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B9A"/>
    <a:srgbClr val="ED9D9D"/>
    <a:srgbClr val="D4E2F4"/>
    <a:srgbClr val="64B0D6"/>
    <a:srgbClr val="AF4747"/>
    <a:srgbClr val="00206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63" autoAdjust="0"/>
    <p:restoredTop sz="94125" autoAdjust="0"/>
  </p:normalViewPr>
  <p:slideViewPr>
    <p:cSldViewPr>
      <p:cViewPr varScale="1">
        <p:scale>
          <a:sx n="65" d="100"/>
          <a:sy n="65" d="100"/>
        </p:scale>
        <p:origin x="9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388"/>
    </p:cViewPr>
  </p:sorterViewPr>
  <p:notesViewPr>
    <p:cSldViewPr>
      <p:cViewPr>
        <p:scale>
          <a:sx n="100" d="100"/>
          <a:sy n="100" d="100"/>
        </p:scale>
        <p:origin x="-1758" y="2304"/>
      </p:cViewPr>
      <p:guideLst>
        <p:guide orient="horz" pos="2160"/>
        <p:guide pos="2880"/>
      </p:guideLst>
    </p:cSldViewPr>
  </p:notesViewPr>
  <p:gridSpacing cx="76200" cy="76200"/>
</p:viewPr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/>
              <a:t>CMS Section 508 Training Results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197962542817742E-2"/>
          <c:y val="9.1717947234306041E-2"/>
          <c:w val="0.94591292407893457"/>
          <c:h val="0.706817180675684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2017(97%)</c:v>
                </c:pt>
                <c:pt idx="1">
                  <c:v>2018 (96%)</c:v>
                </c:pt>
                <c:pt idx="2">
                  <c:v>*2019 (98%)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5820</c:v>
                </c:pt>
                <c:pt idx="1">
                  <c:v>5760</c:v>
                </c:pt>
                <c:pt idx="2">
                  <c:v>5900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11-456D-AB86-F0C457166051}"/>
            </c:ext>
          </c:extLst>
        </c:ser>
        <c:ser>
          <c:idx val="1"/>
          <c:order val="1"/>
          <c:tx>
            <c:v>Exceptions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2017(97%)</c:v>
                </c:pt>
                <c:pt idx="1">
                  <c:v>2018 (96%)</c:v>
                </c:pt>
                <c:pt idx="2">
                  <c:v>*2019 (98%)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180</c:v>
                </c:pt>
                <c:pt idx="1">
                  <c:v>240</c:v>
                </c:pt>
                <c:pt idx="2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11-456D-AB86-F0C4571660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2938064"/>
        <c:axId val="43293872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2017(97%)</c:v>
                      </c:pt>
                      <c:pt idx="1">
                        <c:v>2018 (96%)</c:v>
                      </c:pt>
                      <c:pt idx="2">
                        <c:v>*2019 (98%)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311-456D-AB86-F0C457166051}"/>
                  </c:ext>
                </c:extLst>
              </c15:ser>
            </c15:filteredBarSeries>
          </c:ext>
        </c:extLst>
      </c:barChart>
      <c:catAx>
        <c:axId val="43293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432938720"/>
        <c:crosses val="autoZero"/>
        <c:auto val="1"/>
        <c:lblAlgn val="ctr"/>
        <c:lblOffset val="100"/>
        <c:noMultiLvlLbl val="0"/>
      </c:catAx>
      <c:valAx>
        <c:axId val="432938720"/>
        <c:scaling>
          <c:orientation val="minMax"/>
          <c:max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43293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4925&quot;&gt;&lt;object type=&quot;3&quot; unique_id=&quot;16002&quot;&gt;&lt;property id=&quot;20148&quot; value=&quot;5&quot;/&gt;&lt;property id=&quot;20300&quot; value=&quot;Slide 1 - &amp;quot;CIO Information Technology  Policy Review&amp;quot;&quot;/&gt;&lt;property id=&quot;20307&quot; value=&quot;257&quot;/&gt;&lt;/object&gt;&lt;object type=&quot;3&quot; unique_id=&quot;21414&quot;&gt;&lt;property id=&quot;20148&quot; value=&quot;5&quot;/&gt;&lt;property id=&quot;20300&quot; value=&quot;Slide 6 - &amp;quot;Recommendations (Long-Term)&amp;quot;&quot;/&gt;&lt;property id=&quot;20307&quot; value=&quot;362&quot;/&gt;&lt;/object&gt;&lt;object type=&quot;3&quot; unique_id=&quot;27182&quot;&gt;&lt;property id=&quot;20148&quot; value=&quot;5&quot;/&gt;&lt;property id=&quot;20300&quot; value=&quot;Slide 2 - &amp;quot;Introduction&amp;amp;#x09;&amp;amp;#x09;&amp;quot;&quot;/&gt;&lt;property id=&quot;20307&quot; value=&quot;389&quot;/&gt;&lt;/object&gt;&lt;object type=&quot;3&quot; unique_id=&quot;27741&quot;&gt;&lt;property id=&quot;20148&quot; value=&quot;5&quot;/&gt;&lt;property id=&quot;20300&quot; value=&quot;Slide 9 - &amp;quot;References&amp;quot;&quot;/&gt;&lt;property id=&quot;20307&quot; value=&quot;393&quot;/&gt;&lt;/object&gt;&lt;object type=&quot;3&quot; unique_id=&quot;50896&quot;&gt;&lt;property id=&quot;20148&quot; value=&quot;5&quot;/&gt;&lt;property id=&quot;20300&quot; value=&quot;Slide 3 - &amp;quot;Policies, Processes, TRA, and Directives&amp;quot;&quot;/&gt;&lt;property id=&quot;20307&quot; value=&quot;464&quot;/&gt;&lt;/object&gt;&lt;object type=&quot;3&quot; unique_id=&quot;50899&quot;&gt;&lt;property id=&quot;20148&quot; value=&quot;5&quot;/&gt;&lt;property id=&quot;20300&quot; value=&quot;Slide 4 - &amp;quot;Snapshot&amp;quot;&quot;/&gt;&lt;property id=&quot;20307&quot; value=&quot;465&quot;/&gt;&lt;/object&gt;&lt;object type=&quot;3&quot; unique_id=&quot;51015&quot;&gt;&lt;property id=&quot;20148&quot; value=&quot;5&quot;/&gt;&lt;property id=&quot;20300&quot; value=&quot;Slide 5 - &amp;quot;Gaps/Inconsistencies and Recommendations&amp;quot;&quot;/&gt;&lt;property id=&quot;20307&quot; value=&quot;468&quot;/&gt;&lt;/object&gt;&lt;object type=&quot;3&quot; unique_id=&quot;51018&quot;&gt;&lt;property id=&quot;20148&quot; value=&quot;5&quot;/&gt;&lt;property id=&quot;20300&quot; value=&quot;Slide 7 - &amp;quot;Resource Recommendations&amp;quot;&quot;/&gt;&lt;property id=&quot;20307&quot; value=&quot;470&quot;/&gt;&lt;/object&gt;&lt;object type=&quot;3&quot; unique_id=&quot;51155&quot;&gt;&lt;property id=&quot;20148&quot; value=&quot;5&quot;/&gt;&lt;property id=&quot;20300&quot; value=&quot;Slide 8 - &amp;quot;Back Matter&amp;quot;&quot;/&gt;&lt;property id=&quot;20307&quot; value=&quot;475&quot;/&gt;&lt;/object&gt;&lt;object type=&quot;3&quot; unique_id=&quot;51156&quot;&gt;&lt;property id=&quot;20148&quot; value=&quot;5&quot;/&gt;&lt;property id=&quot;20300&quot; value=&quot;Slide 10 - &amp;quot;Policies (22) - Ownership&amp;quot;&quot;/&gt;&lt;property id=&quot;20307&quot; value=&quot;471&quot;/&gt;&lt;/object&gt;&lt;object type=&quot;3&quot; unique_id=&quot;51157&quot;&gt;&lt;property id=&quot;20148&quot; value=&quot;5&quot;/&gt;&lt;property id=&quot;20300&quot; value=&quot;Slide 11 - &amp;quot;CIO Directives (16) – Ownership&amp;quot;&quot;/&gt;&lt;property id=&quot;20307&quot; value=&quot;472&quot;/&gt;&lt;/object&gt;&lt;object type=&quot;3&quot; unique_id=&quot;51158&quot;&gt;&lt;property id=&quot;20148&quot; value=&quot;5&quot;/&gt;&lt;property id=&quot;20300&quot; value=&quot;Slide 12 - &amp;quot;Procedures (10) - Ownership&amp;quot;&quot;/&gt;&lt;property id=&quot;20307&quot; value=&quot;473&quot;/&gt;&lt;/object&gt;&lt;object type=&quot;3&quot; unique_id=&quot;51159&quot;&gt;&lt;property id=&quot;20148&quot; value=&quot;5&quot;/&gt;&lt;property id=&quot;20300&quot; value=&quot;Slide 13 - &amp;quot;TRA (38) – Ownership&amp;quot;&quot;/&gt;&lt;property id=&quot;20307&quot; value=&quot;474&quot;/&gt;&lt;/object&gt;&lt;/object&gt;&lt;object type=&quot;8&quot; unique_id=&quot;14929&quot;&gt;&lt;/object&gt;&lt;/object&gt;&lt;/database&gt;"/>
  <p:tag name="SECTOMILLISECCONVERTED" val="1"/>
</p:tagLst>
</file>

<file path=docProps/app.xml><?xml version="1.0" encoding="utf-8"?>
<Properties xmlns="http://schemas.openxmlformats.org/officeDocument/2006/extended-properties" xmlns:vt="http://schemas.openxmlformats.org/officeDocument/2006/docPropsVTypes">
  <Template>TRBTemplate</Template>
  <TotalTime>0</TotalTime>
  <Words>1395</Words>
  <Application>Microsoft Office PowerPoint</Application>
  <PresentationFormat>Letter Paper (8.5x11 in)</PresentationFormat>
  <Paragraphs>434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</vt:lpstr>
      <vt:lpstr>Courier New</vt:lpstr>
      <vt:lpstr>Times New Roman</vt:lpstr>
      <vt:lpstr>Wingdings</vt:lpstr>
      <vt:lpstr>TRBTemplate</vt:lpstr>
      <vt:lpstr>A 508 Program on the Move:   Health and Human Services (HHS) Centers for Medicare and Medicaid Services (CMS) </vt:lpstr>
      <vt:lpstr>Today’s Discussion</vt:lpstr>
      <vt:lpstr>CMS Section 508 : Program Background</vt:lpstr>
      <vt:lpstr>Today’s Discussion</vt:lpstr>
      <vt:lpstr>  CMS Section 508 Program: Current State of Affairs</vt:lpstr>
      <vt:lpstr>Today’s Discussion</vt:lpstr>
      <vt:lpstr>   CMS Section 508 Program: Our Core Team Structure</vt:lpstr>
      <vt:lpstr>  CMS Section 508 Program: Our Program Structure</vt:lpstr>
      <vt:lpstr>CMS Section 508 Program: Program Pillars</vt:lpstr>
      <vt:lpstr>CMS Section 508 Program: Program Pillars</vt:lpstr>
      <vt:lpstr>CMS Section 508 Program: Program Pillars</vt:lpstr>
      <vt:lpstr>CMS Section 508 Program: Program Pillars</vt:lpstr>
      <vt:lpstr>CMS Section 508 Program: Program Pillars</vt:lpstr>
      <vt:lpstr>CMS Section 508 Program: Program Pillars</vt:lpstr>
      <vt:lpstr>Today’s Discussion</vt:lpstr>
      <vt:lpstr>         CMS Section 508 Program: Training Development </vt:lpstr>
      <vt:lpstr>Today’s Discussion</vt:lpstr>
      <vt:lpstr>          CMS Section 508 Program: Annual Training</vt:lpstr>
      <vt:lpstr>          CMS Section 508 Program: Annual Training  (Champions!)</vt:lpstr>
      <vt:lpstr>CMS Section 508 Program: Annual Training </vt:lpstr>
      <vt:lpstr>CMS Section 508 Program: Results  </vt:lpstr>
      <vt:lpstr>Today’s Discussion</vt:lpstr>
      <vt:lpstr>CMS Section 508 Program: Future Planning </vt:lpstr>
      <vt:lpstr>Today’s Discussion</vt:lpstr>
      <vt:lpstr>CMS Section 508 Program: Questions  </vt:lpstr>
      <vt:lpstr> CMS Point of Contacts (POCs)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2017-04-20T16:54:12Z</dcterms:created>
  <dcterms:modified xsi:type="dcterms:W3CDTF">2020-04-06T20:25:23Z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