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75" r:id="rId4"/>
    <p:sldId id="267" r:id="rId5"/>
    <p:sldId id="266" r:id="rId6"/>
    <p:sldId id="258" r:id="rId7"/>
    <p:sldId id="273" r:id="rId8"/>
    <p:sldId id="261" r:id="rId9"/>
    <p:sldId id="260" r:id="rId10"/>
    <p:sldId id="259" r:id="rId11"/>
    <p:sldId id="262" r:id="rId12"/>
    <p:sldId id="263" r:id="rId13"/>
    <p:sldId id="265" r:id="rId14"/>
    <p:sldId id="272" r:id="rId15"/>
    <p:sldId id="271" r:id="rId16"/>
    <p:sldId id="264" r:id="rId17"/>
    <p:sldId id="283" r:id="rId18"/>
    <p:sldId id="276" r:id="rId19"/>
    <p:sldId id="277" r:id="rId20"/>
    <p:sldId id="278" r:id="rId21"/>
    <p:sldId id="279" r:id="rId22"/>
    <p:sldId id="280" r:id="rId23"/>
    <p:sldId id="281" r:id="rId24"/>
    <p:sldId id="282" r:id="rId25"/>
    <p:sldId id="284" r:id="rId26"/>
    <p:sldId id="285" r:id="rId27"/>
    <p:sldId id="286" r:id="rId28"/>
    <p:sldId id="257" r:id="rId29"/>
    <p:sldId id="287" r:id="rId30"/>
    <p:sldId id="288" r:id="rId31"/>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74B230"/>
    <a:srgbClr val="D65700"/>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803" autoAdjust="0"/>
  </p:normalViewPr>
  <p:slideViewPr>
    <p:cSldViewPr>
      <p:cViewPr>
        <p:scale>
          <a:sx n="79" d="100"/>
          <a:sy n="79" d="100"/>
        </p:scale>
        <p:origin x="260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19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4"/>
          </a:xfrm>
          <a:prstGeom prst="rect">
            <a:avLst/>
          </a:prstGeom>
        </p:spPr>
        <p:txBody>
          <a:bodyPr vert="horz" lIns="91440" tIns="45720" rIns="91440" bIns="45720" rtlCol="0"/>
          <a:lstStyle>
            <a:lvl1pPr algn="r">
              <a:defRPr sz="1200"/>
            </a:lvl1pPr>
          </a:lstStyle>
          <a:p>
            <a:fld id="{63D5EEA2-9791-4A4F-8EC6-64BF1DF39064}" type="datetimeFigureOut">
              <a:rPr lang="en-US" smtClean="0"/>
              <a:pPr/>
              <a:t>8/20/21</a:t>
            </a:fld>
            <a:endParaRPr lang="en-US"/>
          </a:p>
        </p:txBody>
      </p:sp>
      <p:sp>
        <p:nvSpPr>
          <p:cNvPr id="4" name="Footer Placeholder 3"/>
          <p:cNvSpPr>
            <a:spLocks noGrp="1"/>
          </p:cNvSpPr>
          <p:nvPr>
            <p:ph type="ftr" sz="quarter" idx="2"/>
          </p:nvPr>
        </p:nvSpPr>
        <p:spPr>
          <a:xfrm>
            <a:off x="1" y="8772524"/>
            <a:ext cx="3011488" cy="4619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4"/>
            <a:ext cx="3011488" cy="461964"/>
          </a:xfrm>
          <a:prstGeom prst="rect">
            <a:avLst/>
          </a:prstGeom>
        </p:spPr>
        <p:txBody>
          <a:bodyPr vert="horz" lIns="91440" tIns="45720" rIns="91440" bIns="45720" rtlCol="0" anchor="b"/>
          <a:lstStyle>
            <a:lvl1pPr algn="r">
              <a:defRPr sz="1200"/>
            </a:lvl1pPr>
          </a:lstStyle>
          <a:p>
            <a:fld id="{16D8108E-8BAA-46EB-9BBF-95917BDB6C60}" type="slidenum">
              <a:rPr lang="en-US" smtClean="0"/>
              <a:pPr/>
              <a:t>‹#›</a:t>
            </a:fld>
            <a:endParaRPr lang="en-US"/>
          </a:p>
        </p:txBody>
      </p:sp>
    </p:spTree>
    <p:extLst>
      <p:ext uri="{BB962C8B-B14F-4D97-AF65-F5344CB8AC3E}">
        <p14:creationId xmlns:p14="http://schemas.microsoft.com/office/powerpoint/2010/main" val="30468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2B0D39E5-3DAD-477C-AEDB-9B8644CC9D80}" type="datetimeFigureOut">
              <a:rPr lang="en-US" smtClean="0"/>
              <a:pPr/>
              <a:t>8/20/21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576BF2C6-4E8E-435D-BD74-B793C922613E}" type="slidenum">
              <a:rPr lang="en-US" smtClean="0"/>
              <a:pPr/>
              <a:t>‹#›</a:t>
            </a:fld>
            <a:endParaRPr lang="en-US"/>
          </a:p>
        </p:txBody>
      </p:sp>
    </p:spTree>
    <p:extLst>
      <p:ext uri="{BB962C8B-B14F-4D97-AF65-F5344CB8AC3E}">
        <p14:creationId xmlns:p14="http://schemas.microsoft.com/office/powerpoint/2010/main" val="138687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a:t>
            </a:fld>
            <a:endParaRPr lang="en-US"/>
          </a:p>
        </p:txBody>
      </p:sp>
    </p:spTree>
    <p:extLst>
      <p:ext uri="{BB962C8B-B14F-4D97-AF65-F5344CB8AC3E}">
        <p14:creationId xmlns:p14="http://schemas.microsoft.com/office/powerpoint/2010/main" val="251998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Proteins help build and repair muscles and other tissues. Examples include meat, </a:t>
            </a:r>
            <a:r>
              <a:rPr lang="en-US" dirty="0" err="1"/>
              <a:t>poulty</a:t>
            </a:r>
            <a:r>
              <a:rPr lang="en-US" dirty="0"/>
              <a:t>, fish, beans, eggs, nuts and seeds. </a:t>
            </a:r>
          </a:p>
          <a:p>
            <a:r>
              <a:rPr lang="en-US" dirty="0"/>
              <a:t>The goal is to eat 3-5 ounces each day. The protein in your school lunch is almost half of all the protein you need in a day!</a:t>
            </a:r>
          </a:p>
          <a:p>
            <a:r>
              <a:rPr lang="en-US" dirty="0"/>
              <a:t>Fish also have those good fats we were talking about. Try to eat fish or seafood one or two times a week.</a:t>
            </a:r>
          </a:p>
        </p:txBody>
      </p:sp>
      <p:sp>
        <p:nvSpPr>
          <p:cNvPr id="4" name="Slide Number Placeholder 3"/>
          <p:cNvSpPr>
            <a:spLocks noGrp="1"/>
          </p:cNvSpPr>
          <p:nvPr>
            <p:ph type="sldNum" sz="quarter" idx="10"/>
          </p:nvPr>
        </p:nvSpPr>
        <p:spPr/>
        <p:txBody>
          <a:bodyPr/>
          <a:lstStyle/>
          <a:p>
            <a:fld id="{576BF2C6-4E8E-435D-BD74-B793C922613E}" type="slidenum">
              <a:rPr lang="en-US" smtClean="0"/>
              <a:pPr/>
              <a:t>11</a:t>
            </a:fld>
            <a:endParaRPr lang="en-US"/>
          </a:p>
        </p:txBody>
      </p:sp>
    </p:spTree>
    <p:extLst>
      <p:ext uri="{BB962C8B-B14F-4D97-AF65-F5344CB8AC3E}">
        <p14:creationId xmlns:p14="http://schemas.microsoft.com/office/powerpoint/2010/main" val="295994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dairy group consists of milk and milk products. This group is important because it full of calcium and vitamin D.</a:t>
            </a:r>
          </a:p>
          <a:p>
            <a:r>
              <a:rPr lang="en-US" dirty="0"/>
              <a:t>These two nutrients work together to keep your bones strong! </a:t>
            </a:r>
            <a:endParaRPr dirty="0"/>
          </a:p>
          <a:p>
            <a:r>
              <a:rPr lang="en-US" dirty="0"/>
              <a:t> You need three</a:t>
            </a:r>
            <a:r>
              <a:rPr lang="en-US" baseline="0" dirty="0"/>
              <a:t> servings </a:t>
            </a:r>
            <a:r>
              <a:rPr lang="en-US" dirty="0"/>
              <a:t>of dairy each </a:t>
            </a:r>
            <a:r>
              <a:rPr lang="en-US" baseline="0" dirty="0"/>
              <a:t>day.</a:t>
            </a:r>
            <a:r>
              <a:rPr lang="en-US" dirty="0"/>
              <a:t>  At your school, one</a:t>
            </a:r>
            <a:r>
              <a:rPr lang="en-US" baseline="0" dirty="0"/>
              <a:t> </a:t>
            </a:r>
            <a:r>
              <a:rPr lang="en-US" dirty="0"/>
              <a:t>serving </a:t>
            </a:r>
            <a:r>
              <a:rPr lang="en-US" baseline="0" dirty="0"/>
              <a:t>is offered at breakfast and one at lunch.</a:t>
            </a:r>
            <a:r>
              <a:rPr lang="en-US" dirty="0"/>
              <a:t> </a:t>
            </a:r>
          </a:p>
          <a:p>
            <a:endParaRPr lang="en-US" dirty="0"/>
          </a:p>
          <a:p>
            <a:r>
              <a:rPr lang="en-US" dirty="0"/>
              <a:t>People who cannot eat dairy products, or are "lactose intolerant," have to make sure they get enough calcium and vitamin D from other non-dairy foods (</a:t>
            </a:r>
            <a:r>
              <a:rPr lang="en-US"/>
              <a:t>like broccoli).</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12</a:t>
            </a:fld>
            <a:endParaRPr lang="en-US"/>
          </a:p>
        </p:txBody>
      </p:sp>
    </p:spTree>
    <p:extLst>
      <p:ext uri="{BB962C8B-B14F-4D97-AF65-F5344CB8AC3E}">
        <p14:creationId xmlns:p14="http://schemas.microsoft.com/office/powerpoint/2010/main" val="29827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reason LOCAL food is more beneficial to your health than food that comes from faraway places is that local food avoids "Nutrient Degradation."</a:t>
            </a:r>
            <a:endParaRPr lang="en-US" dirty="0"/>
          </a:p>
          <a:p>
            <a:r>
              <a:rPr lang="en-US"/>
              <a:t>Nutrient degradation is when nutrients (mainly vitamins and minerals) are lost because of time, heat, light or air exposure.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13</a:t>
            </a:fld>
            <a:endParaRPr lang="en-US"/>
          </a:p>
        </p:txBody>
      </p:sp>
    </p:spTree>
    <p:extLst>
      <p:ext uri="{BB962C8B-B14F-4D97-AF65-F5344CB8AC3E}">
        <p14:creationId xmlns:p14="http://schemas.microsoft.com/office/powerpoint/2010/main" val="113614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a:latin typeface="+mn-lt"/>
                <a:ea typeface="+mn-ea"/>
                <a:cs typeface="+mn-cs"/>
              </a:rPr>
              <a:t>Does fresh food taste better? How many of you have tasted a </a:t>
            </a:r>
            <a:r>
              <a:rPr lang="en-US" dirty="0"/>
              <a:t>tomato right out of the garden</a:t>
            </a:r>
            <a:r>
              <a:rPr lang="en-US" kern="1200" dirty="0">
                <a:latin typeface="+mn-lt"/>
                <a:ea typeface="+mn-ea"/>
                <a:cs typeface="+mn-cs"/>
              </a:rPr>
              <a:t>?</a:t>
            </a:r>
            <a:r>
              <a:rPr lang="en-US" dirty="0"/>
              <a:t> Does it taste differently from a tomato you buy in the store (especially in winter)?</a:t>
            </a:r>
            <a:endParaRPr lang="en-US" kern="1200" dirty="0">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-Fresh produce needs to </a:t>
            </a:r>
            <a:r>
              <a:rPr lang="en-US" sz="1200" i="1" kern="1200" dirty="0">
                <a:solidFill>
                  <a:schemeClr val="tx1"/>
                </a:solidFill>
                <a:latin typeface="+mn-lt"/>
                <a:ea typeface="+mn-ea"/>
                <a:cs typeface="+mn-cs"/>
              </a:rPr>
              <a:t>fully ripen </a:t>
            </a:r>
            <a:r>
              <a:rPr lang="en-US" sz="1200" kern="1200" dirty="0">
                <a:solidFill>
                  <a:schemeClr val="tx1"/>
                </a:solidFill>
                <a:latin typeface="+mn-lt"/>
                <a:ea typeface="+mn-ea"/>
                <a:cs typeface="+mn-cs"/>
              </a:rPr>
              <a:t>on the vine to get the </a:t>
            </a:r>
            <a:r>
              <a:rPr lang="en-US" sz="1200" i="1" kern="1200" dirty="0">
                <a:solidFill>
                  <a:schemeClr val="tx1"/>
                </a:solidFill>
                <a:latin typeface="+mn-lt"/>
                <a:ea typeface="+mn-ea"/>
                <a:cs typeface="+mn-cs"/>
              </a:rPr>
              <a:t>most</a:t>
            </a:r>
            <a:r>
              <a:rPr lang="en-US" sz="1200" kern="1200" dirty="0">
                <a:solidFill>
                  <a:schemeClr val="tx1"/>
                </a:solidFill>
                <a:latin typeface="+mn-lt"/>
                <a:ea typeface="+mn-ea"/>
                <a:cs typeface="+mn-cs"/>
              </a:rPr>
              <a:t> nutrients</a:t>
            </a:r>
          </a:p>
          <a:p>
            <a:pPr>
              <a:buFontTx/>
              <a:buChar char="-"/>
            </a:pPr>
            <a:r>
              <a:rPr lang="en-US" kern="1200" dirty="0">
                <a:latin typeface="+mn-lt"/>
                <a:ea typeface="+mn-ea"/>
                <a:cs typeface="+mn-cs"/>
              </a:rPr>
              <a:t>The longer they are in </a:t>
            </a:r>
            <a:r>
              <a:rPr lang="en-US" dirty="0"/>
              <a:t>traveling </a:t>
            </a:r>
            <a:r>
              <a:rPr lang="en-US" kern="1200" dirty="0">
                <a:latin typeface="+mn-lt"/>
                <a:ea typeface="+mn-ea"/>
                <a:cs typeface="+mn-cs"/>
              </a:rPr>
              <a:t>from farm to consumer, the more nutrients they </a:t>
            </a:r>
            <a:r>
              <a:rPr lang="en-US" dirty="0"/>
              <a:t>lose</a:t>
            </a:r>
            <a:r>
              <a:rPr lang="en-US" kern="1200" dirty="0">
                <a:latin typeface="+mn-lt"/>
                <a:ea typeface="+mn-ea"/>
                <a:cs typeface="+mn-cs"/>
              </a:rPr>
              <a:t>.</a:t>
            </a:r>
            <a:r>
              <a:rPr lang="en-US" dirty="0"/>
              <a:t>  </a:t>
            </a:r>
            <a:endParaRPr lang="en-US" baseline="0" dirty="0">
              <a:latin typeface="+mn-lt"/>
            </a:endParaRPr>
          </a:p>
          <a:p>
            <a:pPr>
              <a:buFontTx/>
              <a:buChar char="-"/>
            </a:pPr>
            <a:r>
              <a:rPr lang="en-US" sz="1200" kern="1200" dirty="0">
                <a:solidFill>
                  <a:schemeClr val="tx1"/>
                </a:solidFill>
                <a:latin typeface="+mn-lt"/>
                <a:ea typeface="+mn-ea"/>
                <a:cs typeface="+mn-cs"/>
              </a:rPr>
              <a:t>Organic and conventional (non-organic) fruits &amp; veggies</a:t>
            </a:r>
            <a:r>
              <a:rPr lang="en-US" sz="1200" kern="1200" baseline="0" dirty="0">
                <a:solidFill>
                  <a:schemeClr val="tx1"/>
                </a:solidFill>
                <a:latin typeface="+mn-lt"/>
                <a:ea typeface="+mn-ea"/>
                <a:cs typeface="+mn-cs"/>
              </a:rPr>
              <a:t> contain same amount of big nutrients like protein/fat/carbohydrate.  Only vitamins/minerals vary. </a:t>
            </a:r>
          </a:p>
          <a:p>
            <a:pPr>
              <a:buFontTx/>
              <a:buChar char="-"/>
            </a:pPr>
            <a:r>
              <a:rPr lang="en-US" sz="1200" kern="1200" baseline="0" dirty="0">
                <a:solidFill>
                  <a:schemeClr val="tx1"/>
                </a:solidFill>
                <a:latin typeface="+mn-lt"/>
                <a:ea typeface="+mn-ea"/>
                <a:cs typeface="+mn-cs"/>
              </a:rPr>
              <a:t>Produce can be frozen to lock-in vitamins/minerals and prevent degradation.   Frozen fruits/veggies is a good option when local is not available.</a:t>
            </a:r>
          </a:p>
          <a:p>
            <a:r>
              <a:rPr lang="en-US" sz="1200" kern="1200" dirty="0">
                <a:solidFill>
                  <a:schemeClr val="tx1"/>
                </a:solidFill>
                <a:latin typeface="+mn-lt"/>
                <a:ea typeface="+mn-ea"/>
                <a:cs typeface="+mn-cs"/>
              </a:rPr>
              <a:t> </a:t>
            </a:r>
          </a:p>
          <a:p>
            <a:endParaRPr lang="en-US" dirty="0">
              <a:latin typeface="+mn-lt"/>
            </a:endParaRPr>
          </a:p>
        </p:txBody>
      </p:sp>
      <p:sp>
        <p:nvSpPr>
          <p:cNvPr id="4" name="Slide Number Placeholder 3"/>
          <p:cNvSpPr>
            <a:spLocks noGrp="1"/>
          </p:cNvSpPr>
          <p:nvPr>
            <p:ph type="sldNum" sz="quarter" idx="10"/>
          </p:nvPr>
        </p:nvSpPr>
        <p:spPr/>
        <p:txBody>
          <a:bodyPr/>
          <a:lstStyle/>
          <a:p>
            <a:fld id="{576BF2C6-4E8E-435D-BD74-B793C922613E}" type="slidenum">
              <a:rPr lang="en-US" smtClean="0"/>
              <a:pPr/>
              <a:t>14</a:t>
            </a:fld>
            <a:endParaRPr lang="en-US"/>
          </a:p>
        </p:txBody>
      </p:sp>
    </p:spTree>
    <p:extLst>
      <p:ext uri="{BB962C8B-B14F-4D97-AF65-F5344CB8AC3E}">
        <p14:creationId xmlns:p14="http://schemas.microsoft.com/office/powerpoint/2010/main" val="258797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BF2C6-4E8E-435D-BD74-B793C922613E}" type="slidenum">
              <a:rPr lang="en-US" smtClean="0"/>
              <a:pPr/>
              <a:t>15</a:t>
            </a:fld>
            <a:endParaRPr lang="en-US"/>
          </a:p>
        </p:txBody>
      </p:sp>
    </p:spTree>
    <p:extLst>
      <p:ext uri="{BB962C8B-B14F-4D97-AF65-F5344CB8AC3E}">
        <p14:creationId xmlns:p14="http://schemas.microsoft.com/office/powerpoint/2010/main" val="132069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latin typeface="+mn-lt"/>
                <a:ea typeface="+mn-ea"/>
                <a:cs typeface="+mn-cs"/>
              </a:rPr>
              <a:t>Tell students</a:t>
            </a:r>
            <a:r>
              <a:rPr lang="en-US" kern="1200" baseline="0" dirty="0">
                <a:latin typeface="+mn-lt"/>
                <a:ea typeface="+mn-ea"/>
                <a:cs typeface="+mn-cs"/>
              </a:rPr>
              <a:t> </a:t>
            </a:r>
            <a:r>
              <a:rPr lang="en-US" kern="1200" dirty="0">
                <a:latin typeface="+mn-lt"/>
                <a:ea typeface="+mn-ea"/>
                <a:cs typeface="+mn-cs"/>
              </a:rPr>
              <a:t>a personal experience of a time you tried something and then later enjoyed it - ask the students the same question</a:t>
            </a:r>
          </a:p>
          <a:p>
            <a:endParaRPr lang="en-US" dirty="0"/>
          </a:p>
          <a:p>
            <a:r>
              <a:rPr lang="en-US" dirty="0"/>
              <a:t>(Example: I didn't like spicy food as a kid. Now I really enjoy it, especially with Mexican and Indian foods.)</a:t>
            </a:r>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16</a:t>
            </a:fld>
            <a:endParaRPr lang="en-US"/>
          </a:p>
        </p:txBody>
      </p:sp>
    </p:spTree>
    <p:extLst>
      <p:ext uri="{BB962C8B-B14F-4D97-AF65-F5344CB8AC3E}">
        <p14:creationId xmlns:p14="http://schemas.microsoft.com/office/powerpoint/2010/main" val="21820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of any? Have you ever seen signs in your cafeteria about local food?</a:t>
            </a:r>
          </a:p>
        </p:txBody>
      </p:sp>
      <p:sp>
        <p:nvSpPr>
          <p:cNvPr id="4" name="Slide Number Placeholder 3"/>
          <p:cNvSpPr>
            <a:spLocks noGrp="1"/>
          </p:cNvSpPr>
          <p:nvPr>
            <p:ph type="sldNum" sz="quarter" idx="10"/>
          </p:nvPr>
        </p:nvSpPr>
        <p:spPr/>
        <p:txBody>
          <a:bodyPr/>
          <a:lstStyle/>
          <a:p>
            <a:fld id="{576BF2C6-4E8E-435D-BD74-B793C922613E}" type="slidenum">
              <a:rPr lang="en-US" smtClean="0"/>
              <a:pPr/>
              <a:t>17</a:t>
            </a:fld>
            <a:endParaRPr lang="en-US"/>
          </a:p>
        </p:txBody>
      </p:sp>
    </p:spTree>
    <p:extLst>
      <p:ext uri="{BB962C8B-B14F-4D97-AF65-F5344CB8AC3E}">
        <p14:creationId xmlns:p14="http://schemas.microsoft.com/office/powerpoint/2010/main" val="269116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go through the following food slides. Touch on the nutritional value and how it's grown. </a:t>
            </a:r>
          </a:p>
        </p:txBody>
      </p:sp>
      <p:sp>
        <p:nvSpPr>
          <p:cNvPr id="4" name="Slide Number Placeholder 3"/>
          <p:cNvSpPr>
            <a:spLocks noGrp="1"/>
          </p:cNvSpPr>
          <p:nvPr>
            <p:ph type="sldNum" sz="quarter" idx="10"/>
          </p:nvPr>
        </p:nvSpPr>
        <p:spPr/>
        <p:txBody>
          <a:bodyPr/>
          <a:lstStyle/>
          <a:p>
            <a:fld id="{576BF2C6-4E8E-435D-BD74-B793C922613E}" type="slidenum">
              <a:rPr lang="en-US" smtClean="0"/>
              <a:pPr/>
              <a:t>18</a:t>
            </a:fld>
            <a:endParaRPr lang="en-US"/>
          </a:p>
        </p:txBody>
      </p:sp>
    </p:spTree>
    <p:extLst>
      <p:ext uri="{BB962C8B-B14F-4D97-AF65-F5344CB8AC3E}">
        <p14:creationId xmlns:p14="http://schemas.microsoft.com/office/powerpoint/2010/main" val="47920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19</a:t>
            </a:fld>
            <a:endParaRPr lang="en-US"/>
          </a:p>
        </p:txBody>
      </p:sp>
    </p:spTree>
    <p:extLst>
      <p:ext uri="{BB962C8B-B14F-4D97-AF65-F5344CB8AC3E}">
        <p14:creationId xmlns:p14="http://schemas.microsoft.com/office/powerpoint/2010/main" val="219381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20</a:t>
            </a:fld>
            <a:endParaRPr lang="en-US"/>
          </a:p>
        </p:txBody>
      </p:sp>
    </p:spTree>
    <p:extLst>
      <p:ext uri="{BB962C8B-B14F-4D97-AF65-F5344CB8AC3E}">
        <p14:creationId xmlns:p14="http://schemas.microsoft.com/office/powerpoint/2010/main" val="120378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all know most farmers work with plants. We should all know that plants need air, sun and water to grow. </a:t>
            </a:r>
          </a:p>
          <a:p>
            <a:r>
              <a:rPr lang="en-US" dirty="0"/>
              <a:t>But what to people need to grow?</a:t>
            </a:r>
          </a:p>
          <a:p>
            <a:r>
              <a:rPr lang="en-US" i="1" dirty="0"/>
              <a:t>Water</a:t>
            </a:r>
            <a:endParaRPr lang="en-US" dirty="0"/>
          </a:p>
          <a:p>
            <a:r>
              <a:rPr lang="en-US" i="1" dirty="0"/>
              <a:t>Air</a:t>
            </a:r>
          </a:p>
          <a:p>
            <a:r>
              <a:rPr lang="en-US" i="1" dirty="0"/>
              <a:t>Food – specifically good food full of nutrients!</a:t>
            </a:r>
          </a:p>
        </p:txBody>
      </p:sp>
      <p:sp>
        <p:nvSpPr>
          <p:cNvPr id="4" name="Slide Number Placeholder 3"/>
          <p:cNvSpPr>
            <a:spLocks noGrp="1"/>
          </p:cNvSpPr>
          <p:nvPr>
            <p:ph type="sldNum" sz="quarter" idx="10"/>
          </p:nvPr>
        </p:nvSpPr>
        <p:spPr/>
        <p:txBody>
          <a:bodyPr/>
          <a:lstStyle/>
          <a:p>
            <a:fld id="{576BF2C6-4E8E-435D-BD74-B793C922613E}" type="slidenum">
              <a:rPr lang="en-US" smtClean="0"/>
              <a:pPr/>
              <a:t>3</a:t>
            </a:fld>
            <a:endParaRPr lang="en-US"/>
          </a:p>
        </p:txBody>
      </p:sp>
    </p:spTree>
    <p:extLst>
      <p:ext uri="{BB962C8B-B14F-4D97-AF65-F5344CB8AC3E}">
        <p14:creationId xmlns:p14="http://schemas.microsoft.com/office/powerpoint/2010/main" val="204582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21</a:t>
            </a:fld>
            <a:endParaRPr lang="en-US"/>
          </a:p>
        </p:txBody>
      </p:sp>
    </p:spTree>
    <p:extLst>
      <p:ext uri="{BB962C8B-B14F-4D97-AF65-F5344CB8AC3E}">
        <p14:creationId xmlns:p14="http://schemas.microsoft.com/office/powerpoint/2010/main" val="350125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22</a:t>
            </a:fld>
            <a:endParaRPr lang="en-US"/>
          </a:p>
        </p:txBody>
      </p:sp>
    </p:spTree>
    <p:extLst>
      <p:ext uri="{BB962C8B-B14F-4D97-AF65-F5344CB8AC3E}">
        <p14:creationId xmlns:p14="http://schemas.microsoft.com/office/powerpoint/2010/main" val="67468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23</a:t>
            </a:fld>
            <a:endParaRPr lang="en-US"/>
          </a:p>
        </p:txBody>
      </p:sp>
    </p:spTree>
    <p:extLst>
      <p:ext uri="{BB962C8B-B14F-4D97-AF65-F5344CB8AC3E}">
        <p14:creationId xmlns:p14="http://schemas.microsoft.com/office/powerpoint/2010/main" val="37195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24</a:t>
            </a:fld>
            <a:endParaRPr lang="en-US"/>
          </a:p>
        </p:txBody>
      </p:sp>
    </p:spTree>
    <p:extLst>
      <p:ext uri="{BB962C8B-B14F-4D97-AF65-F5344CB8AC3E}">
        <p14:creationId xmlns:p14="http://schemas.microsoft.com/office/powerpoint/2010/main" val="134800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25</a:t>
            </a:fld>
            <a:endParaRPr lang="en-US"/>
          </a:p>
        </p:txBody>
      </p:sp>
    </p:spTree>
    <p:extLst>
      <p:ext uri="{BB962C8B-B14F-4D97-AF65-F5344CB8AC3E}">
        <p14:creationId xmlns:p14="http://schemas.microsoft.com/office/powerpoint/2010/main" val="262139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pPr marL="228600" indent="-228600">
              <a:buAutoNum type="arabicPeriod"/>
            </a:pPr>
            <a:r>
              <a:rPr lang="en-US" dirty="0"/>
              <a:t>Have 8 volunteer students come to the front of the class. Put the food cards around their necks backwards so they cannot see what's on it but everyone else can. Let the students know the items are the ones you just went over.</a:t>
            </a:r>
            <a:endParaRPr lang="en-US" baseline="0" dirty="0"/>
          </a:p>
          <a:p>
            <a:pPr marL="228600" indent="-228600">
              <a:buAutoNum type="arabicPeriod"/>
            </a:pPr>
            <a:r>
              <a:rPr lang="en-US" baseline="0" dirty="0"/>
              <a:t>Have each child with the laminated card on their back walk around the classroom and ask their classmates </a:t>
            </a:r>
            <a:r>
              <a:rPr lang="en-US" dirty="0"/>
              <a:t>the </a:t>
            </a:r>
            <a:r>
              <a:rPr lang="en-US" baseline="0" dirty="0"/>
              <a:t>“yes” or “no” questions </a:t>
            </a:r>
            <a:r>
              <a:rPr lang="en-US" dirty="0"/>
              <a:t>(samples on next slide) about</a:t>
            </a:r>
            <a:r>
              <a:rPr lang="en-US" baseline="0" dirty="0"/>
              <a:t> the fruit on their card. If they receive a “no” as an answer, they should move on to a new person.</a:t>
            </a:r>
            <a:r>
              <a:rPr lang="en-US" dirty="0"/>
              <a:t> </a:t>
            </a:r>
            <a:endParaRPr lang="en-US" baseline="0" dirty="0"/>
          </a:p>
          <a:p>
            <a:pPr marL="228600" indent="-228600">
              <a:buAutoNum type="arabicPeriod"/>
            </a:pPr>
            <a:r>
              <a:rPr lang="en-US" baseline="0" dirty="0"/>
              <a:t>Once they have guessed their food correctly, have students sit down. </a:t>
            </a:r>
          </a:p>
          <a:p>
            <a:pPr marL="0" indent="0">
              <a:buNone/>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26</a:t>
            </a:fld>
            <a:endParaRPr lang="en-US"/>
          </a:p>
        </p:txBody>
      </p:sp>
    </p:spTree>
    <p:extLst>
      <p:ext uri="{BB962C8B-B14F-4D97-AF65-F5344CB8AC3E}">
        <p14:creationId xmlns:p14="http://schemas.microsoft.com/office/powerpoint/2010/main" val="426327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27</a:t>
            </a:fld>
            <a:endParaRPr lang="en-US"/>
          </a:p>
        </p:txBody>
      </p:sp>
    </p:spTree>
    <p:extLst>
      <p:ext uri="{BB962C8B-B14F-4D97-AF65-F5344CB8AC3E}">
        <p14:creationId xmlns:p14="http://schemas.microsoft.com/office/powerpoint/2010/main" val="360029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TIME ALLOWS... Introduce</a:t>
            </a:r>
            <a:r>
              <a:rPr lang="en-US" kern="1200" dirty="0">
                <a:latin typeface="+mn-lt"/>
                <a:ea typeface="+mn-ea"/>
                <a:cs typeface="+mn-cs"/>
              </a:rPr>
              <a:t> Cafeteria Manager</a:t>
            </a:r>
          </a:p>
          <a:p>
            <a:endParaRPr lang="en-US" sz="1200" kern="1200" dirty="0">
              <a:solidFill>
                <a:schemeClr val="tx1"/>
              </a:solidFill>
              <a:latin typeface="+mn-lt"/>
              <a:ea typeface="+mn-ea"/>
              <a:cs typeface="+mn-cs"/>
            </a:endParaRPr>
          </a:p>
          <a:p>
            <a:r>
              <a:rPr lang="en-US" b="1" kern="1200" dirty="0">
                <a:latin typeface="+mn-lt"/>
                <a:ea typeface="+mn-ea"/>
                <a:cs typeface="+mn-cs"/>
              </a:rPr>
              <a:t>Registered </a:t>
            </a:r>
            <a:r>
              <a:rPr lang="en-US" b="1" dirty="0"/>
              <a:t>dietitians are</a:t>
            </a:r>
            <a:r>
              <a:rPr lang="en-US" b="1" kern="1200" baseline="0" dirty="0">
                <a:latin typeface="+mn-lt"/>
                <a:ea typeface="+mn-ea"/>
                <a:cs typeface="+mn-cs"/>
              </a:rPr>
              <a:t> </a:t>
            </a:r>
            <a:r>
              <a:rPr lang="en-US" kern="1200" baseline="0" dirty="0">
                <a:latin typeface="+mn-lt"/>
                <a:ea typeface="+mn-ea"/>
                <a:cs typeface="+mn-cs"/>
              </a:rPr>
              <a:t>f</a:t>
            </a:r>
            <a:r>
              <a:rPr lang="en-US" b="0" i="0" kern="1200" dirty="0">
                <a:latin typeface="+mn-lt"/>
                <a:ea typeface="+mn-ea"/>
                <a:cs typeface="+mn-cs"/>
              </a:rPr>
              <a:t>ood and nutrition experts who learn</a:t>
            </a:r>
            <a:r>
              <a:rPr lang="en-US" b="0" i="0" kern="1200" baseline="0" dirty="0">
                <a:latin typeface="+mn-lt"/>
                <a:ea typeface="+mn-ea"/>
                <a:cs typeface="+mn-cs"/>
              </a:rPr>
              <a:t> about the science of how food works in our bodies and explains this to people who want to live healthier lives, especially if they have different diseases like diabetes, or heart disease. </a:t>
            </a:r>
            <a:r>
              <a:rPr lang="en-US" b="0" i="0" kern="1200" dirty="0">
                <a:latin typeface="+mn-lt"/>
                <a:ea typeface="+mn-ea"/>
                <a:cs typeface="+mn-cs"/>
              </a:rPr>
              <a:t>They work throughout the community in hospitals, schools, public health clinics, nursing homes, fitness centers, food management, food industry, universities, research and private practice.</a:t>
            </a:r>
            <a:r>
              <a:rPr lang="en-US" dirty="0"/>
              <a:t> </a:t>
            </a:r>
            <a:r>
              <a:rPr lang="en-US" b="1" dirty="0"/>
              <a:t> </a:t>
            </a:r>
            <a:endParaRPr lang="en-US" b="1" dirty="0">
              <a:latin typeface="+mn-lt"/>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Dietitian guest speakers should answer the following questions: </a:t>
            </a:r>
            <a:r>
              <a:rPr lang="en-US" sz="1200" kern="1200" dirty="0">
                <a:solidFill>
                  <a:schemeClr val="tx1"/>
                </a:solidFill>
                <a:latin typeface="+mn-lt"/>
                <a:ea typeface="+mn-ea"/>
                <a:cs typeface="+mn-cs"/>
              </a:rPr>
              <a:t>What interested them in the profession? When and why the profession became their passion? And what did you do to prepare as a kid for that career pathway? Why is being a registered dietitian so fun?</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-How many years of school do you need to become a dietitian after high school ?        </a:t>
            </a:r>
            <a:r>
              <a:rPr lang="en-US" sz="1200" kern="1200" dirty="0">
                <a:solidFill>
                  <a:schemeClr val="tx1"/>
                </a:solidFill>
                <a:latin typeface="+mn-lt"/>
                <a:ea typeface="+mn-ea"/>
                <a:cs typeface="+mn-cs"/>
              </a:rPr>
              <a:t>It takes about 5 years after high</a:t>
            </a:r>
            <a:r>
              <a:rPr lang="en-US" sz="1200" kern="1200" baseline="0" dirty="0">
                <a:solidFill>
                  <a:schemeClr val="tx1"/>
                </a:solidFill>
                <a:latin typeface="+mn-lt"/>
                <a:ea typeface="+mn-ea"/>
                <a:cs typeface="+mn-cs"/>
              </a:rPr>
              <a:t> school to become a </a:t>
            </a:r>
            <a:r>
              <a:rPr lang="en-US" sz="1200" kern="1200" dirty="0">
                <a:solidFill>
                  <a:schemeClr val="tx1"/>
                </a:solidFill>
                <a:latin typeface="+mn-lt"/>
                <a:ea typeface="+mn-ea"/>
                <a:cs typeface="+mn-cs"/>
              </a:rPr>
              <a:t>Registered</a:t>
            </a:r>
            <a:r>
              <a:rPr lang="en-US" sz="1200" kern="1200" baseline="0" dirty="0">
                <a:solidFill>
                  <a:schemeClr val="tx1"/>
                </a:solidFill>
                <a:latin typeface="+mn-lt"/>
                <a:ea typeface="+mn-ea"/>
                <a:cs typeface="+mn-cs"/>
              </a:rPr>
              <a:t> Dietitian.  They have a degree from a university (usually in food science).  This takes 4 years.  Then they have to finish a 6-12 month long internship, where they work with someone who is already a dietitian and learn hands-on.  Then, they must pass a national exam to show they understand all that they’ve learned.  </a:t>
            </a:r>
          </a:p>
          <a:p>
            <a:endParaRPr lang="en-US" sz="1200" kern="1200" baseline="0" dirty="0">
              <a:solidFill>
                <a:schemeClr val="tx1"/>
              </a:solidFill>
              <a:latin typeface="+mn-lt"/>
              <a:ea typeface="+mn-ea"/>
              <a:cs typeface="+mn-cs"/>
            </a:endParaRPr>
          </a:p>
          <a:p>
            <a:endParaRPr lang="en-US" dirty="0">
              <a:latin typeface="+mn-lt"/>
            </a:endParaRPr>
          </a:p>
        </p:txBody>
      </p:sp>
      <p:sp>
        <p:nvSpPr>
          <p:cNvPr id="4" name="Slide Number Placeholder 3"/>
          <p:cNvSpPr>
            <a:spLocks noGrp="1"/>
          </p:cNvSpPr>
          <p:nvPr>
            <p:ph type="sldNum" sz="quarter" idx="10"/>
          </p:nvPr>
        </p:nvSpPr>
        <p:spPr/>
        <p:txBody>
          <a:bodyPr/>
          <a:lstStyle/>
          <a:p>
            <a:fld id="{576BF2C6-4E8E-435D-BD74-B793C922613E}" type="slidenum">
              <a:rPr lang="en-US" smtClean="0"/>
              <a:pPr/>
              <a:t>28</a:t>
            </a:fld>
            <a:endParaRPr lang="en-US"/>
          </a:p>
        </p:txBody>
      </p:sp>
    </p:spTree>
    <p:extLst>
      <p:ext uri="{BB962C8B-B14F-4D97-AF65-F5344CB8AC3E}">
        <p14:creationId xmlns:p14="http://schemas.microsoft.com/office/powerpoint/2010/main" val="592615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Buying and eating local food also benefits.... THE ENVIRONMENT!</a:t>
            </a:r>
          </a:p>
          <a:p>
            <a:endParaRPr lang="en-US" baseline="0" dirty="0"/>
          </a:p>
          <a:p>
            <a:r>
              <a:rPr lang="en-US" dirty="0"/>
              <a:t>Since food is grown close to home, local food production…..</a:t>
            </a:r>
          </a:p>
          <a:p>
            <a:pPr marL="285750" indent="-285750">
              <a:buChar char="•"/>
            </a:pPr>
            <a:r>
              <a:rPr lang="en-US" baseline="0" dirty="0"/>
              <a:t>Uses more</a:t>
            </a:r>
            <a:r>
              <a:rPr lang="en-US" dirty="0"/>
              <a:t> </a:t>
            </a:r>
            <a:r>
              <a:rPr lang="en-US" i="1" u="sng" baseline="0" dirty="0"/>
              <a:t>sustainable agriculture-</a:t>
            </a:r>
            <a:r>
              <a:rPr lang="en-US" baseline="0" dirty="0"/>
              <a:t>-- a system of food and production that protects the environment. This meaning it reduces soil erosion, uses chemicals responsibly, finds ways to make farms profitable, invests in rural communities, and keeps food prices reasonable.</a:t>
            </a:r>
            <a:r>
              <a:rPr lang="en-US" dirty="0"/>
              <a:t> </a:t>
            </a:r>
            <a:endParaRPr lang="en-US" baseline="0" dirty="0"/>
          </a:p>
          <a:p>
            <a:pPr marL="285750" indent="-285750">
              <a:buChar char="•"/>
            </a:pPr>
            <a:r>
              <a:rPr lang="en-US" i="1" u="sng" dirty="0"/>
              <a:t>Less transportation- </a:t>
            </a:r>
            <a:r>
              <a:rPr lang="en-US" dirty="0"/>
              <a:t>Since</a:t>
            </a:r>
            <a:r>
              <a:rPr lang="en-US" baseline="0" dirty="0"/>
              <a:t> food is grown close, less money will be used for transportation cost and less energy is used moving the food.</a:t>
            </a:r>
            <a:endParaRPr lang="en-US" dirty="0"/>
          </a:p>
          <a:p>
            <a:pPr marL="285750" indent="-285750">
              <a:buChar char="•"/>
            </a:pPr>
            <a:r>
              <a:rPr lang="en-US" i="1" u="sng" dirty="0"/>
              <a:t>Less</a:t>
            </a:r>
            <a:r>
              <a:rPr lang="en-US" i="1" u="sng" baseline="0" dirty="0"/>
              <a:t> </a:t>
            </a:r>
            <a:r>
              <a:rPr lang="en-US" i="1" u="sng" dirty="0"/>
              <a:t>pesticide </a:t>
            </a:r>
            <a:r>
              <a:rPr lang="en-US" dirty="0"/>
              <a:t>use</a:t>
            </a:r>
            <a:r>
              <a:rPr lang="en-US" baseline="0" dirty="0"/>
              <a:t> (not all local is organic)</a:t>
            </a:r>
            <a:endParaRPr lang="en-US" dirty="0"/>
          </a:p>
          <a:p>
            <a:pPr marL="285750" indent="-285750">
              <a:buChar char="•"/>
            </a:pPr>
            <a:r>
              <a:rPr lang="en-US" dirty="0"/>
              <a:t>Involves less environmentally harmful equipment and practices- Because majority of the foods</a:t>
            </a:r>
            <a:r>
              <a:rPr lang="en-US" baseline="0" dirty="0"/>
              <a:t> are grown on small family farms.</a:t>
            </a:r>
            <a:r>
              <a:rPr lang="en-US" dirty="0"/>
              <a:t> </a:t>
            </a:r>
          </a:p>
          <a:p>
            <a:endParaRPr lang="en-US" dirty="0"/>
          </a:p>
          <a:p>
            <a:r>
              <a:rPr lang="en-US" b="1" u="sng" dirty="0"/>
              <a:t>Imported Food</a:t>
            </a:r>
            <a:endParaRPr lang="en-US" dirty="0"/>
          </a:p>
          <a:p>
            <a:r>
              <a:rPr lang="en-US" b="0" u="none" dirty="0"/>
              <a:t>Usually grown farther</a:t>
            </a:r>
            <a:r>
              <a:rPr lang="en-US" b="0" u="none" baseline="0" dirty="0"/>
              <a:t> away, and is less sustainable…</a:t>
            </a:r>
            <a:r>
              <a:rPr lang="en-US" dirty="0"/>
              <a:t> </a:t>
            </a:r>
            <a:endParaRPr lang="en-US" b="0" u="none" dirty="0"/>
          </a:p>
          <a:p>
            <a:pPr marL="285750" indent="-285750">
              <a:buChar char="•"/>
            </a:pPr>
            <a:r>
              <a:rPr lang="en-US" dirty="0"/>
              <a:t>Dependent on fossil fuels- </a:t>
            </a:r>
            <a:endParaRPr lang="en-US" baseline="0" dirty="0"/>
          </a:p>
          <a:p>
            <a:pPr marL="285750" indent="-285750">
              <a:buChar char="•"/>
            </a:pPr>
            <a:r>
              <a:rPr lang="en-US" baseline="0" dirty="0"/>
              <a:t>Potentially more chemical fertilizers and pesticides (made with fossil fuels).</a:t>
            </a:r>
            <a:r>
              <a:rPr lang="en-US" dirty="0"/>
              <a:t> </a:t>
            </a:r>
          </a:p>
          <a:p>
            <a:endParaRPr lang="en-US" dirty="0"/>
          </a:p>
          <a:p>
            <a:endParaRPr lang="en-US" b="1"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29</a:t>
            </a:fld>
            <a:endParaRPr lang="en-US"/>
          </a:p>
        </p:txBody>
      </p:sp>
    </p:spTree>
    <p:extLst>
      <p:ext uri="{BB962C8B-B14F-4D97-AF65-F5344CB8AC3E}">
        <p14:creationId xmlns:p14="http://schemas.microsoft.com/office/powerpoint/2010/main" val="56094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ECONOMIC BENEFITS</a:t>
            </a:r>
            <a:r>
              <a:rPr lang="en-US" dirty="0"/>
              <a:t> means what benefits the economy which consists of what we buy, how expensive things are, and where money travels.</a:t>
            </a:r>
            <a:endParaRPr lang="en-US" b="1" dirty="0">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latin typeface="+mn-lt"/>
            </a:endParaRPr>
          </a:p>
          <a:p>
            <a:pPr>
              <a:defRPr/>
            </a:pPr>
            <a:r>
              <a:rPr lang="en-US" dirty="0"/>
              <a:t>When buying local food instead of nonlocal food the </a:t>
            </a:r>
            <a:r>
              <a:rPr lang="en-US" kern="1200" dirty="0">
                <a:latin typeface="+mn-lt"/>
                <a:ea typeface="+mn-ea"/>
                <a:cs typeface="+mn-cs"/>
              </a:rPr>
              <a:t>Farmer gets to keep more</a:t>
            </a:r>
            <a:r>
              <a:rPr lang="en-US" kern="1200" baseline="0" dirty="0">
                <a:latin typeface="+mn-lt"/>
                <a:ea typeface="+mn-ea"/>
                <a:cs typeface="+mn-cs"/>
              </a:rPr>
              <a:t> money because they are selling directly </a:t>
            </a:r>
            <a:r>
              <a:rPr lang="en-US" dirty="0"/>
              <a:t>you</a:t>
            </a:r>
            <a:r>
              <a:rPr lang="en-US" kern="1200" baseline="0" dirty="0">
                <a:latin typeface="+mn-lt"/>
                <a:ea typeface="+mn-ea"/>
                <a:cs typeface="+mn-cs"/>
              </a:rPr>
              <a:t>. The food does not have to also be sold to processor, distributor, retailer first.</a:t>
            </a:r>
            <a:r>
              <a:rPr lang="en-US" dirty="0"/>
              <a:t> </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mn-lt"/>
              <a:ea typeface="+mn-ea"/>
              <a:cs typeface="+mn-cs"/>
            </a:endParaRPr>
          </a:p>
          <a:p>
            <a:pPr>
              <a:defRPr/>
            </a:pPr>
            <a:r>
              <a:rPr lang="en-US" kern="1200" dirty="0">
                <a:latin typeface="+mn-lt"/>
                <a:ea typeface="+mn-ea"/>
                <a:cs typeface="+mn-cs"/>
              </a:rPr>
              <a:t>For ever</a:t>
            </a:r>
            <a:r>
              <a:rPr lang="en-US" kern="1200" baseline="0" dirty="0">
                <a:latin typeface="+mn-lt"/>
                <a:ea typeface="+mn-ea"/>
                <a:cs typeface="+mn-cs"/>
              </a:rPr>
              <a:t>y $1 spent at a local business, 45 cents is </a:t>
            </a:r>
            <a:r>
              <a:rPr lang="en-US" dirty="0"/>
              <a:t>stays in the community </a:t>
            </a:r>
            <a:r>
              <a:rPr lang="en-US" kern="1200" baseline="0" dirty="0">
                <a:latin typeface="+mn-lt"/>
                <a:ea typeface="+mn-ea"/>
                <a:cs typeface="+mn-cs"/>
              </a:rPr>
              <a:t>while for every $1 spent at a corporate chain, only 15 </a:t>
            </a:r>
            <a:r>
              <a:rPr lang="en-US" dirty="0"/>
              <a:t>cents stays</a:t>
            </a:r>
            <a:r>
              <a:rPr lang="en-US" kern="1200" baseline="0" dirty="0">
                <a:latin typeface="+mn-lt"/>
                <a:ea typeface="+mn-ea"/>
                <a:cs typeface="+mn-cs"/>
              </a:rPr>
              <a:t>.</a:t>
            </a:r>
            <a:r>
              <a:rPr lang="en-US" dirty="0"/>
              <a:t> If everyone in Kentucky just spent $13 a week on local food that would mean $1 billion would stay in Kentucky instead of going to other states. Imagine what we could do with $1 billion! </a:t>
            </a:r>
            <a:endParaRPr lang="en-US" dirty="0">
              <a:latin typeface="+mn-lt"/>
            </a:endParaRPr>
          </a:p>
          <a:p>
            <a:endParaRPr lang="en-US" b="1"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30</a:t>
            </a:fld>
            <a:endParaRPr lang="en-US"/>
          </a:p>
        </p:txBody>
      </p:sp>
    </p:spTree>
    <p:extLst>
      <p:ext uri="{BB962C8B-B14F-4D97-AF65-F5344CB8AC3E}">
        <p14:creationId xmlns:p14="http://schemas.microsoft.com/office/powerpoint/2010/main" val="427323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is good nutrition important?</a:t>
            </a:r>
          </a:p>
          <a:p>
            <a:pPr marL="171450" indent="-171450">
              <a:buFont typeface="Arial"/>
              <a:buChar char="•"/>
            </a:pPr>
            <a:r>
              <a:rPr lang="en-US" dirty="0"/>
              <a:t>Helps your body grow</a:t>
            </a:r>
          </a:p>
          <a:p>
            <a:pPr marL="171450" indent="-171450">
              <a:buFont typeface="Arial"/>
              <a:buChar char="•"/>
            </a:pPr>
            <a:r>
              <a:rPr lang="en-US" dirty="0"/>
              <a:t>Helps your body repair body tissues like muscles and skin</a:t>
            </a:r>
          </a:p>
          <a:p>
            <a:pPr marL="171450" indent="-171450">
              <a:buFont typeface="Arial"/>
              <a:buChar char="•"/>
            </a:pPr>
            <a:r>
              <a:rPr lang="en-US" dirty="0"/>
              <a:t>Provides all the nutrients we need to stay healthy. </a:t>
            </a:r>
            <a:r>
              <a:rPr lang="en-US" dirty="0" err="1"/>
              <a:t>Nutients</a:t>
            </a:r>
            <a:r>
              <a:rPr lang="en-US" dirty="0"/>
              <a:t> are “ingredients” of food or what foods are made of.  </a:t>
            </a:r>
          </a:p>
          <a:p>
            <a:pPr marL="171450" indent="-171450">
              <a:buFont typeface="Arial"/>
              <a:buChar char="•"/>
            </a:pPr>
            <a:r>
              <a:rPr lang="en-US" dirty="0"/>
              <a:t>Keeps our immune system healthy so we don't get sick</a:t>
            </a:r>
          </a:p>
          <a:p>
            <a:pPr marL="171450" indent="-171450">
              <a:buFont typeface="Arial"/>
              <a:buChar char="•"/>
            </a:pPr>
            <a:r>
              <a:rPr lang="en-US" dirty="0"/>
              <a:t>Provides energy so you can move and learn</a:t>
            </a:r>
          </a:p>
          <a:p>
            <a:pPr marL="171450" indent="-171450">
              <a:buFont typeface="Arial"/>
              <a:buChar char="•"/>
            </a:pPr>
            <a:endParaRPr lang="en-US" dirty="0"/>
          </a:p>
          <a:p>
            <a:r>
              <a:rPr lang="en-US" dirty="0"/>
              <a:t>How do we know we are eating good, nutritious food?</a:t>
            </a:r>
          </a:p>
          <a:p>
            <a:r>
              <a:rPr lang="en-US" i="1" dirty="0"/>
              <a:t>One way is by following the MyPlate guidelines.</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4</a:t>
            </a:fld>
            <a:endParaRPr lang="en-US"/>
          </a:p>
        </p:txBody>
      </p:sp>
    </p:spTree>
    <p:extLst>
      <p:ext uri="{BB962C8B-B14F-4D97-AF65-F5344CB8AC3E}">
        <p14:creationId xmlns:p14="http://schemas.microsoft.com/office/powerpoint/2010/main" val="6649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MyPlate is a great way to make sure you are eating the right foods in the right amounts.</a:t>
            </a:r>
          </a:p>
          <a:p>
            <a:r>
              <a:rPr lang="en-US" dirty="0"/>
              <a:t>A</a:t>
            </a:r>
            <a:r>
              <a:rPr lang="en-US" baseline="0" dirty="0"/>
              <a:t> healthy meal has foods from all the groups on the plate.</a:t>
            </a:r>
            <a:r>
              <a:rPr lang="en-US" dirty="0"/>
              <a:t>  </a:t>
            </a:r>
            <a:endParaRPr dirty="0"/>
          </a:p>
          <a:p>
            <a:r>
              <a:rPr lang="en-US" baseline="0" dirty="0"/>
              <a:t>Let’s start by talking about fruits &amp; veggies.</a:t>
            </a:r>
            <a:r>
              <a:rPr lang="en-US" dirty="0"/>
              <a:t> </a:t>
            </a:r>
            <a:r>
              <a:rPr lang="en-US" baseline="0" dirty="0"/>
              <a:t> They </a:t>
            </a:r>
            <a:r>
              <a:rPr lang="en-US" dirty="0"/>
              <a:t>should </a:t>
            </a:r>
            <a:r>
              <a:rPr lang="en-US" baseline="0" dirty="0"/>
              <a:t>take up ½ of </a:t>
            </a:r>
            <a:r>
              <a:rPr lang="en-US" dirty="0"/>
              <a:t>your </a:t>
            </a:r>
            <a:r>
              <a:rPr lang="en-US" baseline="0" dirty="0"/>
              <a:t>plate and they come in all sorts of bright colors!</a:t>
            </a:r>
            <a:r>
              <a:rPr lang="en-US" dirty="0"/>
              <a:t> </a:t>
            </a:r>
            <a:r>
              <a:rPr lang="en-US" baseline="0" dirty="0"/>
              <a:t> (click to next slide)</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5</a:t>
            </a:fld>
            <a:endParaRPr lang="en-US"/>
          </a:p>
        </p:txBody>
      </p:sp>
    </p:spTree>
    <p:extLst>
      <p:ext uri="{BB962C8B-B14F-4D97-AF65-F5344CB8AC3E}">
        <p14:creationId xmlns:p14="http://schemas.microsoft.com/office/powerpoint/2010/main" val="244443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a:latin typeface="+mn-lt"/>
                <a:ea typeface="+mn-ea"/>
                <a:cs typeface="+mn-cs"/>
              </a:rPr>
              <a:t>Key</a:t>
            </a:r>
            <a:r>
              <a:rPr lang="en-US" kern="1200" baseline="0" dirty="0">
                <a:latin typeface="+mn-lt"/>
                <a:ea typeface="+mn-ea"/>
                <a:cs typeface="+mn-cs"/>
              </a:rPr>
              <a:t> points for students:</a:t>
            </a:r>
            <a:r>
              <a:rPr lang="en-US" dirty="0"/>
              <a:t>   </a:t>
            </a:r>
          </a:p>
          <a:p>
            <a:pPr marL="228600" indent="-228600">
              <a:buAutoNum type="arabicPeriod"/>
            </a:pPr>
            <a:r>
              <a:rPr lang="en-US" sz="1200" kern="1200" dirty="0">
                <a:solidFill>
                  <a:schemeClr val="tx1"/>
                </a:solidFill>
                <a:latin typeface="+mn-lt"/>
                <a:ea typeface="+mn-ea"/>
                <a:cs typeface="+mn-cs"/>
              </a:rPr>
              <a:t>Some foods have more nutrients than others </a:t>
            </a:r>
          </a:p>
          <a:p>
            <a:pPr marL="228600" indent="-228600">
              <a:buAutoNum type="arabicPeriod"/>
            </a:pPr>
            <a:r>
              <a:rPr lang="en-US" sz="1200" kern="1200" dirty="0">
                <a:solidFill>
                  <a:schemeClr val="tx1"/>
                </a:solidFill>
                <a:latin typeface="+mn-lt"/>
                <a:ea typeface="+mn-ea"/>
                <a:cs typeface="+mn-cs"/>
              </a:rPr>
              <a:t>Eating all these colors is very important for your body to be healthy and work correctly.</a:t>
            </a:r>
          </a:p>
          <a:p>
            <a:endParaRPr lang="en-US" sz="1200" u="sng" kern="1200" dirty="0">
              <a:solidFill>
                <a:schemeClr val="tx1"/>
              </a:solidFill>
              <a:latin typeface="+mn-lt"/>
              <a:ea typeface="+mn-ea"/>
              <a:cs typeface="+mn-cs"/>
            </a:endParaRPr>
          </a:p>
          <a:p>
            <a:r>
              <a:rPr lang="en-US" sz="1200" u="sng" kern="1200" dirty="0">
                <a:solidFill>
                  <a:schemeClr val="tx1"/>
                </a:solidFill>
                <a:latin typeface="+mn-lt"/>
                <a:ea typeface="+mn-ea"/>
                <a:cs typeface="+mn-cs"/>
              </a:rPr>
              <a:t>Examples of nutrient rainbow:</a:t>
            </a:r>
          </a:p>
          <a:p>
            <a:r>
              <a:rPr lang="en-US" sz="1200" kern="1200" dirty="0">
                <a:solidFill>
                  <a:schemeClr val="tx1"/>
                </a:solidFill>
                <a:latin typeface="+mn-lt"/>
                <a:ea typeface="+mn-ea"/>
                <a:cs typeface="+mn-cs"/>
              </a:rPr>
              <a:t>-RED foods: contain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Potassium – keeps heart beating correctly. </a:t>
            </a:r>
          </a:p>
          <a:p>
            <a:r>
              <a:rPr lang="en-US" kern="1200" dirty="0">
                <a:latin typeface="+mn-lt"/>
                <a:ea typeface="+mn-ea"/>
                <a:cs typeface="+mn-cs"/>
              </a:rPr>
              <a:t>-YELLOW &amp; ORANGE</a:t>
            </a:r>
            <a:r>
              <a:rPr lang="en-US" kern="1200" baseline="0" dirty="0">
                <a:latin typeface="+mn-lt"/>
                <a:ea typeface="+mn-ea"/>
                <a:cs typeface="+mn-cs"/>
              </a:rPr>
              <a:t> foods: contain Vitamin A and Phytochemicals that keep eyes strong and your immune system healthy (which keeps us from catching colds, helps us to get over being sick faster)</a:t>
            </a:r>
            <a:endParaRPr lang="en-US" baseline="0" dirty="0">
              <a:latin typeface="+mn-lt"/>
            </a:endParaRPr>
          </a:p>
          <a:p>
            <a:r>
              <a:rPr lang="en-US" sz="1200" kern="1200" baseline="0" dirty="0">
                <a:solidFill>
                  <a:schemeClr val="tx1"/>
                </a:solidFill>
                <a:latin typeface="+mn-lt"/>
                <a:ea typeface="+mn-ea"/>
                <a:cs typeface="+mn-cs"/>
              </a:rPr>
              <a:t>-GREEN foods: contain Fiber – keeps you digestive tract working </a:t>
            </a:r>
          </a:p>
          <a:p>
            <a:r>
              <a:rPr lang="en-US" sz="1200" kern="1200" baseline="0" dirty="0">
                <a:solidFill>
                  <a:schemeClr val="tx1"/>
                </a:solidFill>
                <a:latin typeface="+mn-lt"/>
                <a:ea typeface="+mn-ea"/>
                <a:cs typeface="+mn-cs"/>
              </a:rPr>
              <a:t>-BLUE/PURPLE foods: contain antioxidants the help prevent cancer, keep skin healthy, help cuts heal quickly. </a:t>
            </a:r>
          </a:p>
          <a:p>
            <a:endParaRPr lang="en-US" dirty="0"/>
          </a:p>
          <a:p>
            <a:r>
              <a:rPr lang="en-US" dirty="0"/>
              <a:t>Ask the students</a:t>
            </a:r>
            <a:r>
              <a:rPr lang="en-US" baseline="0" dirty="0"/>
              <a:t> to name their favorite brightly colored fruits/veggies.</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6</a:t>
            </a:fld>
            <a:endParaRPr lang="en-US"/>
          </a:p>
        </p:txBody>
      </p:sp>
    </p:spTree>
    <p:extLst>
      <p:ext uri="{BB962C8B-B14F-4D97-AF65-F5344CB8AC3E}">
        <p14:creationId xmlns:p14="http://schemas.microsoft.com/office/powerpoint/2010/main" val="305870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6 nutrient groups: FAT, CARBOHYDRATE, PROTEIN, VITAMINS, MINERALS, WATER.</a:t>
            </a:r>
          </a:p>
          <a:p>
            <a:r>
              <a:rPr lang="en-US" dirty="0"/>
              <a:t>You need large amounts of water, carbohydrates, proteins, and good fats.  </a:t>
            </a:r>
          </a:p>
          <a:p>
            <a:r>
              <a:rPr lang="en-US" dirty="0"/>
              <a:t>Some examples of foods with good fat include avocados, nuts, olive oil and salmon.</a:t>
            </a:r>
          </a:p>
          <a:p>
            <a:r>
              <a:rPr lang="en-US" dirty="0"/>
              <a:t>You need smaller amounts of vitamins and minerals but they are still extremely important!</a:t>
            </a:r>
          </a:p>
        </p:txBody>
      </p:sp>
      <p:sp>
        <p:nvSpPr>
          <p:cNvPr id="4" name="Slide Number Placeholder 3"/>
          <p:cNvSpPr>
            <a:spLocks noGrp="1"/>
          </p:cNvSpPr>
          <p:nvPr>
            <p:ph type="sldNum" sz="quarter" idx="10"/>
          </p:nvPr>
        </p:nvSpPr>
        <p:spPr/>
        <p:txBody>
          <a:bodyPr/>
          <a:lstStyle/>
          <a:p>
            <a:fld id="{576BF2C6-4E8E-435D-BD74-B793C922613E}" type="slidenum">
              <a:rPr lang="en-US" smtClean="0"/>
              <a:pPr/>
              <a:t>7</a:t>
            </a:fld>
            <a:endParaRPr lang="en-US"/>
          </a:p>
        </p:txBody>
      </p:sp>
    </p:spTree>
    <p:extLst>
      <p:ext uri="{BB962C8B-B14F-4D97-AF65-F5344CB8AC3E}">
        <p14:creationId xmlns:p14="http://schemas.microsoft.com/office/powerpoint/2010/main" val="209763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briefly through each part of the MyPlate to refresh your memory of how we should be eating!</a:t>
            </a:r>
          </a:p>
          <a:p>
            <a:r>
              <a:rPr lang="en-US" dirty="0"/>
              <a:t>Fruit keeps your digestion (fiber), blood and heart healthy (potassium). </a:t>
            </a:r>
          </a:p>
          <a:p>
            <a:r>
              <a:rPr lang="en-US" dirty="0"/>
              <a:t>Fruit also provides Vitamin C that keeps your immune system strong to keep from getting sick.</a:t>
            </a:r>
          </a:p>
          <a:p>
            <a:endParaRPr lang="en-US" dirty="0"/>
          </a:p>
          <a:p>
            <a:r>
              <a:rPr lang="en-US" dirty="0"/>
              <a:t>The goal is to eat 1-1.5 cups of fruit a day. Remember fruit juices should say "100% Juice" in order to not get more sugar than nutrients!</a:t>
            </a:r>
          </a:p>
        </p:txBody>
      </p:sp>
      <p:sp>
        <p:nvSpPr>
          <p:cNvPr id="4" name="Slide Number Placeholder 3"/>
          <p:cNvSpPr>
            <a:spLocks noGrp="1"/>
          </p:cNvSpPr>
          <p:nvPr>
            <p:ph type="sldNum" sz="quarter" idx="10"/>
          </p:nvPr>
        </p:nvSpPr>
        <p:spPr/>
        <p:txBody>
          <a:bodyPr/>
          <a:lstStyle/>
          <a:p>
            <a:fld id="{576BF2C6-4E8E-435D-BD74-B793C922613E}" type="slidenum">
              <a:rPr lang="en-US" smtClean="0"/>
              <a:pPr/>
              <a:t>8</a:t>
            </a:fld>
            <a:endParaRPr lang="en-US"/>
          </a:p>
        </p:txBody>
      </p:sp>
    </p:spTree>
    <p:extLst>
      <p:ext uri="{BB962C8B-B14F-4D97-AF65-F5344CB8AC3E}">
        <p14:creationId xmlns:p14="http://schemas.microsoft.com/office/powerpoint/2010/main" val="60439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Vegetables have many of the same benefits as fruit. </a:t>
            </a:r>
          </a:p>
          <a:p>
            <a:r>
              <a:rPr lang="en-US" dirty="0"/>
              <a:t>Some extras include keeping your eyes strong (Vitamin A) and your brain healthy (Vitamin E).</a:t>
            </a:r>
          </a:p>
          <a:p>
            <a:endParaRPr lang="en-US" dirty="0"/>
          </a:p>
          <a:p>
            <a:r>
              <a:rPr lang="en-US" dirty="0"/>
              <a:t>The goal here is to eat slightly more vegetables than fruit. Try to eat 1.5- 2 cups a day. </a:t>
            </a:r>
          </a:p>
          <a:p>
            <a:r>
              <a:rPr lang="en-US" dirty="0"/>
              <a:t>And don't forget to eat a RAINBOW!!</a:t>
            </a:r>
          </a:p>
        </p:txBody>
      </p:sp>
      <p:sp>
        <p:nvSpPr>
          <p:cNvPr id="4" name="Slide Number Placeholder 3"/>
          <p:cNvSpPr>
            <a:spLocks noGrp="1"/>
          </p:cNvSpPr>
          <p:nvPr>
            <p:ph type="sldNum" sz="quarter" idx="10"/>
          </p:nvPr>
        </p:nvSpPr>
        <p:spPr/>
        <p:txBody>
          <a:bodyPr/>
          <a:lstStyle/>
          <a:p>
            <a:fld id="{576BF2C6-4E8E-435D-BD74-B793C922613E}" type="slidenum">
              <a:rPr lang="en-US" smtClean="0"/>
              <a:pPr/>
              <a:t>9</a:t>
            </a:fld>
            <a:endParaRPr lang="en-US"/>
          </a:p>
        </p:txBody>
      </p:sp>
    </p:spTree>
    <p:extLst>
      <p:ext uri="{BB962C8B-B14F-4D97-AF65-F5344CB8AC3E}">
        <p14:creationId xmlns:p14="http://schemas.microsoft.com/office/powerpoint/2010/main" val="326839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examples of grains?</a:t>
            </a:r>
          </a:p>
          <a:p>
            <a:r>
              <a:rPr lang="en-US" i="1" dirty="0"/>
              <a:t>Bread, pasta, oatmeal, cereal, tortillas, rice, popcorn</a:t>
            </a:r>
          </a:p>
          <a:p>
            <a:endParaRPr lang="en-US" i="1" dirty="0"/>
          </a:p>
          <a:p>
            <a:r>
              <a:rPr lang="en-US" dirty="0"/>
              <a:t>Grains are good for us because they also help with digestion (Fiber), give us energy (B Vitamins), keep our heart healthy (iron), and make sure everything in our body is running smoothly (Magnesium).</a:t>
            </a:r>
          </a:p>
          <a:p>
            <a:endParaRPr lang="en-US" dirty="0"/>
          </a:p>
          <a:p>
            <a:r>
              <a:rPr lang="en-US" dirty="0"/>
              <a:t>The goal is to get 2-3 servings of grains a day which can equal one slice of bread or about one cup of everything else (oatmeal, pasta, </a:t>
            </a:r>
            <a:r>
              <a:rPr lang="en-US" dirty="0" err="1"/>
              <a:t>etc</a:t>
            </a:r>
            <a:r>
              <a:rPr lang="en-US" dirty="0"/>
              <a:t>). </a:t>
            </a:r>
          </a:p>
          <a:p>
            <a:r>
              <a:rPr lang="en-US" dirty="0"/>
              <a:t>It is also important to make sure half your grains are "whole." Whole grains include brown rice, whole wheat bread, whole wheat pasta, etc.</a:t>
            </a:r>
          </a:p>
          <a:p>
            <a:endParaRPr lang="en-US" dirty="0"/>
          </a:p>
          <a:p>
            <a:r>
              <a:rPr lang="en-US" dirty="0"/>
              <a:t>Whole grains are best.</a:t>
            </a:r>
            <a:endParaRPr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10</a:t>
            </a:fld>
            <a:endParaRPr lang="en-US"/>
          </a:p>
        </p:txBody>
      </p:sp>
    </p:spTree>
    <p:extLst>
      <p:ext uri="{BB962C8B-B14F-4D97-AF65-F5344CB8AC3E}">
        <p14:creationId xmlns:p14="http://schemas.microsoft.com/office/powerpoint/2010/main" val="84448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73BC1C-3CBA-46E7-8241-2524C7DC69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804CE2-FE9B-458A-AC12-E14E734FF8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F95161-8B3D-4206-B52D-BEF438955A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AB9348-3DC9-411F-8372-B68F1E005C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5D94FD-C6D7-4E8F-B203-1081DE402E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B6DF1B-148A-4B27-92B7-98AB75335D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DFF64AA-CE8E-4DB6-A31C-99C7BF3E84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0E7915C-2BB5-483C-A28F-B70DDCB6B77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C3724E-0F37-4646-827C-8AD64A2D970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EBED13-85D8-4A8A-8E25-F653869087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9FD4B4-E2DE-4FB7-A3F3-F0F24A58FC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4F36D8C-2DAB-4121-A9B1-E09655ECA8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3.jpeg"/><Relationship Id="rId3" Type="http://schemas.openxmlformats.org/officeDocument/2006/relationships/image" Target="../media/image25.jpeg"/><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1.gif"/><Relationship Id="rId5" Type="http://schemas.openxmlformats.org/officeDocument/2006/relationships/image" Target="../media/image27.jpeg"/><Relationship Id="rId10" Type="http://schemas.openxmlformats.org/officeDocument/2006/relationships/image" Target="../media/image30.jpeg"/><Relationship Id="rId4" Type="http://schemas.openxmlformats.org/officeDocument/2006/relationships/image" Target="../media/image26.gif"/><Relationship Id="rId9" Type="http://schemas.openxmlformats.org/officeDocument/2006/relationships/image" Target="../media/image29.jpeg"/><Relationship Id="rId1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ChangeArrowheads="1"/>
          </p:cNvSpPr>
          <p:nvPr/>
        </p:nvSpPr>
        <p:spPr bwMode="auto">
          <a:xfrm>
            <a:off x="0" y="0"/>
            <a:ext cx="9144000" cy="3962400"/>
          </a:xfrm>
          <a:prstGeom prst="rect">
            <a:avLst/>
          </a:prstGeom>
          <a:solidFill>
            <a:srgbClr val="008000"/>
          </a:solidFill>
          <a:ln w="9525">
            <a:solidFill>
              <a:schemeClr val="tx1"/>
            </a:solidFill>
            <a:miter lim="800000"/>
            <a:headEnd/>
            <a:tailEnd/>
          </a:ln>
        </p:spPr>
        <p:txBody>
          <a:bodyPr wrap="none" anchor="ctr"/>
          <a:lstStyle/>
          <a:p>
            <a:pPr eaLnBrk="1" hangingPunct="1"/>
            <a:endParaRPr lang="en-US"/>
          </a:p>
        </p:txBody>
      </p:sp>
      <p:sp>
        <p:nvSpPr>
          <p:cNvPr id="13314" name="Rectangle 2"/>
          <p:cNvSpPr>
            <a:spLocks noGrp="1" noChangeArrowheads="1"/>
          </p:cNvSpPr>
          <p:nvPr>
            <p:ph type="ctrTitle"/>
          </p:nvPr>
        </p:nvSpPr>
        <p:spPr>
          <a:xfrm>
            <a:off x="1295400" y="838200"/>
            <a:ext cx="6858000" cy="2819400"/>
          </a:xfrm>
        </p:spPr>
        <p:txBody>
          <a:bodyPr/>
          <a:lstStyle/>
          <a:p>
            <a:pPr eaLnBrk="1" hangingPunct="1"/>
            <a:r>
              <a:rPr lang="en-US" sz="6000" b="1" dirty="0">
                <a:solidFill>
                  <a:schemeClr val="bg1"/>
                </a:solidFill>
                <a:latin typeface="MS Reference Sans Serif" pitchFamily="34" charset="0"/>
                <a:ea typeface="ＭＳ Ｐゴシック" pitchFamily="1" charset="-128"/>
              </a:rPr>
              <a:t>Farm to School </a:t>
            </a:r>
            <a:r>
              <a:rPr lang="en-US" sz="6000" b="1" dirty="0">
                <a:solidFill>
                  <a:schemeClr val="bg1"/>
                </a:solidFill>
                <a:latin typeface="Kristen ITC" pitchFamily="66" charset="0"/>
                <a:ea typeface="ＭＳ Ｐゴシック" pitchFamily="1" charset="-128"/>
              </a:rPr>
              <a:t>Nutrition</a:t>
            </a:r>
          </a:p>
        </p:txBody>
      </p:sp>
      <p:pic>
        <p:nvPicPr>
          <p:cNvPr id="13316" name="Picture 5" descr="MC900432587[1]"/>
          <p:cNvPicPr>
            <a:picLocks noChangeAspect="1" noChangeArrowheads="1"/>
          </p:cNvPicPr>
          <p:nvPr/>
        </p:nvPicPr>
        <p:blipFill>
          <a:blip r:embed="rId3" cstate="print"/>
          <a:srcRect/>
          <a:stretch>
            <a:fillRect/>
          </a:stretch>
        </p:blipFill>
        <p:spPr bwMode="auto">
          <a:xfrm>
            <a:off x="7467600" y="228600"/>
            <a:ext cx="1371600" cy="1371600"/>
          </a:xfrm>
          <a:prstGeom prst="rect">
            <a:avLst/>
          </a:prstGeom>
          <a:noFill/>
          <a:ln w="9525">
            <a:noFill/>
            <a:miter lim="800000"/>
            <a:headEnd/>
            <a:tailEnd/>
          </a:ln>
        </p:spPr>
      </p:pic>
      <p:pic>
        <p:nvPicPr>
          <p:cNvPr id="5" name="Picture 4" descr="fresh-food-truck.jpg"/>
          <p:cNvPicPr>
            <a:picLocks noChangeAspect="1"/>
          </p:cNvPicPr>
          <p:nvPr/>
        </p:nvPicPr>
        <p:blipFill>
          <a:blip r:embed="rId4" cstate="print"/>
          <a:stretch>
            <a:fillRect/>
          </a:stretch>
        </p:blipFill>
        <p:spPr>
          <a:xfrm>
            <a:off x="3505200" y="4419600"/>
            <a:ext cx="2209800" cy="2209800"/>
          </a:xfrm>
          <a:prstGeom prst="rect">
            <a:avLst/>
          </a:prstGeom>
        </p:spPr>
      </p:pic>
      <p:pic>
        <p:nvPicPr>
          <p:cNvPr id="6" name="Picture 22" descr="http://www.berkeley.k12.sc.us/imageGallery/EWyatt277/school2.jpg"/>
          <p:cNvPicPr>
            <a:picLocks noChangeAspect="1" noChangeArrowheads="1"/>
          </p:cNvPicPr>
          <p:nvPr/>
        </p:nvPicPr>
        <p:blipFill>
          <a:blip r:embed="rId5" cstate="print"/>
          <a:srcRect/>
          <a:stretch>
            <a:fillRect/>
          </a:stretch>
        </p:blipFill>
        <p:spPr bwMode="auto">
          <a:xfrm>
            <a:off x="6477000" y="4343400"/>
            <a:ext cx="2133600" cy="2147824"/>
          </a:xfrm>
          <a:prstGeom prst="rect">
            <a:avLst/>
          </a:prstGeom>
          <a:noFill/>
        </p:spPr>
      </p:pic>
      <p:pic>
        <p:nvPicPr>
          <p:cNvPr id="7" name="Picture 20" descr="http://images.clipartpanda.com/barn-clipart-cute_barn_2_clip_art.png"/>
          <p:cNvPicPr>
            <a:picLocks noChangeAspect="1" noChangeArrowheads="1"/>
          </p:cNvPicPr>
          <p:nvPr/>
        </p:nvPicPr>
        <p:blipFill>
          <a:blip r:embed="rId6" cstate="print"/>
          <a:srcRect/>
          <a:stretch>
            <a:fillRect/>
          </a:stretch>
        </p:blipFill>
        <p:spPr bwMode="auto">
          <a:xfrm>
            <a:off x="457200" y="4495800"/>
            <a:ext cx="2286000" cy="1962529"/>
          </a:xfrm>
          <a:prstGeom prst="rect">
            <a:avLst/>
          </a:prstGeom>
          <a:noFill/>
        </p:spPr>
      </p:pic>
      <p:sp>
        <p:nvSpPr>
          <p:cNvPr id="8" name="Right Arrow 7"/>
          <p:cNvSpPr/>
          <p:nvPr/>
        </p:nvSpPr>
        <p:spPr>
          <a:xfrm>
            <a:off x="2971800" y="5410200"/>
            <a:ext cx="685800" cy="533400"/>
          </a:xfrm>
          <a:prstGeom prst="rightArrow">
            <a:avLst/>
          </a:prstGeom>
          <a:solidFill>
            <a:srgbClr val="74B23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38800" y="5410200"/>
            <a:ext cx="685800" cy="533400"/>
          </a:xfrm>
          <a:prstGeom prst="rightArrow">
            <a:avLst/>
          </a:prstGeom>
          <a:solidFill>
            <a:srgbClr val="74B23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a:blip r:embed="rId3" cstate="print"/>
          <a:srcRect/>
          <a:stretch>
            <a:fillRect/>
          </a:stretch>
        </p:blipFill>
        <p:spPr bwMode="auto">
          <a:xfrm>
            <a:off x="853747" y="838200"/>
            <a:ext cx="2346653" cy="2133600"/>
          </a:xfrm>
          <a:prstGeom prst="rect">
            <a:avLst/>
          </a:prstGeom>
          <a:noFill/>
          <a:ln w="9525">
            <a:noFill/>
            <a:miter lim="800000"/>
            <a:headEnd/>
            <a:tailEnd/>
          </a:ln>
        </p:spPr>
      </p:pic>
      <p:pic>
        <p:nvPicPr>
          <p:cNvPr id="4098" name="Picture 2" descr="C:\Documents and Settings\ChristinaM.Pelfrey\Local Settings\Temporary Internet Files\Content.IE5\6MYVDILM\350px-Various_grains[1].jpg"/>
          <p:cNvPicPr>
            <a:picLocks noChangeAspect="1" noChangeArrowheads="1"/>
          </p:cNvPicPr>
          <p:nvPr/>
        </p:nvPicPr>
        <p:blipFill>
          <a:blip r:embed="rId4" cstate="print"/>
          <a:srcRect/>
          <a:stretch>
            <a:fillRect/>
          </a:stretch>
        </p:blipFill>
        <p:spPr bwMode="auto">
          <a:xfrm>
            <a:off x="228600" y="3886200"/>
            <a:ext cx="4090044" cy="2769543"/>
          </a:xfrm>
          <a:prstGeom prst="rect">
            <a:avLst/>
          </a:prstGeom>
          <a:noFill/>
        </p:spPr>
      </p:pic>
      <p:sp>
        <p:nvSpPr>
          <p:cNvPr id="18434" name="TextBox 4"/>
          <p:cNvSpPr txBox="1">
            <a:spLocks noChangeArrowheads="1"/>
          </p:cNvSpPr>
          <p:nvPr/>
        </p:nvSpPr>
        <p:spPr bwMode="auto">
          <a:xfrm>
            <a:off x="3962400" y="228600"/>
            <a:ext cx="4953000" cy="5324535"/>
          </a:xfrm>
          <a:prstGeom prst="rect">
            <a:avLst/>
          </a:prstGeom>
          <a:noFill/>
          <a:ln w="9525">
            <a:noFill/>
            <a:miter lim="800000"/>
            <a:headEnd/>
            <a:tailEnd/>
          </a:ln>
        </p:spPr>
        <p:txBody>
          <a:bodyPr wrap="square">
            <a:spAutoFit/>
          </a:bodyPr>
          <a:lstStyle/>
          <a:p>
            <a:pPr algn="ctr" eaLnBrk="1" hangingPunct="1"/>
            <a:r>
              <a:rPr lang="en-US" sz="3200" b="1" dirty="0">
                <a:latin typeface="Kristen ITC" pitchFamily="66" charset="0"/>
              </a:rPr>
              <a:t>GRAINS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Fiber, B vitamins, </a:t>
            </a:r>
          </a:p>
          <a:p>
            <a:pPr algn="ctr" eaLnBrk="1" hangingPunct="1"/>
            <a:r>
              <a:rPr lang="en-US" sz="2800" dirty="0">
                <a:latin typeface="MS Reference Sans Serif" pitchFamily="34" charset="0"/>
              </a:rPr>
              <a:t>Magnesium, Iron</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2-3 servings a day</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School lunch portion: </a:t>
            </a:r>
          </a:p>
          <a:p>
            <a:pPr algn="ctr" eaLnBrk="1" hangingPunct="1"/>
            <a:r>
              <a:rPr lang="en-US" sz="2800" dirty="0">
                <a:latin typeface="MS Reference Sans Serif" pitchFamily="34" charset="0"/>
              </a:rPr>
              <a:t>1 slice bread           </a:t>
            </a:r>
          </a:p>
          <a:p>
            <a:pPr algn="ctr" eaLnBrk="1" hangingPunct="1"/>
            <a:r>
              <a:rPr lang="en-US" sz="2800" dirty="0">
                <a:latin typeface="MS Reference Sans Serif" pitchFamily="34" charset="0"/>
              </a:rPr>
              <a:t>or bun =1 serving</a:t>
            </a:r>
          </a:p>
          <a:p>
            <a:pPr algn="ctr" eaLnBrk="1" hangingPunct="1"/>
            <a:r>
              <a:rPr lang="en-US" sz="2800" dirty="0">
                <a:latin typeface="MS Reference Sans Serif" pitchFamily="34" charset="0"/>
              </a:rPr>
              <a:t>     Rice or pasta = ½-1 cup</a:t>
            </a:r>
          </a:p>
        </p:txBody>
      </p:sp>
      <p:sp>
        <p:nvSpPr>
          <p:cNvPr id="6" name="Double Bracket 5"/>
          <p:cNvSpPr/>
          <p:nvPr/>
        </p:nvSpPr>
        <p:spPr>
          <a:xfrm>
            <a:off x="3962400" y="228600"/>
            <a:ext cx="5029200" cy="52578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4"/>
          <p:cNvSpPr txBox="1">
            <a:spLocks noChangeArrowheads="1"/>
          </p:cNvSpPr>
          <p:nvPr/>
        </p:nvSpPr>
        <p:spPr bwMode="auto">
          <a:xfrm>
            <a:off x="3810000" y="457200"/>
            <a:ext cx="5105400" cy="4893647"/>
          </a:xfrm>
          <a:prstGeom prst="rect">
            <a:avLst/>
          </a:prstGeom>
          <a:noFill/>
          <a:ln w="9525">
            <a:noFill/>
            <a:miter lim="800000"/>
            <a:headEnd/>
            <a:tailEnd/>
          </a:ln>
        </p:spPr>
        <p:txBody>
          <a:bodyPr wrap="square">
            <a:spAutoFit/>
          </a:bodyPr>
          <a:lstStyle/>
          <a:p>
            <a:pPr algn="ctr" eaLnBrk="1" hangingPunct="1"/>
            <a:r>
              <a:rPr lang="en-US" sz="3200" b="1" dirty="0">
                <a:latin typeface="Kristen ITC" pitchFamily="66" charset="0"/>
              </a:rPr>
              <a:t>PROTEIN</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Meat, poultry, fish, beans, eggs, nuts, and seeds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Vitamin E, Iron, Zinc,        Magnesium, B vitamins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3-5 oz./day</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School lunch = 1-2 oz.</a:t>
            </a:r>
          </a:p>
        </p:txBody>
      </p:sp>
      <p:pic>
        <p:nvPicPr>
          <p:cNvPr id="21508" name="Picture 1"/>
          <p:cNvPicPr>
            <a:picLocks noChangeAspect="1"/>
          </p:cNvPicPr>
          <p:nvPr/>
        </p:nvPicPr>
        <p:blipFill>
          <a:blip r:embed="rId3" cstate="print"/>
          <a:srcRect/>
          <a:stretch>
            <a:fillRect/>
          </a:stretch>
        </p:blipFill>
        <p:spPr bwMode="auto">
          <a:xfrm>
            <a:off x="762000" y="442852"/>
            <a:ext cx="2362200" cy="2147948"/>
          </a:xfrm>
          <a:prstGeom prst="rect">
            <a:avLst/>
          </a:prstGeom>
          <a:noFill/>
          <a:ln w="9525">
            <a:noFill/>
            <a:miter lim="800000"/>
            <a:headEnd/>
            <a:tailEnd/>
          </a:ln>
        </p:spPr>
      </p:pic>
      <p:pic>
        <p:nvPicPr>
          <p:cNvPr id="5122" name="Picture 2" descr="C:\Documents and Settings\ChristinaM.Pelfrey\Local Settings\Temporary Internet Files\Content.IE5\PCU9ZC9H\1004p52-protein-m[1].jpg"/>
          <p:cNvPicPr>
            <a:picLocks noChangeAspect="1" noChangeArrowheads="1"/>
          </p:cNvPicPr>
          <p:nvPr/>
        </p:nvPicPr>
        <p:blipFill>
          <a:blip r:embed="rId4" cstate="print"/>
          <a:srcRect/>
          <a:stretch>
            <a:fillRect/>
          </a:stretch>
        </p:blipFill>
        <p:spPr bwMode="auto">
          <a:xfrm>
            <a:off x="0" y="3048000"/>
            <a:ext cx="3810000" cy="3810000"/>
          </a:xfrm>
          <a:prstGeom prst="rect">
            <a:avLst/>
          </a:prstGeom>
          <a:noFill/>
        </p:spPr>
      </p:pic>
      <p:sp>
        <p:nvSpPr>
          <p:cNvPr id="6" name="Double Bracket 5"/>
          <p:cNvSpPr/>
          <p:nvPr/>
        </p:nvSpPr>
        <p:spPr>
          <a:xfrm>
            <a:off x="3962400" y="304800"/>
            <a:ext cx="4876800" cy="52578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7"/>
          <p:cNvSpPr txBox="1">
            <a:spLocks noChangeArrowheads="1"/>
          </p:cNvSpPr>
          <p:nvPr/>
        </p:nvSpPr>
        <p:spPr bwMode="auto">
          <a:xfrm>
            <a:off x="3886200" y="363915"/>
            <a:ext cx="5029200" cy="5324535"/>
          </a:xfrm>
          <a:prstGeom prst="rect">
            <a:avLst/>
          </a:prstGeom>
          <a:noFill/>
          <a:ln w="44450">
            <a:noFill/>
            <a:miter lim="800000"/>
            <a:headEnd/>
            <a:tailEnd/>
          </a:ln>
        </p:spPr>
        <p:txBody>
          <a:bodyPr wrap="square">
            <a:spAutoFit/>
          </a:bodyPr>
          <a:lstStyle/>
          <a:p>
            <a:pPr algn="ctr" eaLnBrk="1" hangingPunct="1"/>
            <a:r>
              <a:rPr lang="en-US" sz="3200" b="1" dirty="0">
                <a:latin typeface="Kristen ITC" pitchFamily="66" charset="0"/>
              </a:rPr>
              <a:t>DAIRY </a:t>
            </a:r>
          </a:p>
          <a:p>
            <a:pPr algn="ctr" eaLnBrk="1" hangingPunct="1"/>
            <a:endParaRPr lang="en-US" sz="2800" b="1" dirty="0">
              <a:latin typeface="MS Reference Sans Serif" pitchFamily="34" charset="0"/>
            </a:endParaRPr>
          </a:p>
          <a:p>
            <a:pPr algn="ctr" eaLnBrk="1" hangingPunct="1"/>
            <a:r>
              <a:rPr lang="en-US" sz="2800" dirty="0">
                <a:latin typeface="MS Reference Sans Serif" pitchFamily="34" charset="0"/>
              </a:rPr>
              <a:t>Milk &amp; Milk Products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Calcium, Potassium,  </a:t>
            </a:r>
          </a:p>
          <a:p>
            <a:pPr algn="ctr" eaLnBrk="1" hangingPunct="1"/>
            <a:r>
              <a:rPr lang="en-US" sz="2800" dirty="0">
                <a:latin typeface="MS Reference Sans Serif" pitchFamily="34" charset="0"/>
              </a:rPr>
              <a:t>Vitamin D</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2-3 servings/day</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1 serving = </a:t>
            </a:r>
          </a:p>
          <a:p>
            <a:pPr algn="ctr" eaLnBrk="1" hangingPunct="1"/>
            <a:r>
              <a:rPr lang="en-US" sz="2800" dirty="0">
                <a:latin typeface="MS Reference Sans Serif" pitchFamily="34" charset="0"/>
              </a:rPr>
              <a:t>1 cup milk or yogurt</a:t>
            </a:r>
          </a:p>
          <a:p>
            <a:pPr algn="ctr" eaLnBrk="1" hangingPunct="1"/>
            <a:r>
              <a:rPr lang="en-US" sz="2800" dirty="0">
                <a:latin typeface="MS Reference Sans Serif" pitchFamily="34" charset="0"/>
              </a:rPr>
              <a:t>1 piece cheese</a:t>
            </a:r>
          </a:p>
        </p:txBody>
      </p:sp>
      <p:pic>
        <p:nvPicPr>
          <p:cNvPr id="22532" name="Picture 1"/>
          <p:cNvPicPr>
            <a:picLocks noChangeAspect="1"/>
          </p:cNvPicPr>
          <p:nvPr/>
        </p:nvPicPr>
        <p:blipFill>
          <a:blip r:embed="rId3" cstate="print"/>
          <a:srcRect/>
          <a:stretch>
            <a:fillRect/>
          </a:stretch>
        </p:blipFill>
        <p:spPr bwMode="auto">
          <a:xfrm>
            <a:off x="838200" y="533400"/>
            <a:ext cx="2362199" cy="2147832"/>
          </a:xfrm>
          <a:prstGeom prst="rect">
            <a:avLst/>
          </a:prstGeom>
          <a:noFill/>
          <a:ln w="9525">
            <a:noFill/>
            <a:miter lim="800000"/>
            <a:headEnd/>
            <a:tailEnd/>
          </a:ln>
        </p:spPr>
      </p:pic>
      <p:pic>
        <p:nvPicPr>
          <p:cNvPr id="12290" name="Picture 2" descr="http://ffhi.ucdavis.edu/hs/ls/images/dairy-fat-study-image"/>
          <p:cNvPicPr>
            <a:picLocks noChangeAspect="1" noChangeArrowheads="1"/>
          </p:cNvPicPr>
          <p:nvPr/>
        </p:nvPicPr>
        <p:blipFill>
          <a:blip r:embed="rId4" cstate="print"/>
          <a:srcRect/>
          <a:stretch>
            <a:fillRect/>
          </a:stretch>
        </p:blipFill>
        <p:spPr bwMode="auto">
          <a:xfrm>
            <a:off x="76200" y="2895600"/>
            <a:ext cx="3810000" cy="3933826"/>
          </a:xfrm>
          <a:prstGeom prst="rect">
            <a:avLst/>
          </a:prstGeom>
          <a:noFill/>
        </p:spPr>
      </p:pic>
      <p:sp>
        <p:nvSpPr>
          <p:cNvPr id="7" name="Double Bracket 6"/>
          <p:cNvSpPr/>
          <p:nvPr/>
        </p:nvSpPr>
        <p:spPr>
          <a:xfrm>
            <a:off x="4038600" y="152400"/>
            <a:ext cx="4876800" cy="5715000"/>
          </a:xfrm>
          <a:prstGeom prst="bracketPair">
            <a:avLst/>
          </a:prstGeom>
          <a:noFill/>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4"/>
          <p:cNvGrpSpPr>
            <a:grpSpLocks/>
          </p:cNvGrpSpPr>
          <p:nvPr/>
        </p:nvGrpSpPr>
        <p:grpSpPr bwMode="auto">
          <a:xfrm>
            <a:off x="228591" y="152400"/>
            <a:ext cx="8686809" cy="6477000"/>
            <a:chOff x="111314865" y="122882801"/>
            <a:chExt cx="8180079" cy="5962779"/>
          </a:xfrm>
        </p:grpSpPr>
        <p:sp>
          <p:nvSpPr>
            <p:cNvPr id="25602" name="Text Box 5"/>
            <p:cNvSpPr txBox="1">
              <a:spLocks noChangeArrowheads="1"/>
            </p:cNvSpPr>
            <p:nvPr/>
          </p:nvSpPr>
          <p:spPr bwMode="auto">
            <a:xfrm>
              <a:off x="111785400" y="123514150"/>
              <a:ext cx="7315200" cy="5029200"/>
            </a:xfrm>
            <a:prstGeom prst="rect">
              <a:avLst/>
            </a:prstGeom>
            <a:noFill/>
            <a:ln w="9525">
              <a:noFill/>
              <a:miter lim="800000"/>
              <a:headEnd/>
              <a:tailEnd/>
            </a:ln>
          </p:spPr>
          <p:txBody>
            <a:bodyPr lIns="36576" tIns="36576" rIns="36576" bIns="36576"/>
            <a:lstStyle/>
            <a:p>
              <a:pPr algn="ctr" eaLnBrk="1" hangingPunct="1"/>
              <a:r>
                <a:rPr lang="en-US" sz="3600" i="1" dirty="0">
                  <a:solidFill>
                    <a:srgbClr val="000000"/>
                  </a:solidFill>
                  <a:latin typeface="MS Reference Sans Serif" pitchFamily="34" charset="0"/>
                </a:rPr>
                <a:t>Tip: </a:t>
              </a:r>
              <a:r>
                <a:rPr lang="en-US" sz="3600" dirty="0">
                  <a:solidFill>
                    <a:srgbClr val="000000"/>
                  </a:solidFill>
                  <a:latin typeface="MS Reference Sans Serif" pitchFamily="34" charset="0"/>
                </a:rPr>
                <a:t>Avoid </a:t>
              </a:r>
              <a:r>
                <a:rPr lang="en-US" sz="3600" b="1" dirty="0">
                  <a:solidFill>
                    <a:srgbClr val="FF0000"/>
                  </a:solidFill>
                  <a:latin typeface="Kristen ITC" pitchFamily="66" charset="0"/>
                </a:rPr>
                <a:t>Nutrient Degradation</a:t>
              </a:r>
              <a:r>
                <a:rPr lang="en-US" sz="3600" dirty="0">
                  <a:solidFill>
                    <a:srgbClr val="000000"/>
                  </a:solidFill>
                  <a:latin typeface="MS Reference Sans Serif" pitchFamily="34" charset="0"/>
                </a:rPr>
                <a:t>.  </a:t>
              </a:r>
            </a:p>
            <a:p>
              <a:pPr algn="ctr" eaLnBrk="1" hangingPunct="1"/>
              <a:endParaRPr lang="en-US" sz="3600" dirty="0">
                <a:solidFill>
                  <a:srgbClr val="000000"/>
                </a:solidFill>
                <a:latin typeface="MS Reference Sans Serif" pitchFamily="34" charset="0"/>
              </a:endParaRPr>
            </a:p>
            <a:p>
              <a:pPr algn="ctr" eaLnBrk="1" hangingPunct="1"/>
              <a:r>
                <a:rPr lang="en-US" sz="3600" dirty="0">
                  <a:solidFill>
                    <a:srgbClr val="000000"/>
                  </a:solidFill>
                  <a:latin typeface="MS Reference Sans Serif" pitchFamily="34" charset="0"/>
                </a:rPr>
                <a:t>Vitamins and minerals can be      lost by: </a:t>
              </a:r>
            </a:p>
            <a:p>
              <a:pPr algn="ctr" eaLnBrk="1" hangingPunct="1"/>
              <a:endParaRPr lang="en-US" sz="3600" dirty="0">
                <a:solidFill>
                  <a:srgbClr val="000000"/>
                </a:solidFill>
                <a:latin typeface="MS Reference Sans Serif" pitchFamily="34" charset="0"/>
              </a:endParaRPr>
            </a:p>
            <a:p>
              <a:pPr lvl="2" eaLnBrk="1" hangingPunct="1"/>
              <a:r>
                <a:rPr lang="en-US" sz="3600" b="1" dirty="0">
                  <a:solidFill>
                    <a:srgbClr val="000000"/>
                  </a:solidFill>
                  <a:latin typeface="MS Reference Sans Serif" pitchFamily="34" charset="0"/>
                </a:rPr>
                <a:t>Time</a:t>
              </a:r>
              <a:r>
                <a:rPr lang="en-US" sz="3600" dirty="0">
                  <a:solidFill>
                    <a:srgbClr val="000000"/>
                  </a:solidFill>
                  <a:latin typeface="MS Reference Sans Serif" pitchFamily="34" charset="0"/>
                </a:rPr>
                <a:t>			</a:t>
              </a:r>
              <a:r>
                <a:rPr lang="en-US" sz="3600" b="1" dirty="0">
                  <a:solidFill>
                    <a:srgbClr val="000000"/>
                  </a:solidFill>
                  <a:latin typeface="MS Reference Sans Serif" pitchFamily="34" charset="0"/>
                </a:rPr>
                <a:t> Heat</a:t>
              </a:r>
            </a:p>
            <a:p>
              <a:pPr lvl="2" eaLnBrk="1" hangingPunct="1"/>
              <a:r>
                <a:rPr lang="en-US" sz="3600" dirty="0">
                  <a:solidFill>
                    <a:srgbClr val="000000"/>
                  </a:solidFill>
                  <a:latin typeface="MS Reference Sans Serif" pitchFamily="34" charset="0"/>
                </a:rPr>
                <a:t> </a:t>
              </a:r>
            </a:p>
            <a:p>
              <a:pPr lvl="2" eaLnBrk="1" hangingPunct="1"/>
              <a:endParaRPr lang="en-US" sz="3600" dirty="0">
                <a:solidFill>
                  <a:srgbClr val="000000"/>
                </a:solidFill>
                <a:latin typeface="MS Reference Sans Serif" pitchFamily="34" charset="0"/>
              </a:endParaRPr>
            </a:p>
            <a:p>
              <a:pPr lvl="2" eaLnBrk="1" hangingPunct="1"/>
              <a:r>
                <a:rPr lang="en-US" sz="3600" b="1" dirty="0">
                  <a:solidFill>
                    <a:srgbClr val="000000"/>
                  </a:solidFill>
                  <a:latin typeface="MS Reference Sans Serif" pitchFamily="34" charset="0"/>
                </a:rPr>
                <a:t>Light</a:t>
              </a:r>
              <a:r>
                <a:rPr lang="en-US" sz="3600" dirty="0">
                  <a:solidFill>
                    <a:srgbClr val="000000"/>
                  </a:solidFill>
                  <a:latin typeface="MS Reference Sans Serif" pitchFamily="34" charset="0"/>
                </a:rPr>
                <a:t> 		  </a:t>
              </a:r>
              <a:r>
                <a:rPr lang="en-US" sz="3600" b="1" dirty="0">
                  <a:solidFill>
                    <a:srgbClr val="000000"/>
                  </a:solidFill>
                  <a:latin typeface="MS Reference Sans Serif" pitchFamily="34" charset="0"/>
                </a:rPr>
                <a:t>Air Exposure </a:t>
              </a:r>
            </a:p>
            <a:p>
              <a:pPr algn="ctr" eaLnBrk="1" hangingPunct="1"/>
              <a:endParaRPr lang="en-US" sz="3600" dirty="0">
                <a:solidFill>
                  <a:srgbClr val="000000"/>
                </a:solidFill>
                <a:latin typeface="Trebuchet MS" pitchFamily="34" charset="0"/>
              </a:endParaRPr>
            </a:p>
          </p:txBody>
        </p:sp>
        <p:sp>
          <p:nvSpPr>
            <p:cNvPr id="25603" name="AutoShape 6"/>
            <p:cNvSpPr>
              <a:spLocks/>
            </p:cNvSpPr>
            <p:nvPr/>
          </p:nvSpPr>
          <p:spPr bwMode="auto">
            <a:xfrm>
              <a:off x="118809144" y="122882801"/>
              <a:ext cx="685800" cy="5962779"/>
            </a:xfrm>
            <a:prstGeom prst="rightBrace">
              <a:avLst>
                <a:gd name="adj1" fmla="val 59028"/>
                <a:gd name="adj2" fmla="val 50000"/>
              </a:avLst>
            </a:prstGeom>
            <a:noFill/>
            <a:ln w="76200">
              <a:solidFill>
                <a:srgbClr val="FF0000"/>
              </a:solidFill>
              <a:round/>
              <a:headEnd/>
              <a:tailEnd/>
            </a:ln>
          </p:spPr>
          <p:txBody>
            <a:bodyPr lIns="36576" tIns="36576" rIns="36576" bIns="36576"/>
            <a:lstStyle/>
            <a:p>
              <a:pPr eaLnBrk="1" hangingPunct="1"/>
              <a:endParaRPr lang="en-US"/>
            </a:p>
          </p:txBody>
        </p:sp>
        <p:sp>
          <p:nvSpPr>
            <p:cNvPr id="25604" name="AutoShape 7"/>
            <p:cNvSpPr>
              <a:spLocks/>
            </p:cNvSpPr>
            <p:nvPr/>
          </p:nvSpPr>
          <p:spPr bwMode="auto">
            <a:xfrm rot="10800000">
              <a:off x="111314865" y="122952952"/>
              <a:ext cx="685800" cy="5822478"/>
            </a:xfrm>
            <a:prstGeom prst="rightBrace">
              <a:avLst>
                <a:gd name="adj1" fmla="val 59722"/>
                <a:gd name="adj2" fmla="val 50000"/>
              </a:avLst>
            </a:prstGeom>
            <a:noFill/>
            <a:ln w="76200">
              <a:solidFill>
                <a:srgbClr val="FF0000"/>
              </a:solidFill>
              <a:round/>
              <a:headEnd/>
              <a:tailEnd/>
            </a:ln>
          </p:spPr>
          <p:txBody>
            <a:bodyPr lIns="36576" tIns="36576" rIns="36576" bIns="36576"/>
            <a:lstStyle/>
            <a:p>
              <a:pPr eaLnBrk="1" hangingPunct="1"/>
              <a:endParaRPr lang="en-US"/>
            </a:p>
          </p:txBody>
        </p:sp>
      </p:grpSp>
      <p:pic>
        <p:nvPicPr>
          <p:cNvPr id="7170" name="Picture 2" descr="C:\Documents and Settings\ChristinaM.Pelfrey\Local Settings\Temporary Internet Files\Content.IE5\6MYVDILM\Swatching the Clock[1].PNG"/>
          <p:cNvPicPr>
            <a:picLocks noChangeAspect="1" noChangeArrowheads="1"/>
          </p:cNvPicPr>
          <p:nvPr/>
        </p:nvPicPr>
        <p:blipFill>
          <a:blip r:embed="rId3" cstate="print"/>
          <a:srcRect/>
          <a:stretch>
            <a:fillRect/>
          </a:stretch>
        </p:blipFill>
        <p:spPr bwMode="auto">
          <a:xfrm>
            <a:off x="3048000" y="3429000"/>
            <a:ext cx="1104900" cy="1058863"/>
          </a:xfrm>
          <a:prstGeom prst="rect">
            <a:avLst/>
          </a:prstGeom>
          <a:noFill/>
        </p:spPr>
      </p:pic>
      <p:pic>
        <p:nvPicPr>
          <p:cNvPr id="7171" name="Picture 3" descr="C:\Documents and Settings\ChristinaM.Pelfrey\Local Settings\Temporary Internet Files\Content.IE5\PCU9ZC9H\flame[1].jpg"/>
          <p:cNvPicPr>
            <a:picLocks noChangeAspect="1" noChangeArrowheads="1"/>
          </p:cNvPicPr>
          <p:nvPr/>
        </p:nvPicPr>
        <p:blipFill>
          <a:blip r:embed="rId4" cstate="print"/>
          <a:srcRect/>
          <a:stretch>
            <a:fillRect/>
          </a:stretch>
        </p:blipFill>
        <p:spPr bwMode="auto">
          <a:xfrm>
            <a:off x="6705600" y="3276600"/>
            <a:ext cx="1543050" cy="1234440"/>
          </a:xfrm>
          <a:prstGeom prst="rect">
            <a:avLst/>
          </a:prstGeom>
          <a:noFill/>
        </p:spPr>
      </p:pic>
      <p:sp>
        <p:nvSpPr>
          <p:cNvPr id="7172" name="Litebulb"/>
          <p:cNvSpPr>
            <a:spLocks noEditPoints="1" noChangeArrowheads="1"/>
          </p:cNvSpPr>
          <p:nvPr/>
        </p:nvSpPr>
        <p:spPr bwMode="auto">
          <a:xfrm>
            <a:off x="3200400" y="5029200"/>
            <a:ext cx="852487" cy="109061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p:nvPr/>
        </p:nvSpPr>
        <p:spPr>
          <a:xfrm>
            <a:off x="7772400" y="5257800"/>
            <a:ext cx="609600" cy="4572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943600" y="5791200"/>
            <a:ext cx="1188720" cy="7620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315200" y="5943600"/>
            <a:ext cx="762000" cy="4572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8" name="Picture 24" descr="http://jwillustrations.com/media/catalog/product/cache/1/image/9df78eab33525d08d6e5fb8d27136e95/c/3/c373_2.jpg"/>
          <p:cNvPicPr>
            <a:picLocks noChangeAspect="1" noChangeArrowheads="1"/>
          </p:cNvPicPr>
          <p:nvPr/>
        </p:nvPicPr>
        <p:blipFill>
          <a:blip r:embed="rId3" cstate="print"/>
          <a:srcRect t="18286" b="17714"/>
          <a:stretch>
            <a:fillRect/>
          </a:stretch>
        </p:blipFill>
        <p:spPr bwMode="auto">
          <a:xfrm>
            <a:off x="1600200" y="609600"/>
            <a:ext cx="5943600" cy="3405780"/>
          </a:xfrm>
          <a:prstGeom prst="rect">
            <a:avLst/>
          </a:prstGeom>
          <a:noFill/>
        </p:spPr>
      </p:pic>
      <p:cxnSp>
        <p:nvCxnSpPr>
          <p:cNvPr id="19" name="Straight Connector 18"/>
          <p:cNvCxnSpPr/>
          <p:nvPr/>
        </p:nvCxnSpPr>
        <p:spPr>
          <a:xfrm>
            <a:off x="2819400" y="4114800"/>
            <a:ext cx="5867400" cy="1588"/>
          </a:xfrm>
          <a:prstGeom prst="line">
            <a:avLst/>
          </a:prstGeom>
          <a:ln w="44450">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6148" name="Picture 4" descr="http://images.clipartpanda.com/clock-clip-art-clock-clipart-1.gif"/>
          <p:cNvPicPr>
            <a:picLocks noChangeAspect="1" noChangeArrowheads="1"/>
          </p:cNvPicPr>
          <p:nvPr/>
        </p:nvPicPr>
        <p:blipFill>
          <a:blip r:embed="rId4" cstate="print"/>
          <a:srcRect/>
          <a:stretch>
            <a:fillRect/>
          </a:stretch>
        </p:blipFill>
        <p:spPr bwMode="auto">
          <a:xfrm>
            <a:off x="3962400" y="4419600"/>
            <a:ext cx="685800" cy="684822"/>
          </a:xfrm>
          <a:prstGeom prst="rect">
            <a:avLst/>
          </a:prstGeom>
          <a:noFill/>
        </p:spPr>
      </p:pic>
      <p:sp>
        <p:nvSpPr>
          <p:cNvPr id="6150" name="AutoShape 6"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8" name="AutoShape 14"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60" name="Picture 16" descr="https://encrypted-tbn0.gstatic.com/images?q=tbn:ANd9GcSKxZToHsp4l1775zWOMjUypAB9xPWNZoFRjPO08nfN1jSbvRAP"/>
          <p:cNvPicPr>
            <a:picLocks noChangeAspect="1" noChangeArrowheads="1"/>
          </p:cNvPicPr>
          <p:nvPr/>
        </p:nvPicPr>
        <p:blipFill>
          <a:blip r:embed="rId5" cstate="print"/>
          <a:srcRect/>
          <a:stretch>
            <a:fillRect/>
          </a:stretch>
        </p:blipFill>
        <p:spPr bwMode="auto">
          <a:xfrm>
            <a:off x="6553200" y="4419600"/>
            <a:ext cx="685800" cy="685800"/>
          </a:xfrm>
          <a:prstGeom prst="rect">
            <a:avLst/>
          </a:prstGeom>
          <a:noFill/>
        </p:spPr>
      </p:pic>
      <p:pic>
        <p:nvPicPr>
          <p:cNvPr id="6164" name="Picture 20" descr="http://images.clipartpanda.com/barn-clipart-cute_barn_2_clip_art.png"/>
          <p:cNvPicPr>
            <a:picLocks noChangeAspect="1" noChangeArrowheads="1"/>
          </p:cNvPicPr>
          <p:nvPr/>
        </p:nvPicPr>
        <p:blipFill>
          <a:blip r:embed="rId6" cstate="print"/>
          <a:srcRect/>
          <a:stretch>
            <a:fillRect/>
          </a:stretch>
        </p:blipFill>
        <p:spPr bwMode="auto">
          <a:xfrm>
            <a:off x="457200" y="304800"/>
            <a:ext cx="1065116" cy="914401"/>
          </a:xfrm>
          <a:prstGeom prst="rect">
            <a:avLst/>
          </a:prstGeom>
          <a:noFill/>
        </p:spPr>
      </p:pic>
      <p:pic>
        <p:nvPicPr>
          <p:cNvPr id="30" name="Picture 20" descr="http://images.clipartpanda.com/barn-clipart-cute_barn_2_clip_art.png"/>
          <p:cNvPicPr>
            <a:picLocks noChangeAspect="1" noChangeArrowheads="1"/>
          </p:cNvPicPr>
          <p:nvPr/>
        </p:nvPicPr>
        <p:blipFill>
          <a:blip r:embed="rId7" cstate="print"/>
          <a:srcRect/>
          <a:stretch>
            <a:fillRect/>
          </a:stretch>
        </p:blipFill>
        <p:spPr bwMode="auto">
          <a:xfrm>
            <a:off x="2514600" y="4953000"/>
            <a:ext cx="1420154" cy="1219201"/>
          </a:xfrm>
          <a:prstGeom prst="rect">
            <a:avLst/>
          </a:prstGeom>
          <a:noFill/>
        </p:spPr>
      </p:pic>
      <p:pic>
        <p:nvPicPr>
          <p:cNvPr id="6166" name="Picture 22" descr="http://www.berkeley.k12.sc.us/imageGallery/EWyatt277/school2.jpg"/>
          <p:cNvPicPr>
            <a:picLocks noChangeAspect="1" noChangeArrowheads="1"/>
          </p:cNvPicPr>
          <p:nvPr/>
        </p:nvPicPr>
        <p:blipFill>
          <a:blip r:embed="rId8" cstate="print"/>
          <a:srcRect/>
          <a:stretch>
            <a:fillRect/>
          </a:stretch>
        </p:blipFill>
        <p:spPr bwMode="auto">
          <a:xfrm>
            <a:off x="7620000" y="2514600"/>
            <a:ext cx="1059735" cy="1066800"/>
          </a:xfrm>
          <a:prstGeom prst="rect">
            <a:avLst/>
          </a:prstGeom>
          <a:noFill/>
        </p:spPr>
      </p:pic>
      <p:pic>
        <p:nvPicPr>
          <p:cNvPr id="32" name="Picture 22" descr="http://www.berkeley.k12.sc.us/imageGallery/EWyatt277/school2.jpg"/>
          <p:cNvPicPr>
            <a:picLocks noChangeAspect="1" noChangeArrowheads="1"/>
          </p:cNvPicPr>
          <p:nvPr/>
        </p:nvPicPr>
        <p:blipFill>
          <a:blip r:embed="rId8" cstate="print"/>
          <a:srcRect/>
          <a:stretch>
            <a:fillRect/>
          </a:stretch>
        </p:blipFill>
        <p:spPr bwMode="auto">
          <a:xfrm>
            <a:off x="7239000" y="4800600"/>
            <a:ext cx="1362516" cy="1371600"/>
          </a:xfrm>
          <a:prstGeom prst="rect">
            <a:avLst/>
          </a:prstGeom>
          <a:noFill/>
        </p:spPr>
      </p:pic>
      <p:pic>
        <p:nvPicPr>
          <p:cNvPr id="6172" name="Picture 28" descr="http://www.qacps.k12.md.us/ces/clipart/Carson%20Dellosa%20Clipart/Carson%20Dellosa%20Learning%20Themes/Images/Color%20Images/Transportation/ROAD_STRAIGHT.jpg"/>
          <p:cNvPicPr>
            <a:picLocks noChangeAspect="1" noChangeArrowheads="1"/>
          </p:cNvPicPr>
          <p:nvPr/>
        </p:nvPicPr>
        <p:blipFill>
          <a:blip r:embed="rId9" cstate="print"/>
          <a:srcRect/>
          <a:stretch>
            <a:fillRect/>
          </a:stretch>
        </p:blipFill>
        <p:spPr bwMode="auto">
          <a:xfrm>
            <a:off x="4038600" y="5562600"/>
            <a:ext cx="3124200" cy="417656"/>
          </a:xfrm>
          <a:prstGeom prst="rect">
            <a:avLst/>
          </a:prstGeom>
          <a:noFill/>
        </p:spPr>
      </p:pic>
      <p:sp>
        <p:nvSpPr>
          <p:cNvPr id="39" name="TextBox 38"/>
          <p:cNvSpPr txBox="1"/>
          <p:nvPr/>
        </p:nvSpPr>
        <p:spPr>
          <a:xfrm>
            <a:off x="1981200" y="152400"/>
            <a:ext cx="914400" cy="369332"/>
          </a:xfrm>
          <a:prstGeom prst="rect">
            <a:avLst/>
          </a:prstGeom>
          <a:noFill/>
        </p:spPr>
        <p:txBody>
          <a:bodyPr wrap="square" rtlCol="0">
            <a:spAutoFit/>
          </a:bodyPr>
          <a:lstStyle/>
          <a:p>
            <a:r>
              <a:rPr lang="en-US" dirty="0"/>
              <a:t>Day 1</a:t>
            </a:r>
          </a:p>
        </p:txBody>
      </p:sp>
      <p:pic>
        <p:nvPicPr>
          <p:cNvPr id="6174"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rot="20923428">
            <a:off x="2040937" y="513123"/>
            <a:ext cx="602074" cy="304800"/>
          </a:xfrm>
          <a:prstGeom prst="rect">
            <a:avLst/>
          </a:prstGeom>
          <a:noFill/>
        </p:spPr>
      </p:pic>
      <p:pic>
        <p:nvPicPr>
          <p:cNvPr id="41"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rot="1815680">
            <a:off x="3312380" y="816739"/>
            <a:ext cx="602074" cy="304800"/>
          </a:xfrm>
          <a:prstGeom prst="rect">
            <a:avLst/>
          </a:prstGeom>
          <a:noFill/>
        </p:spPr>
      </p:pic>
      <p:sp>
        <p:nvSpPr>
          <p:cNvPr id="43" name="TextBox 42"/>
          <p:cNvSpPr txBox="1"/>
          <p:nvPr/>
        </p:nvSpPr>
        <p:spPr>
          <a:xfrm>
            <a:off x="2514600" y="2590800"/>
            <a:ext cx="838200" cy="381000"/>
          </a:xfrm>
          <a:prstGeom prst="rect">
            <a:avLst/>
          </a:prstGeom>
          <a:noFill/>
        </p:spPr>
        <p:txBody>
          <a:bodyPr wrap="square" rtlCol="0">
            <a:spAutoFit/>
          </a:bodyPr>
          <a:lstStyle/>
          <a:p>
            <a:r>
              <a:rPr lang="en-US" dirty="0"/>
              <a:t>Day 3</a:t>
            </a:r>
          </a:p>
        </p:txBody>
      </p:sp>
      <p:sp>
        <p:nvSpPr>
          <p:cNvPr id="44" name="TextBox 43"/>
          <p:cNvSpPr txBox="1"/>
          <p:nvPr/>
        </p:nvSpPr>
        <p:spPr>
          <a:xfrm>
            <a:off x="4724400" y="2057400"/>
            <a:ext cx="838200" cy="381000"/>
          </a:xfrm>
          <a:prstGeom prst="rect">
            <a:avLst/>
          </a:prstGeom>
          <a:noFill/>
        </p:spPr>
        <p:txBody>
          <a:bodyPr wrap="square" rtlCol="0">
            <a:spAutoFit/>
          </a:bodyPr>
          <a:lstStyle/>
          <a:p>
            <a:r>
              <a:rPr lang="en-US" dirty="0"/>
              <a:t>Day 4</a:t>
            </a:r>
          </a:p>
        </p:txBody>
      </p:sp>
      <p:sp>
        <p:nvSpPr>
          <p:cNvPr id="47" name="TextBox 46"/>
          <p:cNvSpPr txBox="1"/>
          <p:nvPr/>
        </p:nvSpPr>
        <p:spPr>
          <a:xfrm>
            <a:off x="6553200" y="2895600"/>
            <a:ext cx="838200" cy="381000"/>
          </a:xfrm>
          <a:prstGeom prst="rect">
            <a:avLst/>
          </a:prstGeom>
          <a:noFill/>
        </p:spPr>
        <p:txBody>
          <a:bodyPr wrap="square" rtlCol="0">
            <a:spAutoFit/>
          </a:bodyPr>
          <a:lstStyle/>
          <a:p>
            <a:r>
              <a:rPr lang="en-US" dirty="0"/>
              <a:t>Day 5</a:t>
            </a:r>
          </a:p>
        </p:txBody>
      </p:sp>
      <p:pic>
        <p:nvPicPr>
          <p:cNvPr id="48"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a:off x="4876800" y="5257800"/>
            <a:ext cx="1053630" cy="533400"/>
          </a:xfrm>
          <a:prstGeom prst="rect">
            <a:avLst/>
          </a:prstGeom>
          <a:noFill/>
        </p:spPr>
      </p:pic>
      <p:pic>
        <p:nvPicPr>
          <p:cNvPr id="6176" name="Picture 32" descr="http://abkldesigns.com/clipart2/ind8s.gif"/>
          <p:cNvPicPr>
            <a:picLocks noChangeAspect="1" noChangeArrowheads="1"/>
          </p:cNvPicPr>
          <p:nvPr/>
        </p:nvPicPr>
        <p:blipFill>
          <a:blip r:embed="rId11" cstate="print"/>
          <a:srcRect/>
          <a:stretch>
            <a:fillRect/>
          </a:stretch>
        </p:blipFill>
        <p:spPr bwMode="auto">
          <a:xfrm>
            <a:off x="3962401" y="521329"/>
            <a:ext cx="1524000" cy="821696"/>
          </a:xfrm>
          <a:prstGeom prst="rect">
            <a:avLst/>
          </a:prstGeom>
          <a:noFill/>
        </p:spPr>
      </p:pic>
      <p:sp>
        <p:nvSpPr>
          <p:cNvPr id="40" name="TextBox 39"/>
          <p:cNvSpPr txBox="1"/>
          <p:nvPr/>
        </p:nvSpPr>
        <p:spPr>
          <a:xfrm>
            <a:off x="3352800" y="381000"/>
            <a:ext cx="838200" cy="381000"/>
          </a:xfrm>
          <a:prstGeom prst="rect">
            <a:avLst/>
          </a:prstGeom>
          <a:noFill/>
        </p:spPr>
        <p:txBody>
          <a:bodyPr wrap="square" rtlCol="0">
            <a:spAutoFit/>
          </a:bodyPr>
          <a:lstStyle/>
          <a:p>
            <a:r>
              <a:rPr lang="en-US" dirty="0"/>
              <a:t>Day 2</a:t>
            </a:r>
          </a:p>
        </p:txBody>
      </p:sp>
      <p:pic>
        <p:nvPicPr>
          <p:cNvPr id="6178" name="Picture 34" descr="http://images.clipartpanda.com/truck-clip-art-RTAR7qbTL.jpeg"/>
          <p:cNvPicPr>
            <a:picLocks noChangeAspect="1" noChangeArrowheads="1"/>
          </p:cNvPicPr>
          <p:nvPr/>
        </p:nvPicPr>
        <p:blipFill>
          <a:blip r:embed="rId12" cstate="print"/>
          <a:srcRect/>
          <a:stretch>
            <a:fillRect/>
          </a:stretch>
        </p:blipFill>
        <p:spPr bwMode="auto">
          <a:xfrm rot="2037899">
            <a:off x="3305444" y="2527097"/>
            <a:ext cx="685801" cy="312704"/>
          </a:xfrm>
          <a:prstGeom prst="rect">
            <a:avLst/>
          </a:prstGeom>
          <a:noFill/>
        </p:spPr>
      </p:pic>
      <p:pic>
        <p:nvPicPr>
          <p:cNvPr id="51" name="Picture 34" descr="http://images.clipartpanda.com/truck-clip-art-RTAR7qbTL.jpeg"/>
          <p:cNvPicPr>
            <a:picLocks noChangeAspect="1" noChangeArrowheads="1"/>
          </p:cNvPicPr>
          <p:nvPr/>
        </p:nvPicPr>
        <p:blipFill>
          <a:blip r:embed="rId12" cstate="print"/>
          <a:srcRect/>
          <a:stretch>
            <a:fillRect/>
          </a:stretch>
        </p:blipFill>
        <p:spPr bwMode="auto">
          <a:xfrm rot="20944843">
            <a:off x="4824010" y="2424324"/>
            <a:ext cx="685801" cy="312704"/>
          </a:xfrm>
          <a:prstGeom prst="rect">
            <a:avLst/>
          </a:prstGeom>
          <a:noFill/>
        </p:spPr>
      </p:pic>
      <p:pic>
        <p:nvPicPr>
          <p:cNvPr id="6180" name="Picture 36" descr="https://encrypted-tbn1.gstatic.com/images?q=tbn:ANd9GcSjsyrp7Po6cY78WQUeMbbSf3RK9tPsdrbno_s_KCRzDrfTWWHn"/>
          <p:cNvPicPr>
            <a:picLocks noChangeAspect="1" noChangeArrowheads="1"/>
          </p:cNvPicPr>
          <p:nvPr/>
        </p:nvPicPr>
        <p:blipFill>
          <a:blip r:embed="rId13" cstate="print"/>
          <a:srcRect/>
          <a:stretch>
            <a:fillRect/>
          </a:stretch>
        </p:blipFill>
        <p:spPr bwMode="auto">
          <a:xfrm rot="814554" flipH="1">
            <a:off x="6516308" y="3242087"/>
            <a:ext cx="689179" cy="416954"/>
          </a:xfrm>
          <a:prstGeom prst="rect">
            <a:avLst/>
          </a:prstGeom>
          <a:noFill/>
        </p:spPr>
      </p:pic>
      <p:pic>
        <p:nvPicPr>
          <p:cNvPr id="6182" name="Picture 38" descr="http://cbee.oregonstate.edu/sites/cbee.oregonstate.edu/files/imagecache/matenergbalclip.jpg"/>
          <p:cNvPicPr>
            <a:picLocks noChangeAspect="1" noChangeArrowheads="1"/>
          </p:cNvPicPr>
          <p:nvPr/>
        </p:nvPicPr>
        <p:blipFill>
          <a:blip r:embed="rId14" cstate="print"/>
          <a:srcRect/>
          <a:stretch>
            <a:fillRect/>
          </a:stretch>
        </p:blipFill>
        <p:spPr bwMode="auto">
          <a:xfrm>
            <a:off x="5470566" y="1600200"/>
            <a:ext cx="1311234" cy="1009651"/>
          </a:xfrm>
          <a:prstGeom prst="rect">
            <a:avLst/>
          </a:prstGeom>
          <a:noFill/>
        </p:spPr>
      </p:pic>
      <p:sp>
        <p:nvSpPr>
          <p:cNvPr id="54" name="TextBox 53"/>
          <p:cNvSpPr txBox="1"/>
          <p:nvPr/>
        </p:nvSpPr>
        <p:spPr>
          <a:xfrm>
            <a:off x="609600" y="1219200"/>
            <a:ext cx="1143000" cy="338554"/>
          </a:xfrm>
          <a:prstGeom prst="rect">
            <a:avLst/>
          </a:prstGeom>
          <a:noFill/>
        </p:spPr>
        <p:txBody>
          <a:bodyPr wrap="square" rtlCol="0">
            <a:spAutoFit/>
          </a:bodyPr>
          <a:lstStyle/>
          <a:p>
            <a:r>
              <a:rPr lang="en-US" sz="1600" dirty="0"/>
              <a:t>Farm</a:t>
            </a:r>
          </a:p>
        </p:txBody>
      </p:sp>
      <p:sp>
        <p:nvSpPr>
          <p:cNvPr id="55" name="TextBox 54"/>
          <p:cNvSpPr txBox="1"/>
          <p:nvPr/>
        </p:nvSpPr>
        <p:spPr>
          <a:xfrm>
            <a:off x="5105400" y="304800"/>
            <a:ext cx="1371600" cy="584775"/>
          </a:xfrm>
          <a:prstGeom prst="rect">
            <a:avLst/>
          </a:prstGeom>
          <a:noFill/>
        </p:spPr>
        <p:txBody>
          <a:bodyPr wrap="square" rtlCol="0">
            <a:spAutoFit/>
          </a:bodyPr>
          <a:lstStyle/>
          <a:p>
            <a:r>
              <a:rPr lang="en-US" sz="1600" dirty="0"/>
              <a:t>Processing Plant</a:t>
            </a:r>
          </a:p>
        </p:txBody>
      </p:sp>
      <p:sp>
        <p:nvSpPr>
          <p:cNvPr id="56" name="TextBox 55"/>
          <p:cNvSpPr txBox="1"/>
          <p:nvPr/>
        </p:nvSpPr>
        <p:spPr>
          <a:xfrm>
            <a:off x="6248400" y="1261646"/>
            <a:ext cx="1371600" cy="338554"/>
          </a:xfrm>
          <a:prstGeom prst="rect">
            <a:avLst/>
          </a:prstGeom>
          <a:noFill/>
        </p:spPr>
        <p:txBody>
          <a:bodyPr wrap="square" rtlCol="0">
            <a:spAutoFit/>
          </a:bodyPr>
          <a:lstStyle/>
          <a:p>
            <a:r>
              <a:rPr lang="en-US" sz="1600" dirty="0"/>
              <a:t>Distributor</a:t>
            </a:r>
          </a:p>
        </p:txBody>
      </p:sp>
      <p:sp>
        <p:nvSpPr>
          <p:cNvPr id="57" name="TextBox 56"/>
          <p:cNvSpPr txBox="1"/>
          <p:nvPr/>
        </p:nvSpPr>
        <p:spPr>
          <a:xfrm>
            <a:off x="7696200" y="3547646"/>
            <a:ext cx="1066800" cy="338554"/>
          </a:xfrm>
          <a:prstGeom prst="rect">
            <a:avLst/>
          </a:prstGeom>
          <a:noFill/>
        </p:spPr>
        <p:txBody>
          <a:bodyPr wrap="square" rtlCol="0">
            <a:spAutoFit/>
          </a:bodyPr>
          <a:lstStyle/>
          <a:p>
            <a:r>
              <a:rPr lang="en-US" sz="1600" dirty="0"/>
              <a:t>School</a:t>
            </a:r>
          </a:p>
        </p:txBody>
      </p:sp>
      <p:sp>
        <p:nvSpPr>
          <p:cNvPr id="59" name="TextBox 58"/>
          <p:cNvSpPr txBox="1"/>
          <p:nvPr/>
        </p:nvSpPr>
        <p:spPr>
          <a:xfrm>
            <a:off x="152400" y="2590800"/>
            <a:ext cx="2590800" cy="2308324"/>
          </a:xfrm>
          <a:prstGeom prst="rect">
            <a:avLst/>
          </a:prstGeom>
          <a:noFill/>
        </p:spPr>
        <p:txBody>
          <a:bodyPr wrap="square" rtlCol="0">
            <a:spAutoFit/>
          </a:bodyPr>
          <a:lstStyle/>
          <a:p>
            <a:pPr algn="ctr"/>
            <a:r>
              <a:rPr lang="en-US" sz="3600" dirty="0">
                <a:solidFill>
                  <a:srgbClr val="FF0000"/>
                </a:solidFill>
                <a:effectLst>
                  <a:outerShdw blurRad="38100" dist="38100" dir="2700000" algn="tl">
                    <a:srgbClr val="000000">
                      <a:alpha val="43137"/>
                    </a:srgbClr>
                  </a:outerShdw>
                </a:effectLst>
                <a:latin typeface="MS Reference Sans Serif" pitchFamily="34" charset="0"/>
              </a:rPr>
              <a:t>Which food has more nutrients?</a:t>
            </a:r>
          </a:p>
        </p:txBody>
      </p:sp>
      <p:sp>
        <p:nvSpPr>
          <p:cNvPr id="60" name="TextBox 59"/>
          <p:cNvSpPr txBox="1"/>
          <p:nvPr/>
        </p:nvSpPr>
        <p:spPr>
          <a:xfrm>
            <a:off x="2590800" y="6248400"/>
            <a:ext cx="1143000" cy="338554"/>
          </a:xfrm>
          <a:prstGeom prst="rect">
            <a:avLst/>
          </a:prstGeom>
          <a:noFill/>
        </p:spPr>
        <p:txBody>
          <a:bodyPr wrap="square" rtlCol="0">
            <a:spAutoFit/>
          </a:bodyPr>
          <a:lstStyle/>
          <a:p>
            <a:r>
              <a:rPr lang="en-US" sz="1600" dirty="0"/>
              <a:t>Farm</a:t>
            </a:r>
          </a:p>
        </p:txBody>
      </p:sp>
      <p:sp>
        <p:nvSpPr>
          <p:cNvPr id="61" name="TextBox 60"/>
          <p:cNvSpPr txBox="1"/>
          <p:nvPr/>
        </p:nvSpPr>
        <p:spPr>
          <a:xfrm>
            <a:off x="7543800" y="6248400"/>
            <a:ext cx="1066800" cy="338554"/>
          </a:xfrm>
          <a:prstGeom prst="rect">
            <a:avLst/>
          </a:prstGeom>
          <a:noFill/>
        </p:spPr>
        <p:txBody>
          <a:bodyPr wrap="square" rtlCol="0">
            <a:spAutoFit/>
          </a:bodyPr>
          <a:lstStyle/>
          <a:p>
            <a:r>
              <a:rPr lang="en-US" sz="1600" dirty="0"/>
              <a:t>School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90514"/>
            <a:ext cx="7696200" cy="3708708"/>
          </a:xfrm>
          <a:prstGeom prst="rect">
            <a:avLst/>
          </a:prstGeom>
        </p:spPr>
        <p:txBody>
          <a:bodyPr wrap="square">
            <a:spAutoFit/>
          </a:bodyPr>
          <a:lstStyle/>
          <a:p>
            <a:pPr algn="ctr" eaLnBrk="1" hangingPunct="1">
              <a:lnSpc>
                <a:spcPct val="150000"/>
              </a:lnSpc>
            </a:pPr>
            <a:r>
              <a:rPr lang="en-US" sz="3200" dirty="0">
                <a:solidFill>
                  <a:srgbClr val="000000"/>
                </a:solidFill>
                <a:latin typeface="MS Reference Sans Serif" pitchFamily="34" charset="0"/>
              </a:rPr>
              <a:t>Get the </a:t>
            </a:r>
            <a:r>
              <a:rPr lang="en-US" sz="3200" b="1" dirty="0">
                <a:solidFill>
                  <a:srgbClr val="000000"/>
                </a:solidFill>
                <a:latin typeface="MS Reference Sans Serif" pitchFamily="34" charset="0"/>
              </a:rPr>
              <a:t>MOST</a:t>
            </a:r>
            <a:r>
              <a:rPr lang="en-US" sz="3200" dirty="0">
                <a:solidFill>
                  <a:srgbClr val="000000"/>
                </a:solidFill>
                <a:latin typeface="MS Reference Sans Serif" pitchFamily="34" charset="0"/>
              </a:rPr>
              <a:t> nutrients you can by: </a:t>
            </a:r>
          </a:p>
          <a:p>
            <a:pPr algn="ctr" eaLnBrk="1" hangingPunct="1">
              <a:lnSpc>
                <a:spcPct val="150000"/>
              </a:lnSpc>
            </a:pPr>
            <a:endParaRPr lang="en-US" dirty="0">
              <a:solidFill>
                <a:srgbClr val="000000"/>
              </a:solidFill>
              <a:latin typeface="MS Reference Sans Serif" pitchFamily="34" charset="0"/>
            </a:endParaRPr>
          </a:p>
          <a:p>
            <a:pPr algn="ctr" eaLnBrk="1" hangingPunct="1">
              <a:lnSpc>
                <a:spcPct val="150000"/>
              </a:lnSpc>
              <a:buFont typeface="Arial" pitchFamily="34" charset="0"/>
              <a:buChar char="•"/>
            </a:pPr>
            <a:r>
              <a:rPr lang="en-US" sz="3200" b="1" dirty="0">
                <a:solidFill>
                  <a:srgbClr val="000000"/>
                </a:solidFill>
                <a:latin typeface="MS Reference Sans Serif" pitchFamily="34" charset="0"/>
              </a:rPr>
              <a:t> Eating locally grown foods, when possible, frozen foods when not</a:t>
            </a:r>
          </a:p>
          <a:p>
            <a:pPr algn="ctr" eaLnBrk="1" hangingPunct="1">
              <a:lnSpc>
                <a:spcPct val="200000"/>
              </a:lnSpc>
              <a:buFont typeface="Arial" pitchFamily="34" charset="0"/>
              <a:buChar char="•"/>
            </a:pPr>
            <a:r>
              <a:rPr lang="en-US" sz="3200" dirty="0">
                <a:solidFill>
                  <a:srgbClr val="000000"/>
                </a:solidFill>
                <a:latin typeface="MS Reference Sans Serif" pitchFamily="34" charset="0"/>
              </a:rPr>
              <a:t> D</a:t>
            </a:r>
            <a:r>
              <a:rPr lang="en-US" sz="3200" b="1" dirty="0">
                <a:solidFill>
                  <a:srgbClr val="000000"/>
                </a:solidFill>
                <a:latin typeface="MS Reference Sans Serif" pitchFamily="34" charset="0"/>
              </a:rPr>
              <a:t>on</a:t>
            </a:r>
            <a:r>
              <a:rPr lang="en-US" altLang="en-US" sz="3200" b="1" dirty="0">
                <a:solidFill>
                  <a:srgbClr val="000000"/>
                </a:solidFill>
                <a:latin typeface="MS Reference Sans Serif" pitchFamily="34" charset="0"/>
              </a:rPr>
              <a:t>’</a:t>
            </a:r>
            <a:r>
              <a:rPr lang="en-US" sz="3200" b="1" dirty="0">
                <a:solidFill>
                  <a:srgbClr val="000000"/>
                </a:solidFill>
                <a:latin typeface="MS Reference Sans Serif" pitchFamily="34" charset="0"/>
              </a:rPr>
              <a:t>t over-cook or process</a:t>
            </a:r>
            <a:r>
              <a:rPr lang="en-US" sz="3200" dirty="0">
                <a:solidFill>
                  <a:srgbClr val="000000"/>
                </a:solidFill>
                <a:latin typeface="MS Reference Sans Serif" pitchFamily="34" charset="0"/>
              </a:rPr>
              <a:t>  </a:t>
            </a:r>
            <a:endParaRPr lang="en-US" sz="3200" dirty="0">
              <a:latin typeface="MS Reference Sans Serif" pitchFamily="34" charset="0"/>
            </a:endParaRPr>
          </a:p>
        </p:txBody>
      </p:sp>
      <p:grpSp>
        <p:nvGrpSpPr>
          <p:cNvPr id="3" name="Group 4"/>
          <p:cNvGrpSpPr>
            <a:grpSpLocks/>
          </p:cNvGrpSpPr>
          <p:nvPr/>
        </p:nvGrpSpPr>
        <p:grpSpPr bwMode="auto">
          <a:xfrm>
            <a:off x="152400" y="762000"/>
            <a:ext cx="8839200" cy="5638800"/>
            <a:chOff x="111328200" y="123444000"/>
            <a:chExt cx="8229600" cy="5191125"/>
          </a:xfrm>
        </p:grpSpPr>
        <p:sp>
          <p:nvSpPr>
            <p:cNvPr id="4" name="Text Box 5"/>
            <p:cNvSpPr txBox="1">
              <a:spLocks noChangeArrowheads="1"/>
            </p:cNvSpPr>
            <p:nvPr/>
          </p:nvSpPr>
          <p:spPr bwMode="auto">
            <a:xfrm>
              <a:off x="111785400" y="123605925"/>
              <a:ext cx="7315200" cy="5029200"/>
            </a:xfrm>
            <a:prstGeom prst="rect">
              <a:avLst/>
            </a:prstGeom>
            <a:noFill/>
            <a:ln w="9525">
              <a:noFill/>
              <a:miter lim="800000"/>
              <a:headEnd/>
              <a:tailEnd/>
            </a:ln>
          </p:spPr>
          <p:txBody>
            <a:bodyPr lIns="36576" tIns="36576" rIns="36576" bIns="36576"/>
            <a:lstStyle/>
            <a:p>
              <a:pPr algn="ctr" eaLnBrk="1" hangingPunct="1"/>
              <a:endParaRPr lang="en-US" sz="3600" dirty="0">
                <a:solidFill>
                  <a:srgbClr val="000000"/>
                </a:solidFill>
                <a:latin typeface="Trebuchet MS" pitchFamily="34" charset="0"/>
              </a:endParaRPr>
            </a:p>
          </p:txBody>
        </p:sp>
        <p:sp>
          <p:nvSpPr>
            <p:cNvPr id="5" name="AutoShape 6"/>
            <p:cNvSpPr>
              <a:spLocks/>
            </p:cNvSpPr>
            <p:nvPr/>
          </p:nvSpPr>
          <p:spPr bwMode="auto">
            <a:xfrm>
              <a:off x="118872000" y="123558300"/>
              <a:ext cx="685800" cy="4857750"/>
            </a:xfrm>
            <a:prstGeom prst="rightBrace">
              <a:avLst>
                <a:gd name="adj1" fmla="val 59028"/>
                <a:gd name="adj2" fmla="val 50000"/>
              </a:avLst>
            </a:prstGeom>
            <a:noFill/>
            <a:ln w="76200">
              <a:solidFill>
                <a:srgbClr val="FF6600"/>
              </a:solidFill>
              <a:round/>
              <a:headEnd/>
              <a:tailEnd/>
            </a:ln>
          </p:spPr>
          <p:txBody>
            <a:bodyPr lIns="36576" tIns="36576" rIns="36576" bIns="36576"/>
            <a:lstStyle/>
            <a:p>
              <a:pPr eaLnBrk="1" hangingPunct="1"/>
              <a:endParaRPr lang="en-US"/>
            </a:p>
          </p:txBody>
        </p:sp>
        <p:sp>
          <p:nvSpPr>
            <p:cNvPr id="6" name="AutoShape 7"/>
            <p:cNvSpPr>
              <a:spLocks/>
            </p:cNvSpPr>
            <p:nvPr/>
          </p:nvSpPr>
          <p:spPr bwMode="auto">
            <a:xfrm rot="10800000">
              <a:off x="111328200" y="123444000"/>
              <a:ext cx="685800" cy="4914900"/>
            </a:xfrm>
            <a:prstGeom prst="rightBrace">
              <a:avLst>
                <a:gd name="adj1" fmla="val 59722"/>
                <a:gd name="adj2" fmla="val 50000"/>
              </a:avLst>
            </a:prstGeom>
            <a:noFill/>
            <a:ln w="76200">
              <a:solidFill>
                <a:srgbClr val="FF6600"/>
              </a:solidFill>
              <a:round/>
              <a:headEnd/>
              <a:tailEnd/>
            </a:ln>
          </p:spPr>
          <p:txBody>
            <a:bodyPr lIns="36576" tIns="36576" rIns="36576" bIns="36576"/>
            <a:lstStyle/>
            <a:p>
              <a:pPr eaLnBrk="1" hangingPunct="1"/>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loud"/>
          <p:cNvSpPr>
            <a:spLocks noChangeAspect="1" noEditPoints="1" noChangeArrowheads="1"/>
          </p:cNvSpPr>
          <p:nvPr/>
        </p:nvSpPr>
        <p:spPr bwMode="auto">
          <a:xfrm rot="720020">
            <a:off x="295479" y="425386"/>
            <a:ext cx="8332272" cy="54751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27000">
            <a:solidFill>
              <a:srgbClr val="33CCFF"/>
            </a:solidFill>
            <a:miter lim="800000"/>
            <a:headEnd/>
            <a:tailEnd/>
          </a:ln>
          <a:effectLst>
            <a:outerShdw dist="107763" dir="2700000" algn="ctr" rotWithShape="0">
              <a:srgbClr val="808080"/>
            </a:outerShdw>
          </a:effectLst>
        </p:spPr>
        <p:txBody>
          <a:bodyPr/>
          <a:lstStyle/>
          <a:p>
            <a:endParaRPr lang="en-US"/>
          </a:p>
        </p:txBody>
      </p:sp>
      <p:sp>
        <p:nvSpPr>
          <p:cNvPr id="24579" name="Text Box 5"/>
          <p:cNvSpPr txBox="1">
            <a:spLocks noChangeArrowheads="1"/>
          </p:cNvSpPr>
          <p:nvPr/>
        </p:nvSpPr>
        <p:spPr bwMode="auto">
          <a:xfrm>
            <a:off x="990600" y="1524000"/>
            <a:ext cx="7086600" cy="4343400"/>
          </a:xfrm>
          <a:prstGeom prst="rect">
            <a:avLst/>
          </a:prstGeom>
          <a:noFill/>
          <a:ln w="9525">
            <a:noFill/>
            <a:miter lim="800000"/>
            <a:headEnd/>
            <a:tailEnd/>
          </a:ln>
        </p:spPr>
        <p:txBody>
          <a:bodyPr lIns="36576" tIns="36576" rIns="36576" bIns="36576"/>
          <a:lstStyle/>
          <a:p>
            <a:pPr algn="ctr" eaLnBrk="1" hangingPunct="1"/>
            <a:r>
              <a:rPr lang="en-US" sz="4400" dirty="0">
                <a:solidFill>
                  <a:srgbClr val="000000"/>
                </a:solidFill>
                <a:latin typeface="MS Reference Sans Serif" pitchFamily="34" charset="0"/>
              </a:rPr>
              <a:t>We get new taste-buds over time.</a:t>
            </a:r>
          </a:p>
          <a:p>
            <a:pPr algn="ctr" eaLnBrk="1" hangingPunct="1"/>
            <a:r>
              <a:rPr lang="en-US" sz="1100" dirty="0">
                <a:solidFill>
                  <a:srgbClr val="000000"/>
                </a:solidFill>
                <a:latin typeface="MS Reference Sans Serif" pitchFamily="34" charset="0"/>
              </a:rPr>
              <a:t> </a:t>
            </a:r>
          </a:p>
          <a:p>
            <a:pPr algn="ctr" eaLnBrk="1" hangingPunct="1"/>
            <a:r>
              <a:rPr lang="en-US" sz="4400" dirty="0">
                <a:solidFill>
                  <a:srgbClr val="000000"/>
                </a:solidFill>
                <a:latin typeface="MS Reference Sans Serif" pitchFamily="34" charset="0"/>
              </a:rPr>
              <a:t>Try something new, </a:t>
            </a:r>
          </a:p>
          <a:p>
            <a:pPr algn="ctr" eaLnBrk="1" hangingPunct="1"/>
            <a:r>
              <a:rPr lang="en-US" sz="4400" dirty="0">
                <a:solidFill>
                  <a:srgbClr val="000000"/>
                </a:solidFill>
                <a:latin typeface="MS Reference Sans Serif" pitchFamily="34" charset="0"/>
              </a:rPr>
              <a:t>you might just </a:t>
            </a:r>
          </a:p>
          <a:p>
            <a:pPr algn="ctr" eaLnBrk="1" hangingPunct="1"/>
            <a:r>
              <a:rPr lang="en-US" sz="4400" dirty="0">
                <a:solidFill>
                  <a:srgbClr val="000000"/>
                </a:solidFill>
                <a:latin typeface="MS Reference Sans Serif" pitchFamily="34" charset="0"/>
              </a:rPr>
              <a:t>love it! </a:t>
            </a:r>
            <a:endParaRPr lang="en-US" dirty="0"/>
          </a:p>
        </p:txBody>
      </p:sp>
      <p:sp>
        <p:nvSpPr>
          <p:cNvPr id="24578" name="Cloud"/>
          <p:cNvSpPr>
            <a:spLocks noChangeAspect="1" noEditPoints="1" noChangeArrowheads="1"/>
          </p:cNvSpPr>
          <p:nvPr/>
        </p:nvSpPr>
        <p:spPr bwMode="auto">
          <a:xfrm rot="-545021">
            <a:off x="100811013" y="122912188"/>
            <a:ext cx="9964737" cy="53832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27000">
            <a:solidFill>
              <a:srgbClr val="33CCFF"/>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295400" y="609600"/>
            <a:ext cx="6629400" cy="4800600"/>
          </a:xfrm>
          <a:prstGeom prst="wedgeEllipseCallout">
            <a:avLst/>
          </a:prstGeom>
          <a:solidFill>
            <a:srgbClr val="FF00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2114550" y="1486406"/>
            <a:ext cx="4991100" cy="3046988"/>
          </a:xfrm>
          <a:prstGeom prst="rect">
            <a:avLst/>
          </a:prstGeom>
          <a:noFill/>
        </p:spPr>
        <p:txBody>
          <a:bodyPr wrap="square" rtlCol="0">
            <a:spAutoFit/>
          </a:bodyPr>
          <a:lstStyle/>
          <a:p>
            <a:pPr algn="ctr"/>
            <a:r>
              <a:rPr lang="en-US" sz="4800" dirty="0">
                <a:latin typeface="+mj-lt"/>
              </a:rPr>
              <a:t>What local fruits &amp; vegetables do we have at our school?</a:t>
            </a:r>
          </a:p>
        </p:txBody>
      </p:sp>
    </p:spTree>
    <p:extLst>
      <p:ext uri="{BB962C8B-B14F-4D97-AF65-F5344CB8AC3E}">
        <p14:creationId xmlns:p14="http://schemas.microsoft.com/office/powerpoint/2010/main" val="337961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913" t="1" r="26948" b="-5205"/>
          <a:stretch/>
        </p:blipFill>
        <p:spPr>
          <a:xfrm>
            <a:off x="5638800" y="5257800"/>
            <a:ext cx="1981200" cy="1447800"/>
          </a:xfrm>
          <a:prstGeom prst="rect">
            <a:avLst/>
          </a:prstGeom>
        </p:spPr>
      </p:pic>
      <p:sp>
        <p:nvSpPr>
          <p:cNvPr id="3" name="TextBox 2"/>
          <p:cNvSpPr txBox="1"/>
          <p:nvPr/>
        </p:nvSpPr>
        <p:spPr>
          <a:xfrm>
            <a:off x="-1613297" y="152400"/>
            <a:ext cx="7620000" cy="1323439"/>
          </a:xfrm>
          <a:prstGeom prst="rect">
            <a:avLst/>
          </a:prstGeom>
          <a:noFill/>
        </p:spPr>
        <p:txBody>
          <a:bodyPr wrap="square" rtlCol="0">
            <a:spAutoFit/>
          </a:bodyPr>
          <a:lstStyle/>
          <a:p>
            <a:pPr algn="ctr"/>
            <a:r>
              <a:rPr lang="en-US" sz="8000" b="1" dirty="0">
                <a:latin typeface="+mj-lt"/>
              </a:rPr>
              <a:t>Lettuce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828800"/>
            <a:ext cx="3936206" cy="3429000"/>
          </a:xfrm>
          <a:prstGeom prst="rect">
            <a:avLst/>
          </a:prstGeom>
        </p:spPr>
      </p:pic>
      <p:sp>
        <p:nvSpPr>
          <p:cNvPr id="5" name="TextBox 4"/>
          <p:cNvSpPr txBox="1"/>
          <p:nvPr/>
        </p:nvSpPr>
        <p:spPr>
          <a:xfrm>
            <a:off x="4724400" y="1676400"/>
            <a:ext cx="3886200" cy="3416320"/>
          </a:xfrm>
          <a:prstGeom prst="rect">
            <a:avLst/>
          </a:prstGeom>
          <a:noFill/>
        </p:spPr>
        <p:txBody>
          <a:bodyPr wrap="square" rtlCol="0">
            <a:spAutoFit/>
          </a:bodyPr>
          <a:lstStyle/>
          <a:p>
            <a:pPr marL="342900" indent="-342900">
              <a:buFont typeface="Arial" panose="020B0604020202020204" pitchFamily="34" charset="0"/>
              <a:buChar char="•"/>
            </a:pPr>
            <a:r>
              <a:rPr lang="en-US" sz="2400" u="sng" dirty="0"/>
              <a:t>Vegetable </a:t>
            </a:r>
          </a:p>
          <a:p>
            <a:pPr marL="342900" indent="-342900">
              <a:buFont typeface="Arial" panose="020B0604020202020204" pitchFamily="34" charset="0"/>
              <a:buChar char="•"/>
            </a:pPr>
            <a:r>
              <a:rPr lang="en-US" sz="2400" dirty="0"/>
              <a:t>Types: Romaine, Green Leaf, Bibb, Spring Mix</a:t>
            </a:r>
          </a:p>
          <a:p>
            <a:pPr marL="342900" indent="-342900">
              <a:buFont typeface="Arial" panose="020B0604020202020204" pitchFamily="34" charset="0"/>
              <a:buChar char="•"/>
            </a:pPr>
            <a:r>
              <a:rPr lang="en-US" sz="2400" dirty="0"/>
              <a:t>High in Vitamin A, Vitamin C, and Vitamin K</a:t>
            </a:r>
          </a:p>
          <a:p>
            <a:pPr marL="342900" indent="-342900">
              <a:buFont typeface="Arial" panose="020B0604020202020204" pitchFamily="34" charset="0"/>
              <a:buChar char="•"/>
            </a:pPr>
            <a:r>
              <a:rPr lang="en-US" sz="2400" dirty="0"/>
              <a:t>Grown above ground or in water</a:t>
            </a:r>
          </a:p>
          <a:p>
            <a:pPr marL="342900" indent="-342900">
              <a:buFont typeface="Arial" panose="020B0604020202020204" pitchFamily="34" charset="0"/>
              <a:buChar char="•"/>
            </a:pPr>
            <a:r>
              <a:rPr lang="en-US" sz="2400" dirty="0"/>
              <a:t>Locally grown at </a:t>
            </a:r>
          </a:p>
        </p:txBody>
      </p:sp>
      <p:sp>
        <p:nvSpPr>
          <p:cNvPr id="9" name="Double Brace 8"/>
          <p:cNvSpPr/>
          <p:nvPr/>
        </p:nvSpPr>
        <p:spPr>
          <a:xfrm>
            <a:off x="4255383" y="1485899"/>
            <a:ext cx="4648200" cy="4905315"/>
          </a:xfrm>
          <a:prstGeom prst="bracePair">
            <a:avLst/>
          </a:prstGeom>
          <a:ln>
            <a:solidFill>
              <a:srgbClr val="74B23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645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11"/>
            <a:ext cx="8229600" cy="1323439"/>
          </a:xfrm>
          <a:prstGeom prst="rect">
            <a:avLst/>
          </a:prstGeom>
          <a:noFill/>
        </p:spPr>
        <p:txBody>
          <a:bodyPr wrap="square" rtlCol="0">
            <a:spAutoFit/>
          </a:bodyPr>
          <a:lstStyle/>
          <a:p>
            <a:r>
              <a:rPr lang="en-US" sz="8000" b="1" dirty="0">
                <a:latin typeface="+mj-lt"/>
              </a:rPr>
              <a:t>Tomatoes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2481"/>
            <a:ext cx="5045346" cy="3675569"/>
          </a:xfrm>
          <a:prstGeom prst="rect">
            <a:avLst/>
          </a:prstGeom>
        </p:spPr>
      </p:pic>
      <p:sp>
        <p:nvSpPr>
          <p:cNvPr id="5" name="TextBox 4"/>
          <p:cNvSpPr txBox="1"/>
          <p:nvPr/>
        </p:nvSpPr>
        <p:spPr>
          <a:xfrm>
            <a:off x="4648200" y="1586845"/>
            <a:ext cx="4114800" cy="4524315"/>
          </a:xfrm>
          <a:prstGeom prst="rect">
            <a:avLst/>
          </a:prstGeom>
          <a:noFill/>
        </p:spPr>
        <p:txBody>
          <a:bodyPr wrap="square" rtlCol="0">
            <a:spAutoFit/>
          </a:bodyPr>
          <a:lstStyle/>
          <a:p>
            <a:pPr marL="285750" indent="-285750">
              <a:buFont typeface="Arial" panose="020B0604020202020204" pitchFamily="34" charset="0"/>
              <a:buChar char="•"/>
            </a:pPr>
            <a:r>
              <a:rPr lang="en-US" sz="3200" u="sng" dirty="0"/>
              <a:t>Fruit </a:t>
            </a:r>
          </a:p>
          <a:p>
            <a:pPr marL="285750" indent="-285750">
              <a:buFont typeface="Arial" panose="020B0604020202020204" pitchFamily="34" charset="0"/>
              <a:buChar char="•"/>
            </a:pPr>
            <a:r>
              <a:rPr lang="en-US" sz="3200" dirty="0"/>
              <a:t>Good source of Vitamin A and Vitamin C</a:t>
            </a:r>
          </a:p>
          <a:p>
            <a:pPr marL="285750" indent="-285750">
              <a:buFont typeface="Arial" panose="020B0604020202020204" pitchFamily="34" charset="0"/>
              <a:buChar char="•"/>
            </a:pPr>
            <a:r>
              <a:rPr lang="en-US" sz="3200" dirty="0"/>
              <a:t>Grown above ground</a:t>
            </a:r>
          </a:p>
          <a:p>
            <a:pPr marL="285750" indent="-285750">
              <a:buFont typeface="Arial" panose="020B0604020202020204" pitchFamily="34" charset="0"/>
              <a:buChar char="•"/>
            </a:pPr>
            <a:r>
              <a:rPr lang="en-US" sz="3200" dirty="0"/>
              <a:t>Locally grown at Jones Brothers Farm</a:t>
            </a:r>
          </a:p>
        </p:txBody>
      </p:sp>
      <p:sp>
        <p:nvSpPr>
          <p:cNvPr id="6" name="Double Brace 5"/>
          <p:cNvSpPr/>
          <p:nvPr/>
        </p:nvSpPr>
        <p:spPr>
          <a:xfrm>
            <a:off x="4114800" y="1329450"/>
            <a:ext cx="4867949" cy="4915993"/>
          </a:xfrm>
          <a:prstGeom prst="bracePair">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90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6463308"/>
          </a:xfrm>
          <a:prstGeom prst="rect">
            <a:avLst/>
          </a:prstGeom>
        </p:spPr>
        <p:txBody>
          <a:bodyPr wrap="square">
            <a:spAutoFit/>
          </a:bodyPr>
          <a:lstStyle/>
          <a:p>
            <a:pPr>
              <a:spcBef>
                <a:spcPts val="0"/>
              </a:spcBef>
              <a:spcAft>
                <a:spcPts val="0"/>
              </a:spcAft>
            </a:pPr>
            <a:r>
              <a:rPr lang="en-US" sz="2400" b="1" dirty="0">
                <a:solidFill>
                  <a:srgbClr val="666666"/>
                </a:solidFill>
                <a:latin typeface="Oswald"/>
              </a:rPr>
              <a:t>Farm to School Curriculum</a:t>
            </a:r>
            <a:r>
              <a:rPr lang="en-US" sz="2400" b="1" dirty="0">
                <a:solidFill>
                  <a:srgbClr val="000000"/>
                </a:solidFill>
              </a:rPr>
              <a:t>  </a:t>
            </a:r>
            <a:endParaRPr lang="en-US" dirty="0"/>
          </a:p>
          <a:p>
            <a:pPr>
              <a:spcBef>
                <a:spcPts val="0"/>
              </a:spcBef>
              <a:spcAft>
                <a:spcPts val="0"/>
              </a:spcAft>
            </a:pPr>
            <a:r>
              <a:rPr lang="en-US" sz="2400" b="1" dirty="0">
                <a:solidFill>
                  <a:srgbClr val="424242"/>
                </a:solidFill>
                <a:latin typeface="Oswald"/>
              </a:rPr>
              <a:t>Education Standards</a:t>
            </a:r>
            <a:endParaRPr lang="en-US" dirty="0"/>
          </a:p>
          <a:p>
            <a:pPr>
              <a:spcBef>
                <a:spcPts val="0"/>
              </a:spcBef>
              <a:spcAft>
                <a:spcPts val="0"/>
              </a:spcAft>
            </a:pPr>
            <a:endParaRPr lang="en-US" dirty="0"/>
          </a:p>
          <a:p>
            <a:pPr>
              <a:spcBef>
                <a:spcPts val="0"/>
              </a:spcBef>
              <a:spcAft>
                <a:spcPts val="0"/>
              </a:spcAft>
            </a:pPr>
            <a:r>
              <a:rPr lang="en-US" sz="2000" b="1" dirty="0">
                <a:solidFill>
                  <a:srgbClr val="424242"/>
                </a:solidFill>
                <a:latin typeface="Oswald"/>
              </a:rPr>
              <a:t>Human Nutrition Benefits Lesson (Practical Living Standards Grade 4)</a:t>
            </a:r>
            <a:endParaRPr lang="en-US" dirty="0"/>
          </a:p>
          <a:p>
            <a:pPr>
              <a:spcBef>
                <a:spcPts val="0"/>
              </a:spcBef>
              <a:spcAft>
                <a:spcPts val="0"/>
              </a:spcAft>
            </a:pPr>
            <a:endParaRPr lang="en-US" sz="2000" b="1" dirty="0">
              <a:solidFill>
                <a:srgbClr val="424242"/>
              </a:solidFill>
              <a:latin typeface="Times New Roman" panose="02020603050405020304" pitchFamily="18" charset="0"/>
            </a:endParaRPr>
          </a:p>
          <a:p>
            <a:pPr>
              <a:spcBef>
                <a:spcPts val="0"/>
              </a:spcBef>
              <a:spcAft>
                <a:spcPts val="0"/>
              </a:spcAft>
            </a:pPr>
            <a:r>
              <a:rPr lang="en-US" sz="2000" b="1" dirty="0">
                <a:solidFill>
                  <a:srgbClr val="424242"/>
                </a:solidFill>
                <a:latin typeface="Times New Roman" panose="02020603050405020304" pitchFamily="18" charset="0"/>
              </a:rPr>
              <a:t>Academic Expectations</a:t>
            </a:r>
            <a:endParaRPr lang="en-US" dirty="0"/>
          </a:p>
          <a:p>
            <a:pPr>
              <a:spcBef>
                <a:spcPts val="0"/>
              </a:spcBef>
              <a:spcAft>
                <a:spcPts val="0"/>
              </a:spcAft>
            </a:pPr>
            <a:r>
              <a:rPr lang="en-US" dirty="0">
                <a:solidFill>
                  <a:srgbClr val="424242"/>
                </a:solidFill>
                <a:latin typeface="Times New Roman" panose="02020603050405020304" pitchFamily="18" charset="0"/>
              </a:rPr>
              <a:t>2.30 Students evaluate consumer products and services and make effective consumer decisions.</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2.33 Students demonstrate the skills to evaluate and use services and resources available in their community.</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5.4 Students use a decision-making process to make informed decisions among-options.</a:t>
            </a:r>
          </a:p>
          <a:p>
            <a:pPr>
              <a:spcBef>
                <a:spcPts val="0"/>
              </a:spcBef>
              <a:spcAft>
                <a:spcPts val="0"/>
              </a:spcAft>
            </a:pPr>
            <a:endParaRPr lang="en-US" dirty="0">
              <a:solidFill>
                <a:srgbClr val="424242"/>
              </a:solidFill>
              <a:latin typeface="Times New Roman" panose="02020603050405020304" pitchFamily="18" charset="0"/>
            </a:endParaRPr>
          </a:p>
          <a:p>
            <a:pPr>
              <a:spcBef>
                <a:spcPts val="0"/>
              </a:spcBef>
              <a:spcAft>
                <a:spcPts val="0"/>
              </a:spcAft>
            </a:pPr>
            <a:r>
              <a:rPr lang="en-US" dirty="0">
                <a:solidFill>
                  <a:srgbClr val="424242"/>
                </a:solidFill>
                <a:latin typeface="Times New Roman" panose="02020603050405020304" pitchFamily="18" charset="0"/>
              </a:rPr>
              <a:t>Enduring Knowledge- Understandings</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Proper nutrition is essential to growth and development.  </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Nutrients provide energy for daily living.  </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Resources are available to assist in making nutritional choices.</a:t>
            </a:r>
          </a:p>
          <a:p>
            <a:pPr>
              <a:spcBef>
                <a:spcPts val="0"/>
              </a:spcBef>
              <a:spcAft>
                <a:spcPts val="0"/>
              </a:spcAft>
            </a:pPr>
            <a:endParaRPr lang="en-US" dirty="0">
              <a:solidFill>
                <a:srgbClr val="424242"/>
              </a:solidFill>
              <a:latin typeface="Times New Roman" panose="02020603050405020304" pitchFamily="18" charset="0"/>
            </a:endParaRPr>
          </a:p>
          <a:p>
            <a:pPr>
              <a:spcBef>
                <a:spcPts val="0"/>
              </a:spcBef>
              <a:spcAft>
                <a:spcPts val="0"/>
              </a:spcAft>
            </a:pPr>
            <a:r>
              <a:rPr lang="en-US" dirty="0">
                <a:solidFill>
                  <a:srgbClr val="424242"/>
                </a:solidFill>
                <a:latin typeface="Times New Roman" panose="02020603050405020304" pitchFamily="18" charset="0"/>
              </a:rPr>
              <a:t>Skills and concepts</a:t>
            </a:r>
            <a:endParaRPr lang="en-US" dirty="0"/>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Describe the relationship between food choices in staying healthy.  </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Explain how to use resources (e.g., Food Guide Pyramid (FGP), Dietary Guidelines for Americans) in making healthful food choices.  </a:t>
            </a:r>
          </a:p>
          <a:p>
            <a:pPr>
              <a:spcBef>
                <a:spcPts val="0"/>
              </a:spcBef>
              <a:spcAft>
                <a:spcPts val="0"/>
              </a:spcAft>
              <a:buFont typeface="Arial" panose="020B0604020202020204" pitchFamily="34" charset="0"/>
              <a:buChar char="•"/>
            </a:pPr>
            <a:r>
              <a:rPr lang="en-US" dirty="0">
                <a:solidFill>
                  <a:srgbClr val="424242"/>
                </a:solidFill>
                <a:latin typeface="Times New Roman" panose="02020603050405020304" pitchFamily="18" charset="0"/>
              </a:rPr>
              <a:t>Identify nutrients which are important to growth and development of healthy bodies.</a:t>
            </a:r>
            <a:endParaRPr lang="en-US" sz="1800" b="0" i="0" u="none" strike="noStrike" dirty="0">
              <a:solidFill>
                <a:srgbClr val="424242"/>
              </a:solidFill>
              <a:effectLst/>
              <a:latin typeface="Times New Roman" panose="02020603050405020304" pitchFamily="18" charset="0"/>
            </a:endParaRPr>
          </a:p>
        </p:txBody>
      </p:sp>
      <p:pic>
        <p:nvPicPr>
          <p:cNvPr id="1026" name="Picture 2" descr="https://lh6.googleusercontent.com/FbBxn2R29EnIXGsdmPApocH6Z0kHCnKd-nv8a976u1q4N9ZTDl0rga8TBzWa02YL86y38pKBNtHgNol9OYUaDMsGxC3bezXzwDvnA4uW_1RcbSZ_QNzJD2Y_xfOwtebtTvEJ6BV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7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1323439"/>
          </a:xfrm>
          <a:prstGeom prst="rect">
            <a:avLst/>
          </a:prstGeom>
          <a:noFill/>
        </p:spPr>
        <p:txBody>
          <a:bodyPr wrap="square" rtlCol="0">
            <a:spAutoFit/>
          </a:bodyPr>
          <a:lstStyle/>
          <a:p>
            <a:r>
              <a:rPr lang="en-US" sz="8000" b="1" dirty="0">
                <a:latin typeface="+mj-lt"/>
              </a:rPr>
              <a:t>Broccoli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33600"/>
            <a:ext cx="4419600" cy="3446481"/>
          </a:xfrm>
          <a:prstGeom prst="rect">
            <a:avLst/>
          </a:prstGeom>
        </p:spPr>
      </p:pic>
      <p:sp>
        <p:nvSpPr>
          <p:cNvPr id="4" name="TextBox 3"/>
          <p:cNvSpPr txBox="1"/>
          <p:nvPr/>
        </p:nvSpPr>
        <p:spPr>
          <a:xfrm>
            <a:off x="4978160" y="1475839"/>
            <a:ext cx="3810000" cy="4955203"/>
          </a:xfrm>
          <a:prstGeom prst="rect">
            <a:avLst/>
          </a:prstGeom>
          <a:noFill/>
        </p:spPr>
        <p:txBody>
          <a:bodyPr wrap="square" rtlCol="0">
            <a:spAutoFit/>
          </a:bodyPr>
          <a:lstStyle/>
          <a:p>
            <a:pPr marL="457200" indent="-457200">
              <a:buFont typeface="Arial" panose="020B0604020202020204" pitchFamily="34" charset="0"/>
              <a:buChar char="•"/>
            </a:pPr>
            <a:r>
              <a:rPr lang="en-US" sz="2800" u="sng" dirty="0"/>
              <a:t>Vegetable</a:t>
            </a:r>
          </a:p>
          <a:p>
            <a:endParaRPr lang="en-US" dirty="0"/>
          </a:p>
          <a:p>
            <a:pPr marL="457200" indent="-457200">
              <a:buFont typeface="Arial" panose="020B0604020202020204" pitchFamily="34" charset="0"/>
              <a:buChar char="•"/>
            </a:pPr>
            <a:r>
              <a:rPr lang="en-US" sz="2800" dirty="0"/>
              <a:t>High in Fiber, Vitamin C, and Potassium</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Grown above ground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Locally grown at </a:t>
            </a:r>
            <a:r>
              <a:rPr lang="en-US" sz="2800" dirty="0" err="1"/>
              <a:t>LeeKay</a:t>
            </a:r>
            <a:r>
              <a:rPr lang="en-US" sz="2800" dirty="0"/>
              <a:t> LLC</a:t>
            </a:r>
          </a:p>
          <a:p>
            <a:pPr marL="457200" indent="-457200">
              <a:buFont typeface="Arial" panose="020B0604020202020204" pitchFamily="34" charset="0"/>
              <a:buChar char="•"/>
            </a:pPr>
            <a:endParaRPr lang="en-US" sz="3800" dirty="0"/>
          </a:p>
        </p:txBody>
      </p:sp>
      <p:sp>
        <p:nvSpPr>
          <p:cNvPr id="5" name="Double Brace 4"/>
          <p:cNvSpPr/>
          <p:nvPr/>
        </p:nvSpPr>
        <p:spPr>
          <a:xfrm>
            <a:off x="4523117" y="1066800"/>
            <a:ext cx="4671204" cy="5486400"/>
          </a:xfrm>
          <a:prstGeom prst="bracePair">
            <a:avLst/>
          </a:prstGeom>
          <a:ln>
            <a:solidFill>
              <a:srgbClr val="74B23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950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1282"/>
            <a:ext cx="8991600" cy="1323439"/>
          </a:xfrm>
          <a:prstGeom prst="rect">
            <a:avLst/>
          </a:prstGeom>
          <a:noFill/>
        </p:spPr>
        <p:txBody>
          <a:bodyPr wrap="square" rtlCol="0">
            <a:spAutoFit/>
          </a:bodyPr>
          <a:lstStyle/>
          <a:p>
            <a:r>
              <a:rPr lang="en-US" sz="8000" b="1" dirty="0">
                <a:latin typeface="+mj-lt"/>
              </a:rPr>
              <a:t>Blueberries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7400"/>
            <a:ext cx="5289804" cy="4035552"/>
          </a:xfrm>
          <a:prstGeom prst="rect">
            <a:avLst/>
          </a:prstGeom>
        </p:spPr>
      </p:pic>
      <p:sp>
        <p:nvSpPr>
          <p:cNvPr id="4" name="TextBox 3"/>
          <p:cNvSpPr txBox="1"/>
          <p:nvPr/>
        </p:nvSpPr>
        <p:spPr>
          <a:xfrm>
            <a:off x="5289804" y="1409554"/>
            <a:ext cx="3657600" cy="5262979"/>
          </a:xfrm>
          <a:prstGeom prst="rect">
            <a:avLst/>
          </a:prstGeom>
          <a:noFill/>
        </p:spPr>
        <p:txBody>
          <a:bodyPr wrap="square" rtlCol="0">
            <a:spAutoFit/>
          </a:bodyPr>
          <a:lstStyle/>
          <a:p>
            <a:pPr marL="457200" indent="-457200">
              <a:buFont typeface="Arial" panose="020B0604020202020204" pitchFamily="34" charset="0"/>
              <a:buChar char="•"/>
            </a:pPr>
            <a:r>
              <a:rPr lang="en-US" sz="2800" u="sng" dirty="0"/>
              <a:t>Fruit</a:t>
            </a:r>
          </a:p>
          <a:p>
            <a:endParaRPr lang="en-US" sz="2000" dirty="0"/>
          </a:p>
          <a:p>
            <a:pPr marL="457200" indent="-457200">
              <a:buFont typeface="Arial" panose="020B0604020202020204" pitchFamily="34" charset="0"/>
              <a:buChar char="•"/>
            </a:pPr>
            <a:r>
              <a:rPr lang="en-US" sz="2800" dirty="0"/>
              <a:t>Grown above ground on a bush</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800" dirty="0"/>
              <a:t>High in Vitamin C and Fiber</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800" dirty="0"/>
              <a:t>Locally grown at</a:t>
            </a:r>
          </a:p>
          <a:p>
            <a:endParaRPr lang="en-US" sz="4000" dirty="0"/>
          </a:p>
          <a:p>
            <a:endParaRPr lang="en-US" sz="3600" dirty="0"/>
          </a:p>
          <a:p>
            <a:pPr marL="457200" indent="-457200">
              <a:buFont typeface="Arial" panose="020B0604020202020204" pitchFamily="34" charset="0"/>
              <a:buChar char="•"/>
            </a:pPr>
            <a:endParaRPr lang="en-US" sz="3200" dirty="0"/>
          </a:p>
        </p:txBody>
      </p:sp>
      <p:sp>
        <p:nvSpPr>
          <p:cNvPr id="5" name="Double Brace 4"/>
          <p:cNvSpPr/>
          <p:nvPr/>
        </p:nvSpPr>
        <p:spPr>
          <a:xfrm>
            <a:off x="4953000" y="1409554"/>
            <a:ext cx="4170872" cy="4683398"/>
          </a:xfrm>
          <a:prstGeom prst="bracePair">
            <a:avLst/>
          </a:prstGeom>
          <a:ln>
            <a:solidFill>
              <a:srgbClr val="00206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936" y="5105400"/>
            <a:ext cx="3332999" cy="798642"/>
          </a:xfrm>
          <a:prstGeom prst="rect">
            <a:avLst/>
          </a:prstGeom>
        </p:spPr>
      </p:pic>
    </p:spTree>
    <p:extLst>
      <p:ext uri="{BB962C8B-B14F-4D97-AF65-F5344CB8AC3E}">
        <p14:creationId xmlns:p14="http://schemas.microsoft.com/office/powerpoint/2010/main" val="287434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9144000" cy="1323439"/>
          </a:xfrm>
          <a:prstGeom prst="rect">
            <a:avLst/>
          </a:prstGeom>
          <a:noFill/>
        </p:spPr>
        <p:txBody>
          <a:bodyPr wrap="square" rtlCol="0">
            <a:spAutoFit/>
          </a:bodyPr>
          <a:lstStyle/>
          <a:p>
            <a:r>
              <a:rPr lang="en-US" sz="8000" b="1" dirty="0">
                <a:latin typeface="+mj-lt"/>
              </a:rPr>
              <a:t>Watermelon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86000"/>
            <a:ext cx="5105400" cy="4038600"/>
          </a:xfrm>
          <a:prstGeom prst="rect">
            <a:avLst/>
          </a:prstGeom>
        </p:spPr>
      </p:pic>
      <p:sp>
        <p:nvSpPr>
          <p:cNvPr id="5" name="TextBox 4"/>
          <p:cNvSpPr txBox="1"/>
          <p:nvPr/>
        </p:nvSpPr>
        <p:spPr>
          <a:xfrm>
            <a:off x="5023449" y="1475839"/>
            <a:ext cx="38100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Can be considered a fruit and a vegetable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92% water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High in Vitamin C and Vitamin 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Locally grown by</a:t>
            </a:r>
          </a:p>
        </p:txBody>
      </p:sp>
      <p:sp>
        <p:nvSpPr>
          <p:cNvPr id="6" name="Double Brace 5"/>
          <p:cNvSpPr/>
          <p:nvPr/>
        </p:nvSpPr>
        <p:spPr>
          <a:xfrm>
            <a:off x="4701396" y="1308346"/>
            <a:ext cx="4454106" cy="5077361"/>
          </a:xfrm>
          <a:prstGeom prst="bracePair">
            <a:avLst/>
          </a:prstGeom>
          <a:ln>
            <a:solidFill>
              <a:srgbClr val="FF505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020" y="5376114"/>
            <a:ext cx="3166858" cy="1018530"/>
          </a:xfrm>
          <a:prstGeom prst="rect">
            <a:avLst/>
          </a:prstGeom>
        </p:spPr>
      </p:pic>
    </p:spTree>
    <p:extLst>
      <p:ext uri="{BB962C8B-B14F-4D97-AF65-F5344CB8AC3E}">
        <p14:creationId xmlns:p14="http://schemas.microsoft.com/office/powerpoint/2010/main" val="368115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9144000" cy="1323439"/>
          </a:xfrm>
          <a:prstGeom prst="rect">
            <a:avLst/>
          </a:prstGeom>
          <a:noFill/>
        </p:spPr>
        <p:txBody>
          <a:bodyPr wrap="square" rtlCol="0">
            <a:spAutoFit/>
          </a:bodyPr>
          <a:lstStyle/>
          <a:p>
            <a:r>
              <a:rPr lang="en-US" sz="8000" b="1" dirty="0">
                <a:latin typeface="+mj-lt"/>
              </a:rPr>
              <a:t>Strawberries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919"/>
            <a:ext cx="4455763" cy="3886200"/>
          </a:xfrm>
          <a:prstGeom prst="rect">
            <a:avLst/>
          </a:prstGeom>
        </p:spPr>
      </p:pic>
      <p:sp>
        <p:nvSpPr>
          <p:cNvPr id="4" name="TextBox 3"/>
          <p:cNvSpPr txBox="1"/>
          <p:nvPr/>
        </p:nvSpPr>
        <p:spPr>
          <a:xfrm>
            <a:off x="4800600" y="1323439"/>
            <a:ext cx="4114800" cy="3816429"/>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t>Fruit </a:t>
            </a:r>
          </a:p>
          <a:p>
            <a:endParaRPr lang="en-US" dirty="0"/>
          </a:p>
          <a:p>
            <a:pPr marL="285750" indent="-285750">
              <a:buFont typeface="Arial" panose="020B0604020202020204" pitchFamily="34" charset="0"/>
              <a:buChar char="•"/>
            </a:pPr>
            <a:r>
              <a:rPr lang="en-US" sz="2400" dirty="0"/>
              <a:t>High in Vitamin C and Potassium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Grown above ground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Seeds in the skin contain Fiber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Locally grown at </a:t>
            </a:r>
          </a:p>
        </p:txBody>
      </p:sp>
      <p:sp>
        <p:nvSpPr>
          <p:cNvPr id="5" name="Double Brace 4"/>
          <p:cNvSpPr/>
          <p:nvPr/>
        </p:nvSpPr>
        <p:spPr>
          <a:xfrm>
            <a:off x="4369279" y="1143000"/>
            <a:ext cx="4572000" cy="5001161"/>
          </a:xfrm>
          <a:prstGeom prst="bracePair">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142721"/>
            <a:ext cx="1403566" cy="1403566"/>
          </a:xfrm>
          <a:prstGeom prst="rect">
            <a:avLst/>
          </a:prstGeom>
        </p:spPr>
      </p:pic>
    </p:spTree>
    <p:extLst>
      <p:ext uri="{BB962C8B-B14F-4D97-AF65-F5344CB8AC3E}">
        <p14:creationId xmlns:p14="http://schemas.microsoft.com/office/powerpoint/2010/main" val="45535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3" y="0"/>
            <a:ext cx="9144000" cy="1323439"/>
          </a:xfrm>
          <a:prstGeom prst="rect">
            <a:avLst/>
          </a:prstGeom>
          <a:noFill/>
        </p:spPr>
        <p:txBody>
          <a:bodyPr wrap="square" rtlCol="0">
            <a:spAutoFit/>
          </a:bodyPr>
          <a:lstStyle/>
          <a:p>
            <a:r>
              <a:rPr lang="en-US" sz="8000" b="1" dirty="0">
                <a:latin typeface="+mj-lt"/>
              </a:rPr>
              <a:t>Butternut Squash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 y="1828800"/>
            <a:ext cx="4796287" cy="4419600"/>
          </a:xfrm>
          <a:prstGeom prst="rect">
            <a:avLst/>
          </a:prstGeom>
        </p:spPr>
      </p:pic>
      <p:sp>
        <p:nvSpPr>
          <p:cNvPr id="4" name="TextBox 3"/>
          <p:cNvSpPr txBox="1"/>
          <p:nvPr/>
        </p:nvSpPr>
        <p:spPr>
          <a:xfrm>
            <a:off x="5029200" y="1323439"/>
            <a:ext cx="3886200" cy="5878532"/>
          </a:xfrm>
          <a:prstGeom prst="rect">
            <a:avLst/>
          </a:prstGeom>
          <a:noFill/>
        </p:spPr>
        <p:txBody>
          <a:bodyPr wrap="square" rtlCol="0">
            <a:spAutoFit/>
          </a:bodyPr>
          <a:lstStyle/>
          <a:p>
            <a:pPr marL="285750" indent="-285750">
              <a:buFont typeface="Arial" panose="020B0604020202020204" pitchFamily="34" charset="0"/>
              <a:buChar char="•"/>
            </a:pPr>
            <a:r>
              <a:rPr lang="en-US" sz="2800" u="sng" dirty="0"/>
              <a:t>Vegetable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High in Fiber, Potassium, Vitamin A, and Vitamin C</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Grown above the ground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Locally grown by</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
        <p:nvSpPr>
          <p:cNvPr id="5" name="Double Brace 4"/>
          <p:cNvSpPr/>
          <p:nvPr/>
        </p:nvSpPr>
        <p:spPr>
          <a:xfrm>
            <a:off x="4576313" y="1298997"/>
            <a:ext cx="4347714" cy="4924961"/>
          </a:xfrm>
          <a:prstGeom prst="bracePair">
            <a:avLst/>
          </a:prstGeom>
          <a:ln>
            <a:solidFill>
              <a:srgbClr val="FFC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095" y="5628645"/>
            <a:ext cx="1962150" cy="1190625"/>
          </a:xfrm>
          <a:prstGeom prst="rect">
            <a:avLst/>
          </a:prstGeom>
        </p:spPr>
      </p:pic>
    </p:spTree>
    <p:extLst>
      <p:ext uri="{BB962C8B-B14F-4D97-AF65-F5344CB8AC3E}">
        <p14:creationId xmlns:p14="http://schemas.microsoft.com/office/powerpoint/2010/main" val="3535378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9144000" cy="1323439"/>
          </a:xfrm>
          <a:prstGeom prst="rect">
            <a:avLst/>
          </a:prstGeom>
          <a:noFill/>
        </p:spPr>
        <p:txBody>
          <a:bodyPr wrap="square" rtlCol="0">
            <a:spAutoFit/>
          </a:bodyPr>
          <a:lstStyle/>
          <a:p>
            <a:r>
              <a:rPr lang="en-US" sz="8000" b="1" dirty="0">
                <a:latin typeface="+mj-lt"/>
              </a:rPr>
              <a:t>Apples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4115"/>
            <a:ext cx="4600575" cy="2961553"/>
          </a:xfrm>
          <a:prstGeom prst="rect">
            <a:avLst/>
          </a:prstGeom>
        </p:spPr>
      </p:pic>
      <p:sp>
        <p:nvSpPr>
          <p:cNvPr id="4" name="TextBox 3"/>
          <p:cNvSpPr txBox="1"/>
          <p:nvPr/>
        </p:nvSpPr>
        <p:spPr>
          <a:xfrm>
            <a:off x="4876800" y="914400"/>
            <a:ext cx="4038600" cy="3539430"/>
          </a:xfrm>
          <a:prstGeom prst="rect">
            <a:avLst/>
          </a:prstGeom>
          <a:noFill/>
        </p:spPr>
        <p:txBody>
          <a:bodyPr wrap="square" rtlCol="0">
            <a:spAutoFit/>
          </a:bodyPr>
          <a:lstStyle/>
          <a:p>
            <a:pPr marL="285750" indent="-285750">
              <a:buFont typeface="Arial" panose="020B0604020202020204" pitchFamily="34" charset="0"/>
              <a:buChar char="•"/>
            </a:pPr>
            <a:r>
              <a:rPr lang="en-US" sz="2800" u="sng" dirty="0"/>
              <a:t>Fruit </a:t>
            </a:r>
          </a:p>
          <a:p>
            <a:endParaRPr lang="en-US" sz="2800" dirty="0"/>
          </a:p>
          <a:p>
            <a:pPr marL="285750" indent="-285750">
              <a:buFont typeface="Arial" panose="020B0604020202020204" pitchFamily="34" charset="0"/>
              <a:buChar char="•"/>
            </a:pPr>
            <a:r>
              <a:rPr lang="en-US" sz="2800" dirty="0"/>
              <a:t>Grown on trees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High in Vitamin C and Fiber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Locally grown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884" y="4453830"/>
            <a:ext cx="2369344" cy="1783976"/>
          </a:xfrm>
          <a:prstGeom prst="rect">
            <a:avLst/>
          </a:prstGeom>
        </p:spPr>
      </p:pic>
      <p:sp>
        <p:nvSpPr>
          <p:cNvPr id="6" name="Double Brace 5"/>
          <p:cNvSpPr/>
          <p:nvPr/>
        </p:nvSpPr>
        <p:spPr>
          <a:xfrm>
            <a:off x="4354902" y="381000"/>
            <a:ext cx="4800600" cy="6019800"/>
          </a:xfrm>
          <a:prstGeom prst="bracePair">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455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93" y="2461198"/>
            <a:ext cx="5121214" cy="4409159"/>
          </a:xfrm>
          <a:prstGeom prst="rect">
            <a:avLst/>
          </a:prstGeom>
        </p:spPr>
      </p:pic>
      <p:sp>
        <p:nvSpPr>
          <p:cNvPr id="2" name="TextBox 1"/>
          <p:cNvSpPr txBox="1"/>
          <p:nvPr/>
        </p:nvSpPr>
        <p:spPr>
          <a:xfrm>
            <a:off x="1066800" y="0"/>
            <a:ext cx="6934200" cy="2800767"/>
          </a:xfrm>
          <a:prstGeom prst="rect">
            <a:avLst/>
          </a:prstGeom>
          <a:noFill/>
        </p:spPr>
        <p:txBody>
          <a:bodyPr wrap="square" rtlCol="0">
            <a:spAutoFit/>
          </a:bodyPr>
          <a:lstStyle/>
          <a:p>
            <a:pPr algn="ctr"/>
            <a:r>
              <a:rPr lang="en-US" sz="8800" b="1" dirty="0"/>
              <a:t>Who am I? Activity</a:t>
            </a:r>
          </a:p>
        </p:txBody>
      </p:sp>
      <p:sp>
        <p:nvSpPr>
          <p:cNvPr id="6" name="TextBox 5"/>
          <p:cNvSpPr txBox="1"/>
          <p:nvPr/>
        </p:nvSpPr>
        <p:spPr>
          <a:xfrm>
            <a:off x="3581400" y="3868590"/>
            <a:ext cx="1905000" cy="1569660"/>
          </a:xfrm>
          <a:prstGeom prst="rect">
            <a:avLst/>
          </a:prstGeom>
          <a:noFill/>
        </p:spPr>
        <p:txBody>
          <a:bodyPr wrap="square" rtlCol="0">
            <a:spAutoFit/>
          </a:bodyPr>
          <a:lstStyle/>
          <a:p>
            <a:r>
              <a:rPr lang="en-US" sz="9600" b="1" dirty="0">
                <a:solidFill>
                  <a:schemeClr val="accent4"/>
                </a:solidFill>
                <a:latin typeface="Engravers MT" panose="02090707080505020304" pitchFamily="18" charset="0"/>
              </a:rPr>
              <a:t>??</a:t>
            </a:r>
          </a:p>
        </p:txBody>
      </p:sp>
    </p:spTree>
    <p:extLst>
      <p:ext uri="{BB962C8B-B14F-4D97-AF65-F5344CB8AC3E}">
        <p14:creationId xmlns:p14="http://schemas.microsoft.com/office/powerpoint/2010/main" val="292086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077200" cy="1107996"/>
          </a:xfrm>
          <a:prstGeom prst="rect">
            <a:avLst/>
          </a:prstGeom>
          <a:noFill/>
        </p:spPr>
        <p:txBody>
          <a:bodyPr wrap="square" rtlCol="0">
            <a:spAutoFit/>
          </a:bodyPr>
          <a:lstStyle/>
          <a:p>
            <a:r>
              <a:rPr lang="en-US" sz="6600" dirty="0">
                <a:solidFill>
                  <a:srgbClr val="FF0000"/>
                </a:solidFill>
                <a:latin typeface="Arial Black" panose="020B0A04020102020204" pitchFamily="34" charset="0"/>
              </a:rPr>
              <a:t>Questions to Ask</a:t>
            </a:r>
          </a:p>
        </p:txBody>
      </p:sp>
      <p:sp>
        <p:nvSpPr>
          <p:cNvPr id="3" name="TextBox 2"/>
          <p:cNvSpPr txBox="1"/>
          <p:nvPr/>
        </p:nvSpPr>
        <p:spPr>
          <a:xfrm>
            <a:off x="228600" y="1552039"/>
            <a:ext cx="4572000" cy="55707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Am I a fruit?</a:t>
            </a:r>
          </a:p>
          <a:p>
            <a:pPr marL="457200" indent="-457200">
              <a:lnSpc>
                <a:spcPct val="150000"/>
              </a:lnSpc>
              <a:buFont typeface="Arial" panose="020B0604020202020204" pitchFamily="34" charset="0"/>
              <a:buChar char="•"/>
            </a:pPr>
            <a:r>
              <a:rPr lang="en-US" sz="2800" dirty="0"/>
              <a:t>Am I a vegetable?</a:t>
            </a:r>
          </a:p>
          <a:p>
            <a:pPr marL="457200" indent="-457200">
              <a:lnSpc>
                <a:spcPct val="150000"/>
              </a:lnSpc>
              <a:buFont typeface="Arial" panose="020B0604020202020204" pitchFamily="34" charset="0"/>
              <a:buChar char="•"/>
            </a:pPr>
            <a:r>
              <a:rPr lang="en-US" sz="2800" dirty="0"/>
              <a:t>Am I high in Vitamin C?</a:t>
            </a:r>
          </a:p>
          <a:p>
            <a:pPr marL="457200" indent="-457200">
              <a:lnSpc>
                <a:spcPct val="150000"/>
              </a:lnSpc>
              <a:buFont typeface="Arial" panose="020B0604020202020204" pitchFamily="34" charset="0"/>
              <a:buChar char="•"/>
            </a:pPr>
            <a:r>
              <a:rPr lang="en-US" sz="2800" dirty="0"/>
              <a:t>Am I high in Vitamin A?</a:t>
            </a:r>
          </a:p>
          <a:p>
            <a:pPr marL="457200" indent="-457200">
              <a:lnSpc>
                <a:spcPct val="150000"/>
              </a:lnSpc>
              <a:buFont typeface="Arial" panose="020B0604020202020204" pitchFamily="34" charset="0"/>
              <a:buChar char="•"/>
            </a:pPr>
            <a:r>
              <a:rPr lang="en-US" sz="2800" dirty="0"/>
              <a:t>Am I high in fiber?</a:t>
            </a:r>
          </a:p>
          <a:p>
            <a:pPr marL="457200" indent="-457200">
              <a:lnSpc>
                <a:spcPct val="150000"/>
              </a:lnSpc>
              <a:buFont typeface="Arial" panose="020B0604020202020204" pitchFamily="34" charset="0"/>
              <a:buChar char="•"/>
            </a:pPr>
            <a:r>
              <a:rPr lang="en-US" sz="2800" dirty="0"/>
              <a:t>Am I high in potassium?</a:t>
            </a:r>
          </a:p>
          <a:p>
            <a:pPr marL="457200" indent="-457200">
              <a:buFont typeface="Arial" panose="020B0604020202020204" pitchFamily="34" charset="0"/>
              <a:buChar char="•"/>
            </a:pPr>
            <a:r>
              <a:rPr lang="en-US" sz="2800" dirty="0"/>
              <a:t>Am I grown above ground?</a:t>
            </a:r>
          </a:p>
          <a:p>
            <a:pPr>
              <a:lnSpc>
                <a:spcPct val="150000"/>
              </a:lnSpc>
            </a:pPr>
            <a:endParaRPr lang="en-US" sz="3200" dirty="0"/>
          </a:p>
        </p:txBody>
      </p:sp>
      <p:sp>
        <p:nvSpPr>
          <p:cNvPr id="6" name="Content Placeholder 5"/>
          <p:cNvSpPr>
            <a:spLocks noGrp="1"/>
          </p:cNvSpPr>
          <p:nvPr>
            <p:ph sz="half" idx="2"/>
          </p:nvPr>
        </p:nvSpPr>
        <p:spPr>
          <a:xfrm>
            <a:off x="4800600" y="1598077"/>
            <a:ext cx="4267200" cy="4525963"/>
          </a:xfrm>
        </p:spPr>
        <p:txBody>
          <a:bodyPr/>
          <a:lstStyle/>
          <a:p>
            <a:pPr marL="457200" indent="-457200">
              <a:buFont typeface="Arial" panose="020B0604020202020204" pitchFamily="34" charset="0"/>
              <a:buChar char="•"/>
            </a:pPr>
            <a:r>
              <a:rPr lang="en-US" dirty="0"/>
              <a:t>Am I grown below ground?</a:t>
            </a:r>
          </a:p>
          <a:p>
            <a:pPr marL="457200" indent="-457200">
              <a:lnSpc>
                <a:spcPct val="150000"/>
              </a:lnSpc>
              <a:buFont typeface="Arial" panose="020B0604020202020204" pitchFamily="34" charset="0"/>
              <a:buChar char="•"/>
            </a:pPr>
            <a:r>
              <a:rPr lang="en-US" dirty="0"/>
              <a:t>Am I red?</a:t>
            </a:r>
          </a:p>
          <a:p>
            <a:pPr marL="457200" indent="-457200">
              <a:lnSpc>
                <a:spcPct val="150000"/>
              </a:lnSpc>
              <a:buFont typeface="Arial" panose="020B0604020202020204" pitchFamily="34" charset="0"/>
              <a:buChar char="•"/>
            </a:pPr>
            <a:r>
              <a:rPr lang="en-US" dirty="0"/>
              <a:t>Am I green?</a:t>
            </a:r>
          </a:p>
          <a:p>
            <a:pPr marL="457200" indent="-457200">
              <a:lnSpc>
                <a:spcPct val="150000"/>
              </a:lnSpc>
              <a:buFont typeface="Arial" panose="020B0604020202020204" pitchFamily="34" charset="0"/>
              <a:buChar char="•"/>
            </a:pPr>
            <a:r>
              <a:rPr lang="en-US" dirty="0"/>
              <a:t>Am I blue?</a:t>
            </a:r>
          </a:p>
          <a:p>
            <a:pPr marL="457200" indent="-457200">
              <a:lnSpc>
                <a:spcPct val="150000"/>
              </a:lnSpc>
              <a:buFont typeface="Arial" panose="020B0604020202020204" pitchFamily="34" charset="0"/>
              <a:buChar char="•"/>
            </a:pPr>
            <a:r>
              <a:rPr lang="en-US" dirty="0"/>
              <a:t>Am I yellow?</a:t>
            </a:r>
          </a:p>
          <a:p>
            <a:endParaRPr lang="en-US" dirty="0"/>
          </a:p>
        </p:txBody>
      </p:sp>
    </p:spTree>
    <p:extLst>
      <p:ext uri="{BB962C8B-B14F-4D97-AF65-F5344CB8AC3E}">
        <p14:creationId xmlns:p14="http://schemas.microsoft.com/office/powerpoint/2010/main" val="3178663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685800" y="1600200"/>
            <a:ext cx="7772400" cy="4191000"/>
          </a:xfrm>
          <a:prstGeom prst="rect">
            <a:avLst/>
          </a:prstGeom>
          <a:noFill/>
          <a:ln w="9525">
            <a:noFill/>
            <a:miter lim="800000"/>
            <a:headEnd/>
            <a:tailEnd/>
          </a:ln>
        </p:spPr>
        <p:txBody>
          <a:bodyPr lIns="36576" tIns="36576" rIns="36576" bIns="36576"/>
          <a:lstStyle/>
          <a:p>
            <a:pPr algn="ctr" eaLnBrk="1" hangingPunct="1"/>
            <a:r>
              <a:rPr lang="en-US" sz="4400" b="1" dirty="0">
                <a:solidFill>
                  <a:srgbClr val="000000"/>
                </a:solidFill>
                <a:latin typeface="MS Reference Sans Serif" pitchFamily="34" charset="0"/>
              </a:rPr>
              <a:t>Talk to a </a:t>
            </a:r>
            <a:r>
              <a:rPr lang="en-US" sz="4400" b="1" i="1" dirty="0">
                <a:solidFill>
                  <a:srgbClr val="FF0000"/>
                </a:solidFill>
                <a:effectLst>
                  <a:outerShdw blurRad="38100" dist="38100" dir="2700000" algn="tl">
                    <a:srgbClr val="000000">
                      <a:alpha val="43137"/>
                    </a:srgbClr>
                  </a:outerShdw>
                </a:effectLst>
                <a:latin typeface="MS Reference Sans Serif" pitchFamily="34" charset="0"/>
              </a:rPr>
              <a:t>Registered Dietitian</a:t>
            </a:r>
            <a:r>
              <a:rPr lang="en-US" sz="4400" b="1" dirty="0">
                <a:solidFill>
                  <a:srgbClr val="000000"/>
                </a:solidFill>
                <a:latin typeface="MS Reference Sans Serif" pitchFamily="34" charset="0"/>
              </a:rPr>
              <a:t> or your      school</a:t>
            </a:r>
            <a:r>
              <a:rPr lang="en-US" altLang="en-US" sz="4400" b="1" dirty="0">
                <a:solidFill>
                  <a:srgbClr val="000000"/>
                </a:solidFill>
                <a:latin typeface="MS Reference Sans Serif" pitchFamily="34" charset="0"/>
              </a:rPr>
              <a:t>’</a:t>
            </a:r>
            <a:r>
              <a:rPr lang="en-US" sz="4400" b="1" dirty="0">
                <a:solidFill>
                  <a:srgbClr val="000000"/>
                </a:solidFill>
                <a:latin typeface="MS Reference Sans Serif" pitchFamily="34" charset="0"/>
              </a:rPr>
              <a:t>s Cafeteria </a:t>
            </a:r>
          </a:p>
          <a:p>
            <a:pPr algn="ctr" eaLnBrk="1" hangingPunct="1"/>
            <a:r>
              <a:rPr lang="en-US" sz="4400" b="1" dirty="0">
                <a:solidFill>
                  <a:srgbClr val="000000"/>
                </a:solidFill>
                <a:latin typeface="MS Reference Sans Serif" pitchFamily="34" charset="0"/>
              </a:rPr>
              <a:t>Manager about </a:t>
            </a:r>
          </a:p>
          <a:p>
            <a:pPr algn="ctr" eaLnBrk="1" hangingPunct="1"/>
            <a:r>
              <a:rPr lang="en-US" sz="4400" b="1" dirty="0">
                <a:solidFill>
                  <a:srgbClr val="000000"/>
                </a:solidFill>
                <a:latin typeface="MS Reference Sans Serif" pitchFamily="34" charset="0"/>
              </a:rPr>
              <a:t>healthy choices.</a:t>
            </a:r>
            <a:r>
              <a:rPr lang="en-US" sz="4800" b="1" dirty="0">
                <a:solidFill>
                  <a:srgbClr val="000000"/>
                </a:solidFill>
                <a:latin typeface="MS Reference Sans Serif" pitchFamily="34" charset="0"/>
              </a:rPr>
              <a:t>  </a:t>
            </a:r>
            <a:endParaRPr lang="en-US" sz="4800" b="1" dirty="0">
              <a:latin typeface="MS Reference Sans Serif" pitchFamily="34" charset="0"/>
            </a:endParaRPr>
          </a:p>
        </p:txBody>
      </p:sp>
      <p:sp>
        <p:nvSpPr>
          <p:cNvPr id="14338" name="Cloud"/>
          <p:cNvSpPr>
            <a:spLocks noChangeAspect="1" noEditPoints="1" noChangeArrowheads="1"/>
          </p:cNvSpPr>
          <p:nvPr/>
        </p:nvSpPr>
        <p:spPr bwMode="auto">
          <a:xfrm>
            <a:off x="100812600" y="97532825"/>
            <a:ext cx="10972800" cy="5908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76200">
            <a:solidFill>
              <a:srgbClr val="33CCFF"/>
            </a:solidFill>
            <a:miter lim="800000"/>
            <a:headEnd/>
            <a:tailEnd/>
          </a:ln>
          <a:effectLst>
            <a:outerShdw dist="107763" dir="2700000" algn="ctr" rotWithShape="0">
              <a:srgbClr val="808080"/>
            </a:outerShdw>
          </a:effectLst>
        </p:spPr>
        <p:txBody>
          <a:bodyPr/>
          <a:lstStyle/>
          <a:p>
            <a:endParaRPr lang="en-US"/>
          </a:p>
        </p:txBody>
      </p:sp>
      <p:sp>
        <p:nvSpPr>
          <p:cNvPr id="14339" name="Cloud"/>
          <p:cNvSpPr>
            <a:spLocks noChangeAspect="1" noEditPoints="1" noChangeArrowheads="1"/>
          </p:cNvSpPr>
          <p:nvPr/>
        </p:nvSpPr>
        <p:spPr bwMode="auto">
          <a:xfrm>
            <a:off x="0" y="457200"/>
            <a:ext cx="8984128" cy="6172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76200">
            <a:solidFill>
              <a:srgbClr val="33CCFF"/>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Arial Rounded MT Bold" panose="020F0704030504030204" pitchFamily="34" charset="0"/>
              </a:rPr>
              <a:t>Environmental Benefits</a:t>
            </a:r>
          </a:p>
        </p:txBody>
      </p:sp>
      <p:sp>
        <p:nvSpPr>
          <p:cNvPr id="5" name="Content Placeholder 2"/>
          <p:cNvSpPr>
            <a:spLocks noGrp="1"/>
          </p:cNvSpPr>
          <p:nvPr>
            <p:ph sz="half" idx="1"/>
          </p:nvPr>
        </p:nvSpPr>
        <p:spPr>
          <a:xfrm>
            <a:off x="457200" y="1600200"/>
            <a:ext cx="8458200" cy="4525963"/>
          </a:xfrm>
        </p:spPr>
        <p:txBody>
          <a:bodyPr>
            <a:normAutofit fontScale="92500" lnSpcReduction="10000"/>
          </a:bodyPr>
          <a:lstStyle/>
          <a:p>
            <a:pPr>
              <a:buFont typeface="Courier New" panose="02070309020205020404" pitchFamily="49" charset="0"/>
              <a:buChar char="o"/>
            </a:pPr>
            <a:r>
              <a:rPr lang="en-US" b="1" dirty="0"/>
              <a:t>Local food is more sustainable </a:t>
            </a:r>
          </a:p>
          <a:p>
            <a:pPr lvl="1" indent="-246380"/>
            <a:r>
              <a:rPr lang="en-US" dirty="0"/>
              <a:t>Less transportation and packaging</a:t>
            </a:r>
          </a:p>
          <a:p>
            <a:pPr lvl="1" indent="-246380"/>
            <a:r>
              <a:rPr lang="en-US" dirty="0"/>
              <a:t>Locally grown food finds ways to make farms more profitable</a:t>
            </a:r>
          </a:p>
          <a:p>
            <a:pPr marL="393065" lvl="1" indent="0">
              <a:buNone/>
            </a:pPr>
            <a:endParaRPr lang="en-US" b="1" dirty="0"/>
          </a:p>
          <a:p>
            <a:pPr>
              <a:buFont typeface="Courier New" panose="02070309020205020404" pitchFamily="49" charset="0"/>
              <a:buChar char="o"/>
            </a:pPr>
            <a:r>
              <a:rPr lang="en-US" b="1" dirty="0"/>
              <a:t>Imported food uses more fossil fuels</a:t>
            </a:r>
          </a:p>
          <a:p>
            <a:pPr lvl="1" indent="-246380"/>
            <a:r>
              <a:rPr lang="en-US" dirty="0"/>
              <a:t>This potentially contributes to global climate change </a:t>
            </a:r>
          </a:p>
          <a:p>
            <a:pPr lvl="1" indent="-246380"/>
            <a:r>
              <a:rPr lang="en-US" dirty="0"/>
              <a:t>Has to travel farther to get to you</a:t>
            </a:r>
          </a:p>
          <a:p>
            <a:pPr marL="457200" lvl="1" indent="0">
              <a:buNone/>
            </a:pPr>
            <a:endParaRPr lang="en-US" dirty="0">
              <a:cs typeface="Arial"/>
            </a:endParaRPr>
          </a:p>
          <a:p>
            <a:pPr>
              <a:buFont typeface="Courier New" panose="02070309020205020404" pitchFamily="49" charset="0"/>
              <a:buChar char="o"/>
            </a:pPr>
            <a:r>
              <a:rPr lang="en-US" sz="2800" b="1" dirty="0"/>
              <a:t>Where can you get local food?</a:t>
            </a:r>
          </a:p>
          <a:p>
            <a:pPr lvl="1"/>
            <a:r>
              <a:rPr lang="en-US" dirty="0"/>
              <a:t>Lexington Farmer’s Market, Some grocery stores, and here at school! </a:t>
            </a:r>
          </a:p>
        </p:txBody>
      </p:sp>
    </p:spTree>
    <p:extLst>
      <p:ext uri="{BB962C8B-B14F-4D97-AF65-F5344CB8AC3E}">
        <p14:creationId xmlns:p14="http://schemas.microsoft.com/office/powerpoint/2010/main" val="35207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ChangeArrowheads="1"/>
          </p:cNvSpPr>
          <p:nvPr/>
        </p:nvSpPr>
        <p:spPr bwMode="auto">
          <a:xfrm>
            <a:off x="0" y="0"/>
            <a:ext cx="9144000" cy="3962400"/>
          </a:xfrm>
          <a:prstGeom prst="rect">
            <a:avLst/>
          </a:prstGeom>
          <a:solidFill>
            <a:srgbClr val="008000"/>
          </a:solidFill>
          <a:ln w="9525">
            <a:solidFill>
              <a:schemeClr val="tx1"/>
            </a:solidFill>
            <a:miter lim="800000"/>
            <a:headEnd/>
            <a:tailEnd/>
          </a:ln>
        </p:spPr>
        <p:txBody>
          <a:bodyPr wrap="none" anchor="ctr"/>
          <a:lstStyle/>
          <a:p>
            <a:pPr eaLnBrk="1" hangingPunct="1"/>
            <a:endParaRPr lang="en-US" dirty="0"/>
          </a:p>
        </p:txBody>
      </p:sp>
      <p:pic>
        <p:nvPicPr>
          <p:cNvPr id="13316" name="Picture 5" descr="MC900432587[1]"/>
          <p:cNvPicPr>
            <a:picLocks noChangeAspect="1" noChangeArrowheads="1"/>
          </p:cNvPicPr>
          <p:nvPr/>
        </p:nvPicPr>
        <p:blipFill>
          <a:blip r:embed="rId3" cstate="print"/>
          <a:srcRect/>
          <a:stretch>
            <a:fillRect/>
          </a:stretch>
        </p:blipFill>
        <p:spPr bwMode="auto">
          <a:xfrm>
            <a:off x="5562600" y="3048000"/>
            <a:ext cx="3352800" cy="3352800"/>
          </a:xfrm>
          <a:prstGeom prst="rect">
            <a:avLst/>
          </a:prstGeom>
          <a:noFill/>
          <a:ln w="9525">
            <a:noFill/>
            <a:miter lim="800000"/>
            <a:headEnd/>
            <a:tailEnd/>
          </a:ln>
        </p:spPr>
      </p:pic>
      <p:sp>
        <p:nvSpPr>
          <p:cNvPr id="5" name="TextBox 4"/>
          <p:cNvSpPr txBox="1"/>
          <p:nvPr/>
        </p:nvSpPr>
        <p:spPr>
          <a:xfrm>
            <a:off x="381000" y="1097340"/>
            <a:ext cx="8382000" cy="1569660"/>
          </a:xfrm>
          <a:prstGeom prst="rect">
            <a:avLst/>
          </a:prstGeom>
          <a:noFill/>
        </p:spPr>
        <p:txBody>
          <a:bodyPr wrap="square" rtlCol="0">
            <a:spAutoFit/>
          </a:bodyPr>
          <a:lstStyle/>
          <a:p>
            <a:pPr algn="ctr"/>
            <a:r>
              <a:rPr lang="en-US" sz="4800" b="1" i="1" dirty="0">
                <a:solidFill>
                  <a:schemeClr val="bg1"/>
                </a:solidFill>
                <a:effectLst>
                  <a:outerShdw blurRad="38100" dist="38100" dir="2700000" algn="tl">
                    <a:srgbClr val="000000">
                      <a:alpha val="43137"/>
                    </a:srgbClr>
                  </a:outerShdw>
                </a:effectLst>
                <a:latin typeface="MS Reference Sans Serif" pitchFamily="34" charset="0"/>
              </a:rPr>
              <a:t>Plants</a:t>
            </a:r>
            <a:r>
              <a:rPr lang="en-US" sz="4800" b="1" dirty="0">
                <a:solidFill>
                  <a:schemeClr val="bg1"/>
                </a:solidFill>
                <a:effectLst>
                  <a:outerShdw blurRad="38100" dist="38100" dir="2700000" algn="tl">
                    <a:srgbClr val="000000">
                      <a:alpha val="43137"/>
                    </a:srgbClr>
                  </a:outerShdw>
                </a:effectLst>
                <a:latin typeface="MS Reference Sans Serif" pitchFamily="34" charset="0"/>
              </a:rPr>
              <a:t> need air, </a:t>
            </a:r>
          </a:p>
          <a:p>
            <a:pPr algn="ctr"/>
            <a:r>
              <a:rPr lang="en-US" sz="4800" b="1" dirty="0">
                <a:solidFill>
                  <a:schemeClr val="bg1"/>
                </a:solidFill>
                <a:effectLst>
                  <a:outerShdw blurRad="38100" dist="38100" dir="2700000" algn="tl">
                    <a:srgbClr val="000000">
                      <a:alpha val="43137"/>
                    </a:srgbClr>
                  </a:outerShdw>
                </a:effectLst>
                <a:latin typeface="MS Reference Sans Serif" pitchFamily="34" charset="0"/>
              </a:rPr>
              <a:t>sun and water to grow.</a:t>
            </a:r>
          </a:p>
        </p:txBody>
      </p:sp>
      <p:sp>
        <p:nvSpPr>
          <p:cNvPr id="6" name="TextBox 5"/>
          <p:cNvSpPr txBox="1"/>
          <p:nvPr/>
        </p:nvSpPr>
        <p:spPr>
          <a:xfrm>
            <a:off x="533400" y="4495800"/>
            <a:ext cx="5029200" cy="1754326"/>
          </a:xfrm>
          <a:prstGeom prst="rect">
            <a:avLst/>
          </a:prstGeom>
          <a:noFill/>
        </p:spPr>
        <p:txBody>
          <a:bodyPr wrap="square" rtlCol="0">
            <a:spAutoFit/>
          </a:bodyPr>
          <a:lstStyle/>
          <a:p>
            <a:pPr algn="ctr"/>
            <a:r>
              <a:rPr lang="en-US" sz="5400" b="1" dirty="0">
                <a:solidFill>
                  <a:srgbClr val="FF0000"/>
                </a:solidFill>
                <a:effectLst>
                  <a:outerShdw blurRad="38100" dist="38100" dir="2700000" algn="tl">
                    <a:srgbClr val="000000">
                      <a:alpha val="43137"/>
                    </a:srgbClr>
                  </a:outerShdw>
                </a:effectLst>
              </a:rPr>
              <a:t>What do </a:t>
            </a:r>
            <a:r>
              <a:rPr lang="en-US" sz="5400" b="1" i="1" dirty="0">
                <a:solidFill>
                  <a:srgbClr val="FF0000"/>
                </a:solidFill>
                <a:effectLst>
                  <a:outerShdw blurRad="38100" dist="38100" dir="2700000" algn="tl">
                    <a:srgbClr val="000000">
                      <a:alpha val="43137"/>
                    </a:srgbClr>
                  </a:outerShdw>
                </a:effectLst>
              </a:rPr>
              <a:t>YOU</a:t>
            </a:r>
            <a:r>
              <a:rPr lang="en-US" sz="5400" b="1" dirty="0">
                <a:solidFill>
                  <a:srgbClr val="FF0000"/>
                </a:solidFill>
                <a:effectLst>
                  <a:outerShdw blurRad="38100" dist="38100" dir="2700000" algn="tl">
                    <a:srgbClr val="000000">
                      <a:alpha val="43137"/>
                    </a:srgbClr>
                  </a:outerShdw>
                </a:effectLst>
              </a:rPr>
              <a:t> need to grow?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Arial Rounded MT Bold" panose="020F0704030504030204" pitchFamily="34" charset="0"/>
              </a:rPr>
              <a:t>Economic Benefits</a:t>
            </a:r>
          </a:p>
        </p:txBody>
      </p:sp>
      <p:pic>
        <p:nvPicPr>
          <p:cNvPr id="5" name="Content Placeholder 4"/>
          <p:cNvPicPr>
            <a:picLocks noGrp="1" noChangeAspect="1"/>
          </p:cNvPicPr>
          <p:nvPr>
            <p:ph sz="half" idx="1"/>
          </p:nvPr>
        </p:nvPicPr>
        <p:blipFill>
          <a:blip r:embed="rId3"/>
          <a:stretch>
            <a:fillRect/>
          </a:stretch>
        </p:blipFill>
        <p:spPr>
          <a:xfrm rot="19499101">
            <a:off x="5407339" y="4273326"/>
            <a:ext cx="3155039" cy="1846626"/>
          </a:xfrm>
          <a:prstGeom prst="rect">
            <a:avLst/>
          </a:prstGeom>
        </p:spPr>
      </p:pic>
      <p:pic>
        <p:nvPicPr>
          <p:cNvPr id="6" name="Picture 5"/>
          <p:cNvPicPr>
            <a:picLocks noChangeAspect="1"/>
          </p:cNvPicPr>
          <p:nvPr/>
        </p:nvPicPr>
        <p:blipFill>
          <a:blip r:embed="rId4"/>
          <a:stretch>
            <a:fillRect/>
          </a:stretch>
        </p:blipFill>
        <p:spPr>
          <a:xfrm rot="346955">
            <a:off x="6489730" y="4993124"/>
            <a:ext cx="2404355" cy="1886717"/>
          </a:xfrm>
          <a:prstGeom prst="rect">
            <a:avLst/>
          </a:prstGeom>
        </p:spPr>
      </p:pic>
      <p:sp>
        <p:nvSpPr>
          <p:cNvPr id="7" name="Content Placeholder 4"/>
          <p:cNvSpPr>
            <a:spLocks noGrp="1"/>
          </p:cNvSpPr>
          <p:nvPr>
            <p:ph idx="1"/>
          </p:nvPr>
        </p:nvSpPr>
        <p:spPr>
          <a:xfrm>
            <a:off x="179832" y="1600200"/>
            <a:ext cx="8534400" cy="4572000"/>
          </a:xfrm>
        </p:spPr>
        <p:txBody>
          <a:bodyPr>
            <a:normAutofit/>
          </a:bodyPr>
          <a:lstStyle/>
          <a:p>
            <a:r>
              <a:rPr lang="en-US" sz="3000" dirty="0">
                <a:latin typeface="+mj-lt"/>
              </a:rPr>
              <a:t>Farmers have a new place to sell their local food!</a:t>
            </a:r>
          </a:p>
          <a:p>
            <a:endParaRPr lang="en-US" sz="3000" dirty="0">
              <a:latin typeface="+mj-lt"/>
            </a:endParaRPr>
          </a:p>
          <a:p>
            <a:r>
              <a:rPr lang="en-US" sz="3000" dirty="0">
                <a:latin typeface="+mj-lt"/>
              </a:rPr>
              <a:t>Local farmers get to keep more </a:t>
            </a:r>
            <a:r>
              <a:rPr lang="en-US" sz="3000" dirty="0">
                <a:solidFill>
                  <a:srgbClr val="00B050"/>
                </a:solidFill>
                <a:latin typeface="+mj-lt"/>
              </a:rPr>
              <a:t>$MONEY$</a:t>
            </a:r>
          </a:p>
          <a:p>
            <a:pPr marL="0" indent="0">
              <a:buNone/>
            </a:pPr>
            <a:endParaRPr lang="en-US" sz="3000" dirty="0">
              <a:latin typeface="+mj-lt"/>
            </a:endParaRPr>
          </a:p>
          <a:p>
            <a:r>
              <a:rPr lang="en-US" sz="3000" dirty="0">
                <a:latin typeface="+mj-lt"/>
              </a:rPr>
              <a:t>That </a:t>
            </a:r>
            <a:r>
              <a:rPr lang="en-US" sz="3000" dirty="0">
                <a:solidFill>
                  <a:srgbClr val="00B050"/>
                </a:solidFill>
                <a:latin typeface="+mj-lt"/>
              </a:rPr>
              <a:t>$MONEY$</a:t>
            </a:r>
            <a:r>
              <a:rPr lang="en-US" sz="3000" dirty="0">
                <a:latin typeface="+mj-lt"/>
              </a:rPr>
              <a:t> stays </a:t>
            </a:r>
          </a:p>
          <a:p>
            <a:pPr marL="0" indent="0">
              <a:buNone/>
            </a:pPr>
            <a:r>
              <a:rPr lang="en-US" sz="3000" dirty="0">
                <a:latin typeface="+mj-lt"/>
              </a:rPr>
              <a:t> INSIDE the community!</a:t>
            </a:r>
          </a:p>
          <a:p>
            <a:endParaRPr lang="en-US" sz="3000"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06180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0"/>
            <a:ext cx="8229600" cy="1143000"/>
          </a:xfrm>
        </p:spPr>
        <p:txBody>
          <a:bodyPr/>
          <a:lstStyle/>
          <a:p>
            <a:r>
              <a:rPr lang="en-US" b="1" dirty="0">
                <a:solidFill>
                  <a:srgbClr val="0070C0"/>
                </a:solidFill>
                <a:latin typeface="MS Reference Sans Serif" pitchFamily="34" charset="0"/>
                <a:ea typeface="ＭＳ Ｐゴシック" pitchFamily="1" charset="-128"/>
              </a:rPr>
              <a:t>Why is Good Nutrition Important?</a:t>
            </a:r>
          </a:p>
        </p:txBody>
      </p:sp>
      <p:sp>
        <p:nvSpPr>
          <p:cNvPr id="15362" name="TextBox 3"/>
          <p:cNvSpPr txBox="1">
            <a:spLocks noChangeArrowheads="1"/>
          </p:cNvSpPr>
          <p:nvPr/>
        </p:nvSpPr>
        <p:spPr bwMode="auto">
          <a:xfrm>
            <a:off x="152400" y="2383572"/>
            <a:ext cx="8915400" cy="4093428"/>
          </a:xfrm>
          <a:prstGeom prst="rect">
            <a:avLst/>
          </a:prstGeom>
          <a:noFill/>
          <a:ln w="9525">
            <a:noFill/>
            <a:miter lim="800000"/>
            <a:headEnd/>
            <a:tailEnd/>
          </a:ln>
        </p:spPr>
        <p:txBody>
          <a:bodyPr wrap="square">
            <a:spAutoFit/>
          </a:bodyPr>
          <a:lstStyle/>
          <a:p>
            <a:pPr marL="285750" indent="-285750">
              <a:buFontTx/>
              <a:buChar char="•"/>
            </a:pPr>
            <a:r>
              <a:rPr lang="en-US" sz="2400" dirty="0">
                <a:latin typeface="MS Reference Sans Serif" pitchFamily="34" charset="0"/>
              </a:rPr>
              <a:t>Helps your body </a:t>
            </a:r>
            <a:r>
              <a:rPr lang="en-US" sz="2600" b="1" dirty="0">
                <a:latin typeface="MS Reference Sans Serif" pitchFamily="34" charset="0"/>
              </a:rPr>
              <a:t>GROW</a:t>
            </a:r>
          </a:p>
          <a:p>
            <a:pPr marL="285750" indent="-285750">
              <a:buFontTx/>
              <a:buChar char="•"/>
            </a:pPr>
            <a:endParaRPr lang="en-US" dirty="0">
              <a:latin typeface="MS Reference Sans Serif" pitchFamily="34" charset="0"/>
            </a:endParaRPr>
          </a:p>
          <a:p>
            <a:pPr marL="285750" indent="-285750">
              <a:buFontTx/>
              <a:buChar char="•"/>
            </a:pPr>
            <a:r>
              <a:rPr lang="en-US" sz="2400" dirty="0">
                <a:latin typeface="MS Reference Sans Serif" pitchFamily="34" charset="0"/>
              </a:rPr>
              <a:t>Helps your body </a:t>
            </a:r>
            <a:r>
              <a:rPr lang="en-US" sz="2800" b="1" dirty="0">
                <a:latin typeface="MS Reference Sans Serif" pitchFamily="34" charset="0"/>
              </a:rPr>
              <a:t>REPAIR</a:t>
            </a:r>
            <a:r>
              <a:rPr lang="en-US" sz="2400" dirty="0">
                <a:latin typeface="MS Reference Sans Serif" pitchFamily="34" charset="0"/>
              </a:rPr>
              <a:t> body tissues                    like muscles and skin</a:t>
            </a:r>
          </a:p>
          <a:p>
            <a:pPr marL="285750" indent="-285750">
              <a:buFontTx/>
              <a:buChar char="•"/>
            </a:pPr>
            <a:endParaRPr lang="en-US" sz="1600" dirty="0">
              <a:latin typeface="MS Reference Sans Serif" pitchFamily="34" charset="0"/>
            </a:endParaRPr>
          </a:p>
          <a:p>
            <a:pPr marL="285750" indent="-285750">
              <a:buFontTx/>
              <a:buChar char="•"/>
            </a:pPr>
            <a:r>
              <a:rPr lang="en-US" sz="2400" dirty="0">
                <a:latin typeface="MS Reference Sans Serif" pitchFamily="34" charset="0"/>
              </a:rPr>
              <a:t>Provides</a:t>
            </a:r>
            <a:r>
              <a:rPr lang="en-US" sz="2400" b="1" dirty="0">
                <a:latin typeface="MS Reference Sans Serif" pitchFamily="34" charset="0"/>
              </a:rPr>
              <a:t> </a:t>
            </a:r>
            <a:r>
              <a:rPr lang="en-US" sz="2400" dirty="0">
                <a:latin typeface="MS Reference Sans Serif" pitchFamily="34" charset="0"/>
              </a:rPr>
              <a:t>all the </a:t>
            </a:r>
            <a:r>
              <a:rPr lang="en-US" sz="2800" b="1" dirty="0">
                <a:latin typeface="MS Reference Sans Serif" pitchFamily="34" charset="0"/>
              </a:rPr>
              <a:t>NUTRIENTS</a:t>
            </a:r>
            <a:r>
              <a:rPr lang="en-US" sz="2400" b="1" dirty="0">
                <a:latin typeface="MS Reference Sans Serif" pitchFamily="34" charset="0"/>
              </a:rPr>
              <a:t> </a:t>
            </a:r>
            <a:r>
              <a:rPr lang="en-US" sz="2400" dirty="0">
                <a:latin typeface="MS Reference Sans Serif" pitchFamily="34" charset="0"/>
              </a:rPr>
              <a:t>we need to stay healthy</a:t>
            </a:r>
          </a:p>
          <a:p>
            <a:pPr marL="285750" indent="-285750">
              <a:buFontTx/>
              <a:buChar char="•"/>
            </a:pPr>
            <a:endParaRPr lang="en-US" sz="1600" dirty="0">
              <a:latin typeface="MS Reference Sans Serif" pitchFamily="34" charset="0"/>
            </a:endParaRPr>
          </a:p>
          <a:p>
            <a:pPr marL="285750" indent="-285750">
              <a:buFontTx/>
              <a:buChar char="•"/>
            </a:pPr>
            <a:r>
              <a:rPr lang="en-US" sz="2400" dirty="0">
                <a:latin typeface="MS Reference Sans Serif" pitchFamily="34" charset="0"/>
              </a:rPr>
              <a:t>Keeps our </a:t>
            </a:r>
            <a:r>
              <a:rPr lang="en-US" sz="2800" b="1" dirty="0">
                <a:latin typeface="MS Reference Sans Serif" pitchFamily="34" charset="0"/>
              </a:rPr>
              <a:t>IMMUNE SYSTEM </a:t>
            </a:r>
            <a:r>
              <a:rPr lang="en-US" sz="2400" dirty="0">
                <a:latin typeface="MS Reference Sans Serif" pitchFamily="34" charset="0"/>
              </a:rPr>
              <a:t>healthy so we do not get sick</a:t>
            </a:r>
          </a:p>
          <a:p>
            <a:pPr marL="285750" indent="-285750">
              <a:buFontTx/>
              <a:buChar char="•"/>
            </a:pPr>
            <a:endParaRPr lang="en-US" sz="1600" dirty="0">
              <a:latin typeface="MS Reference Sans Serif" pitchFamily="34" charset="0"/>
            </a:endParaRPr>
          </a:p>
          <a:p>
            <a:pPr marL="285750" indent="-285750">
              <a:buFontTx/>
              <a:buChar char="•"/>
            </a:pPr>
            <a:r>
              <a:rPr lang="en-US" sz="2400" dirty="0">
                <a:latin typeface="MS Reference Sans Serif" pitchFamily="34" charset="0"/>
              </a:rPr>
              <a:t>Provides </a:t>
            </a:r>
            <a:r>
              <a:rPr lang="en-US" sz="2800" b="1" dirty="0">
                <a:latin typeface="MS Reference Sans Serif" pitchFamily="34" charset="0"/>
              </a:rPr>
              <a:t>ENERGY</a:t>
            </a:r>
            <a:r>
              <a:rPr lang="en-US" sz="2400" dirty="0">
                <a:latin typeface="MS Reference Sans Serif" pitchFamily="34" charset="0"/>
              </a:rPr>
              <a:t> so that you can move and learn!</a:t>
            </a:r>
          </a:p>
        </p:txBody>
      </p:sp>
      <p:pic>
        <p:nvPicPr>
          <p:cNvPr id="15363" name="Picture 4"/>
          <p:cNvPicPr>
            <a:picLocks noChangeAspect="1"/>
          </p:cNvPicPr>
          <p:nvPr/>
        </p:nvPicPr>
        <p:blipFill>
          <a:blip r:embed="rId3" cstate="print"/>
          <a:srcRect/>
          <a:stretch>
            <a:fillRect/>
          </a:stretch>
        </p:blipFill>
        <p:spPr bwMode="auto">
          <a:xfrm>
            <a:off x="6858000" y="1239658"/>
            <a:ext cx="1812925" cy="2417942"/>
          </a:xfrm>
          <a:prstGeom prst="rect">
            <a:avLst/>
          </a:prstGeom>
          <a:noFill/>
          <a:ln w="9525">
            <a:noFill/>
            <a:miter lim="800000"/>
            <a:headEnd/>
            <a:tailEnd/>
          </a:ln>
        </p:spPr>
      </p:pic>
    </p:spTree>
  </p:cSld>
  <p:clrMapOvr>
    <a:masterClrMapping/>
  </p:clrMapOvr>
  <p:transition spd="slow">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85800" y="5257800"/>
            <a:ext cx="7848600" cy="954107"/>
          </a:xfrm>
          <a:prstGeom prst="rect">
            <a:avLst/>
          </a:prstGeom>
          <a:noFill/>
          <a:ln w="9525">
            <a:noFill/>
            <a:miter lim="800000"/>
            <a:headEnd/>
            <a:tailEnd/>
          </a:ln>
        </p:spPr>
        <p:txBody>
          <a:bodyPr wrap="square">
            <a:spAutoFit/>
          </a:bodyPr>
          <a:lstStyle/>
          <a:p>
            <a:pPr algn="ctr"/>
            <a:r>
              <a:rPr lang="en-US" sz="2800" dirty="0">
                <a:latin typeface="MS Reference Sans Serif" pitchFamily="34" charset="0"/>
              </a:rPr>
              <a:t>A great way to make sure you are eating the right foods in the right amounts.</a:t>
            </a:r>
          </a:p>
        </p:txBody>
      </p:sp>
      <p:pic>
        <p:nvPicPr>
          <p:cNvPr id="2" name="Picture 2" descr="http://blogs.desmoinesregister.com/dmr/wp-content/uploads/2011/06/MyPlate.jpg"/>
          <p:cNvPicPr>
            <a:picLocks noChangeAspect="1" noChangeArrowheads="1"/>
          </p:cNvPicPr>
          <p:nvPr/>
        </p:nvPicPr>
        <p:blipFill>
          <a:blip r:embed="rId3" cstate="print"/>
          <a:srcRect/>
          <a:stretch>
            <a:fillRect/>
          </a:stretch>
        </p:blipFill>
        <p:spPr bwMode="auto">
          <a:xfrm>
            <a:off x="2209800" y="533400"/>
            <a:ext cx="5105400" cy="43993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762000" y="2971800"/>
            <a:ext cx="7467600" cy="3429000"/>
          </a:xfrm>
          <a:prstGeom prst="rect">
            <a:avLst/>
          </a:prstGeom>
          <a:noFill/>
          <a:ln w="9525">
            <a:noFill/>
            <a:miter lim="800000"/>
            <a:headEnd/>
            <a:tailEnd/>
          </a:ln>
        </p:spPr>
        <p:txBody>
          <a:bodyPr lIns="36576" tIns="36576" rIns="36576" bIns="36576"/>
          <a:lstStyle/>
          <a:p>
            <a:pPr algn="ctr" eaLnBrk="1" hangingPunct="1"/>
            <a:r>
              <a:rPr lang="en-US" sz="4000" b="1" dirty="0">
                <a:solidFill>
                  <a:srgbClr val="000000"/>
                </a:solidFill>
                <a:latin typeface="MS Reference Sans Serif" pitchFamily="34" charset="0"/>
              </a:rPr>
              <a:t>Nature </a:t>
            </a:r>
          </a:p>
          <a:p>
            <a:pPr algn="ctr" eaLnBrk="1" hangingPunct="1"/>
            <a:r>
              <a:rPr lang="en-US" sz="4000" b="1" dirty="0">
                <a:solidFill>
                  <a:srgbClr val="000000"/>
                </a:solidFill>
                <a:latin typeface="MS Reference Sans Serif" pitchFamily="34" charset="0"/>
              </a:rPr>
              <a:t>has color coded</a:t>
            </a:r>
          </a:p>
          <a:p>
            <a:pPr algn="ctr" eaLnBrk="1" hangingPunct="1"/>
            <a:r>
              <a:rPr lang="en-US" sz="4000" b="1" dirty="0">
                <a:solidFill>
                  <a:srgbClr val="000000"/>
                </a:solidFill>
                <a:latin typeface="MS Reference Sans Serif" pitchFamily="34" charset="0"/>
              </a:rPr>
              <a:t> our food.  Eating</a:t>
            </a:r>
          </a:p>
          <a:p>
            <a:pPr algn="ctr" eaLnBrk="1" hangingPunct="1"/>
            <a:r>
              <a:rPr lang="en-US" sz="4000" b="1" dirty="0">
                <a:solidFill>
                  <a:srgbClr val="000000"/>
                </a:solidFill>
                <a:latin typeface="MS Reference Sans Serif" pitchFamily="34" charset="0"/>
              </a:rPr>
              <a:t>a rainbow = eating the </a:t>
            </a:r>
            <a:r>
              <a:rPr lang="en-US" sz="4000" b="1" i="1" dirty="0">
                <a:solidFill>
                  <a:srgbClr val="D65700"/>
                </a:solidFill>
                <a:latin typeface="MS Reference Sans Serif" pitchFamily="34" charset="0"/>
              </a:rPr>
              <a:t>Nutrients </a:t>
            </a:r>
            <a:r>
              <a:rPr lang="en-US" sz="4000" b="1" dirty="0">
                <a:solidFill>
                  <a:srgbClr val="000000"/>
                </a:solidFill>
                <a:latin typeface="MS Reference Sans Serif" pitchFamily="34" charset="0"/>
              </a:rPr>
              <a:t>your body needs.  </a:t>
            </a:r>
            <a:endParaRPr lang="en-US" sz="4000" b="1" dirty="0">
              <a:latin typeface="MS Reference Sans Serif" pitchFamily="34" charset="0"/>
            </a:endParaRPr>
          </a:p>
        </p:txBody>
      </p:sp>
      <p:pic>
        <p:nvPicPr>
          <p:cNvPr id="19458" name="Picture 2" descr="https://foodandhealth.com/blog/wp-content/uploads/2014/11/Rainbow_2.png"/>
          <p:cNvPicPr>
            <a:picLocks noChangeAspect="1" noChangeArrowheads="1"/>
          </p:cNvPicPr>
          <p:nvPr/>
        </p:nvPicPr>
        <p:blipFill>
          <a:blip r:embed="rId3" cstate="print"/>
          <a:srcRect/>
          <a:stretch>
            <a:fillRect/>
          </a:stretch>
        </p:blipFill>
        <p:spPr bwMode="auto">
          <a:xfrm>
            <a:off x="0" y="0"/>
            <a:ext cx="8915400" cy="44575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realfoodpharmacist.com/wp-content/uploads/2013/09/macronutrients.jpg"/>
          <p:cNvPicPr>
            <a:picLocks noChangeAspect="1" noChangeArrowheads="1"/>
          </p:cNvPicPr>
          <p:nvPr/>
        </p:nvPicPr>
        <p:blipFill>
          <a:blip r:embed="rId3" cstate="print"/>
          <a:srcRect/>
          <a:stretch>
            <a:fillRect/>
          </a:stretch>
        </p:blipFill>
        <p:spPr bwMode="auto">
          <a:xfrm>
            <a:off x="5791200" y="2590800"/>
            <a:ext cx="2971800" cy="2133600"/>
          </a:xfrm>
          <a:prstGeom prst="rect">
            <a:avLst/>
          </a:prstGeom>
          <a:noFill/>
          <a:ln w="9525">
            <a:noFill/>
            <a:miter lim="800000"/>
            <a:headEnd/>
            <a:tailEnd/>
          </a:ln>
        </p:spPr>
      </p:pic>
      <p:sp>
        <p:nvSpPr>
          <p:cNvPr id="5" name="TextBox 4"/>
          <p:cNvSpPr txBox="1"/>
          <p:nvPr/>
        </p:nvSpPr>
        <p:spPr>
          <a:xfrm>
            <a:off x="533400" y="304801"/>
            <a:ext cx="8001000" cy="769441"/>
          </a:xfrm>
          <a:prstGeom prst="rect">
            <a:avLst/>
          </a:prstGeom>
          <a:noFill/>
          <a:ln>
            <a:solidFill>
              <a:schemeClr val="tx1"/>
            </a:solidFill>
          </a:ln>
        </p:spPr>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Kristen ITC" pitchFamily="66" charset="0"/>
              </a:rPr>
              <a:t>6 Essential Nutrients</a:t>
            </a:r>
            <a:endParaRPr lang="en-US" dirty="0">
              <a:solidFill>
                <a:srgbClr val="FF0000"/>
              </a:solidFill>
              <a:effectLst>
                <a:outerShdw blurRad="38100" dist="38100" dir="2700000" algn="tl">
                  <a:srgbClr val="000000">
                    <a:alpha val="43137"/>
                  </a:srgbClr>
                </a:outerShdw>
              </a:effectLst>
              <a:latin typeface="Kristen ITC" pitchFamily="66" charset="0"/>
            </a:endParaRPr>
          </a:p>
        </p:txBody>
      </p:sp>
      <p:pic>
        <p:nvPicPr>
          <p:cNvPr id="1026" name="Picture 2" descr="C:\Documents and Settings\ChristinaM.Pelfrey\Local Settings\Temporary Internet Files\Content.IE5\UPUFG6U1\water in glass[1].jpg"/>
          <p:cNvPicPr>
            <a:picLocks noChangeAspect="1" noChangeArrowheads="1"/>
          </p:cNvPicPr>
          <p:nvPr/>
        </p:nvPicPr>
        <p:blipFill>
          <a:blip r:embed="rId4" cstate="print"/>
          <a:srcRect/>
          <a:stretch>
            <a:fillRect/>
          </a:stretch>
        </p:blipFill>
        <p:spPr bwMode="auto">
          <a:xfrm>
            <a:off x="4876800" y="2895600"/>
            <a:ext cx="951815" cy="1483563"/>
          </a:xfrm>
          <a:prstGeom prst="rect">
            <a:avLst/>
          </a:prstGeom>
          <a:noFill/>
        </p:spPr>
      </p:pic>
      <p:sp>
        <p:nvSpPr>
          <p:cNvPr id="9" name="TextBox 8"/>
          <p:cNvSpPr txBox="1"/>
          <p:nvPr/>
        </p:nvSpPr>
        <p:spPr>
          <a:xfrm>
            <a:off x="457200" y="1295400"/>
            <a:ext cx="4114800" cy="5078313"/>
          </a:xfrm>
          <a:prstGeom prst="rect">
            <a:avLst/>
          </a:prstGeom>
          <a:noFill/>
        </p:spPr>
        <p:txBody>
          <a:bodyPr wrap="square" rtlCol="0">
            <a:spAutoFit/>
          </a:bodyPr>
          <a:lstStyle/>
          <a:p>
            <a:pPr marL="342900" indent="-342900">
              <a:lnSpc>
                <a:spcPct val="150000"/>
              </a:lnSpc>
              <a:buAutoNum type="arabicPeriod"/>
            </a:pPr>
            <a:r>
              <a:rPr lang="en-US" sz="3600" dirty="0">
                <a:latin typeface="MS Reference Sans Serif" pitchFamily="34" charset="0"/>
                <a:cs typeface="Arial" pitchFamily="34" charset="0"/>
              </a:rPr>
              <a:t>Water</a:t>
            </a:r>
          </a:p>
          <a:p>
            <a:pPr marL="342900" indent="-342900">
              <a:lnSpc>
                <a:spcPct val="150000"/>
              </a:lnSpc>
              <a:buAutoNum type="arabicPeriod"/>
            </a:pPr>
            <a:r>
              <a:rPr lang="en-US" sz="3600" dirty="0">
                <a:latin typeface="MS Reference Sans Serif" pitchFamily="34" charset="0"/>
                <a:cs typeface="Arial" pitchFamily="34" charset="0"/>
              </a:rPr>
              <a:t>Carbohydrates</a:t>
            </a:r>
          </a:p>
          <a:p>
            <a:pPr marL="342900" indent="-342900">
              <a:lnSpc>
                <a:spcPct val="150000"/>
              </a:lnSpc>
              <a:buAutoNum type="arabicPeriod"/>
            </a:pPr>
            <a:r>
              <a:rPr lang="en-US" sz="3600" dirty="0">
                <a:latin typeface="MS Reference Sans Serif" pitchFamily="34" charset="0"/>
                <a:cs typeface="Arial" pitchFamily="34" charset="0"/>
              </a:rPr>
              <a:t>Proteins</a:t>
            </a:r>
          </a:p>
          <a:p>
            <a:pPr marL="342900" indent="-342900">
              <a:lnSpc>
                <a:spcPct val="150000"/>
              </a:lnSpc>
              <a:buAutoNum type="arabicPeriod"/>
            </a:pPr>
            <a:r>
              <a:rPr lang="en-US" sz="3600" dirty="0">
                <a:latin typeface="MS Reference Sans Serif" pitchFamily="34" charset="0"/>
                <a:cs typeface="Arial" pitchFamily="34" charset="0"/>
              </a:rPr>
              <a:t>Fats </a:t>
            </a:r>
          </a:p>
          <a:p>
            <a:pPr marL="342900" indent="-342900">
              <a:lnSpc>
                <a:spcPct val="150000"/>
              </a:lnSpc>
              <a:buAutoNum type="arabicPeriod"/>
            </a:pPr>
            <a:r>
              <a:rPr lang="en-US" sz="3600" dirty="0">
                <a:latin typeface="MS Reference Sans Serif" pitchFamily="34" charset="0"/>
                <a:cs typeface="Arial" pitchFamily="34" charset="0"/>
              </a:rPr>
              <a:t>Vitamins</a:t>
            </a:r>
          </a:p>
          <a:p>
            <a:pPr marL="342900" indent="-342900">
              <a:lnSpc>
                <a:spcPct val="150000"/>
              </a:lnSpc>
              <a:buAutoNum type="arabicPeriod"/>
            </a:pPr>
            <a:r>
              <a:rPr lang="en-US" sz="3600" dirty="0">
                <a:latin typeface="MS Reference Sans Serif" pitchFamily="34" charset="0"/>
                <a:cs typeface="Arial" pitchFamily="34" charset="0"/>
              </a:rPr>
              <a:t>Minerals</a:t>
            </a:r>
          </a:p>
        </p:txBody>
      </p:sp>
      <p:sp>
        <p:nvSpPr>
          <p:cNvPr id="11" name="AutoShape 6"/>
          <p:cNvSpPr>
            <a:spLocks/>
          </p:cNvSpPr>
          <p:nvPr/>
        </p:nvSpPr>
        <p:spPr bwMode="auto">
          <a:xfrm>
            <a:off x="3581400" y="1447800"/>
            <a:ext cx="1371600" cy="2971800"/>
          </a:xfrm>
          <a:prstGeom prst="rightBrace">
            <a:avLst>
              <a:gd name="adj1" fmla="val 47852"/>
              <a:gd name="adj2" fmla="val 44171"/>
            </a:avLst>
          </a:prstGeom>
          <a:noFill/>
          <a:ln w="76200">
            <a:solidFill>
              <a:srgbClr val="74B230"/>
            </a:solidFill>
            <a:round/>
            <a:headEnd/>
            <a:tailEnd/>
          </a:ln>
        </p:spPr>
        <p:txBody>
          <a:bodyPr lIns="36576" tIns="36576" rIns="36576" bIns="36576"/>
          <a:lstStyle/>
          <a:p>
            <a:pPr eaLnBrk="1" hangingPunct="1"/>
            <a:endParaRPr lang="en-US" dirty="0">
              <a:solidFill>
                <a:srgbClr val="00B050"/>
              </a:solidFill>
            </a:endParaRPr>
          </a:p>
        </p:txBody>
      </p:sp>
      <p:sp>
        <p:nvSpPr>
          <p:cNvPr id="12" name="AutoShape 6"/>
          <p:cNvSpPr>
            <a:spLocks/>
          </p:cNvSpPr>
          <p:nvPr/>
        </p:nvSpPr>
        <p:spPr bwMode="auto">
          <a:xfrm>
            <a:off x="3048000" y="4800600"/>
            <a:ext cx="609600" cy="1371600"/>
          </a:xfrm>
          <a:prstGeom prst="rightBrace">
            <a:avLst>
              <a:gd name="adj1" fmla="val 59028"/>
              <a:gd name="adj2" fmla="val 47980"/>
            </a:avLst>
          </a:prstGeom>
          <a:noFill/>
          <a:ln w="76200">
            <a:solidFill>
              <a:srgbClr val="74B230"/>
            </a:solidFill>
            <a:round/>
            <a:headEnd/>
            <a:tailEnd/>
          </a:ln>
        </p:spPr>
        <p:txBody>
          <a:bodyPr lIns="36576" tIns="36576" rIns="36576" bIns="36576"/>
          <a:lstStyle/>
          <a:p>
            <a:pPr eaLnBrk="1" hangingPunct="1"/>
            <a:endParaRPr lang="en-US"/>
          </a:p>
        </p:txBody>
      </p:sp>
      <p:sp>
        <p:nvSpPr>
          <p:cNvPr id="13" name="TextBox 12"/>
          <p:cNvSpPr txBox="1"/>
          <p:nvPr/>
        </p:nvSpPr>
        <p:spPr>
          <a:xfrm>
            <a:off x="5181600" y="1828800"/>
            <a:ext cx="3352800" cy="830997"/>
          </a:xfrm>
          <a:prstGeom prst="rect">
            <a:avLst/>
          </a:prstGeom>
          <a:noFill/>
        </p:spPr>
        <p:txBody>
          <a:bodyPr wrap="square" rtlCol="0">
            <a:spAutoFit/>
          </a:bodyPr>
          <a:lstStyle/>
          <a:p>
            <a:pPr algn="ctr"/>
            <a:r>
              <a:rPr lang="en-US" sz="2400" dirty="0">
                <a:latin typeface="MS Reference Sans Serif" pitchFamily="34" charset="0"/>
              </a:rPr>
              <a:t>We need larger amounts of these</a:t>
            </a:r>
          </a:p>
        </p:txBody>
      </p:sp>
      <p:sp>
        <p:nvSpPr>
          <p:cNvPr id="14" name="TextBox 13"/>
          <p:cNvSpPr txBox="1"/>
          <p:nvPr/>
        </p:nvSpPr>
        <p:spPr>
          <a:xfrm>
            <a:off x="3657600" y="5181600"/>
            <a:ext cx="4267200" cy="830997"/>
          </a:xfrm>
          <a:prstGeom prst="rect">
            <a:avLst/>
          </a:prstGeom>
          <a:noFill/>
        </p:spPr>
        <p:txBody>
          <a:bodyPr wrap="square" rtlCol="0">
            <a:spAutoFit/>
          </a:bodyPr>
          <a:lstStyle/>
          <a:p>
            <a:pPr algn="ctr"/>
            <a:r>
              <a:rPr lang="en-US" sz="2400" dirty="0">
                <a:latin typeface="MS Reference Sans Serif" pitchFamily="34" charset="0"/>
              </a:rPr>
              <a:t>We need smaller amounts of these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1"/>
          <p:cNvPicPr>
            <a:picLocks noChangeAspect="1"/>
          </p:cNvPicPr>
          <p:nvPr/>
        </p:nvPicPr>
        <p:blipFill>
          <a:blip r:embed="rId3" cstate="print"/>
          <a:srcRect/>
          <a:stretch>
            <a:fillRect/>
          </a:stretch>
        </p:blipFill>
        <p:spPr bwMode="auto">
          <a:xfrm>
            <a:off x="685800" y="887102"/>
            <a:ext cx="2209800" cy="2008498"/>
          </a:xfrm>
          <a:prstGeom prst="rect">
            <a:avLst/>
          </a:prstGeom>
          <a:noFill/>
          <a:ln w="9525">
            <a:noFill/>
            <a:miter lim="800000"/>
            <a:headEnd/>
            <a:tailEnd/>
          </a:ln>
        </p:spPr>
      </p:pic>
      <p:sp>
        <p:nvSpPr>
          <p:cNvPr id="20483" name="TextBox 4"/>
          <p:cNvSpPr txBox="1">
            <a:spLocks noChangeArrowheads="1"/>
          </p:cNvSpPr>
          <p:nvPr/>
        </p:nvSpPr>
        <p:spPr bwMode="auto">
          <a:xfrm>
            <a:off x="3810000" y="399395"/>
            <a:ext cx="4800600" cy="3908762"/>
          </a:xfrm>
          <a:prstGeom prst="rect">
            <a:avLst/>
          </a:prstGeom>
          <a:solidFill>
            <a:schemeClr val="bg1"/>
          </a:solidFill>
          <a:ln w="50800">
            <a:noFill/>
            <a:miter lim="800000"/>
            <a:headEnd/>
            <a:tailEnd/>
          </a:ln>
        </p:spPr>
        <p:txBody>
          <a:bodyPr wrap="square">
            <a:spAutoFit/>
          </a:bodyPr>
          <a:lstStyle/>
          <a:p>
            <a:pPr algn="ctr" eaLnBrk="1" hangingPunct="1"/>
            <a:r>
              <a:rPr lang="en-US" sz="3200" b="1" spc="300" dirty="0">
                <a:latin typeface="Kristen ITC" pitchFamily="66" charset="0"/>
              </a:rPr>
              <a:t>FRUIT</a:t>
            </a:r>
          </a:p>
          <a:p>
            <a:pPr algn="ctr" eaLnBrk="1" hangingPunct="1"/>
            <a:endParaRPr lang="en-US" sz="1600" b="1" dirty="0">
              <a:latin typeface="MS Reference Sans Serif" pitchFamily="34" charset="0"/>
            </a:endParaRPr>
          </a:p>
          <a:p>
            <a:pPr algn="ctr" eaLnBrk="1" hangingPunct="1"/>
            <a:r>
              <a:rPr lang="en-US" sz="2800" dirty="0">
                <a:latin typeface="MS Reference Sans Serif" pitchFamily="34" charset="0"/>
              </a:rPr>
              <a:t>Fiber, Potassium, </a:t>
            </a:r>
          </a:p>
          <a:p>
            <a:pPr algn="ctr" eaLnBrk="1" hangingPunct="1"/>
            <a:r>
              <a:rPr lang="en-US" sz="2800" dirty="0">
                <a:latin typeface="MS Reference Sans Serif" pitchFamily="34" charset="0"/>
              </a:rPr>
              <a:t>Vitamin C, and Folic Acid</a:t>
            </a:r>
          </a:p>
          <a:p>
            <a:pPr algn="ctr" eaLnBrk="1" hangingPunct="1"/>
            <a:endParaRPr lang="en-US" sz="3200" dirty="0">
              <a:latin typeface="MS Reference Sans Serif" pitchFamily="34" charset="0"/>
            </a:endParaRPr>
          </a:p>
          <a:p>
            <a:pPr algn="ctr" eaLnBrk="1" hangingPunct="1"/>
            <a:r>
              <a:rPr lang="en-US" sz="2800" dirty="0">
                <a:latin typeface="MS Reference Sans Serif" pitchFamily="34" charset="0"/>
              </a:rPr>
              <a:t>Goal: 1-1 ½ cups a day</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School fruit = 1/2 cup</a:t>
            </a:r>
          </a:p>
          <a:p>
            <a:pPr algn="ctr" eaLnBrk="1" hangingPunct="1"/>
            <a:r>
              <a:rPr lang="en-US" sz="2800" dirty="0">
                <a:latin typeface="MS Reference Sans Serif" pitchFamily="34" charset="0"/>
              </a:rPr>
              <a:t>  School juice = 3/4 cup</a:t>
            </a:r>
          </a:p>
        </p:txBody>
      </p:sp>
      <p:sp>
        <p:nvSpPr>
          <p:cNvPr id="6" name="Double Bracket 5"/>
          <p:cNvSpPr/>
          <p:nvPr/>
        </p:nvSpPr>
        <p:spPr>
          <a:xfrm>
            <a:off x="3810000" y="457200"/>
            <a:ext cx="4876800" cy="38862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pSp>
        <p:nvGrpSpPr>
          <p:cNvPr id="18" name="Group 17"/>
          <p:cNvGrpSpPr/>
          <p:nvPr/>
        </p:nvGrpSpPr>
        <p:grpSpPr>
          <a:xfrm>
            <a:off x="3429000" y="4648200"/>
            <a:ext cx="4881067" cy="1824548"/>
            <a:chOff x="3886200" y="4648200"/>
            <a:chExt cx="4881067" cy="1824548"/>
          </a:xfrm>
        </p:grpSpPr>
        <p:pic>
          <p:nvPicPr>
            <p:cNvPr id="19474" name="Picture 18" descr="http://herviewfromhome.com/wp-content/uploads/2013/09/hvfh-image4.jpeg"/>
            <p:cNvPicPr>
              <a:picLocks noChangeAspect="1" noChangeArrowheads="1"/>
            </p:cNvPicPr>
            <p:nvPr/>
          </p:nvPicPr>
          <p:blipFill>
            <a:blip r:embed="rId4" cstate="print"/>
            <a:srcRect/>
            <a:stretch>
              <a:fillRect/>
            </a:stretch>
          </p:blipFill>
          <p:spPr bwMode="auto">
            <a:xfrm>
              <a:off x="5105400" y="4648200"/>
              <a:ext cx="3661867" cy="1824548"/>
            </a:xfrm>
            <a:prstGeom prst="rect">
              <a:avLst/>
            </a:prstGeom>
            <a:noFill/>
          </p:spPr>
        </p:pic>
        <p:pic>
          <p:nvPicPr>
            <p:cNvPr id="19476" name="Picture 20" descr="http://www.netstate.com/states/symb/fruit/images/blackberry_rubus_occidentalis.jpg"/>
            <p:cNvPicPr>
              <a:picLocks noChangeAspect="1" noChangeArrowheads="1"/>
            </p:cNvPicPr>
            <p:nvPr/>
          </p:nvPicPr>
          <p:blipFill>
            <a:blip r:embed="rId5" cstate="print"/>
            <a:srcRect l="17242" r="27586"/>
            <a:stretch>
              <a:fillRect/>
            </a:stretch>
          </p:blipFill>
          <p:spPr bwMode="auto">
            <a:xfrm>
              <a:off x="3886200" y="4800600"/>
              <a:ext cx="1219200" cy="1647986"/>
            </a:xfrm>
            <a:prstGeom prst="rect">
              <a:avLst/>
            </a:prstGeom>
            <a:noFill/>
          </p:spPr>
        </p:pic>
      </p:grpSp>
      <p:pic>
        <p:nvPicPr>
          <p:cNvPr id="19480" name="Picture 24" descr="Image result for berries"/>
          <p:cNvPicPr>
            <a:picLocks noChangeAspect="1" noChangeArrowheads="1"/>
          </p:cNvPicPr>
          <p:nvPr/>
        </p:nvPicPr>
        <p:blipFill>
          <a:blip r:embed="rId6" cstate="print"/>
          <a:srcRect/>
          <a:stretch>
            <a:fillRect/>
          </a:stretch>
        </p:blipFill>
        <p:spPr bwMode="auto">
          <a:xfrm>
            <a:off x="838200" y="4648200"/>
            <a:ext cx="2543175" cy="17907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
          <p:cNvPicPr>
            <a:picLocks noChangeAspect="1"/>
          </p:cNvPicPr>
          <p:nvPr/>
        </p:nvPicPr>
        <p:blipFill>
          <a:blip r:embed="rId3" cstate="print"/>
          <a:srcRect/>
          <a:stretch>
            <a:fillRect/>
          </a:stretch>
        </p:blipFill>
        <p:spPr bwMode="auto">
          <a:xfrm>
            <a:off x="1371600" y="816824"/>
            <a:ext cx="2286000" cy="2078776"/>
          </a:xfrm>
          <a:prstGeom prst="rect">
            <a:avLst/>
          </a:prstGeom>
          <a:noFill/>
          <a:ln w="9525">
            <a:noFill/>
            <a:miter lim="800000"/>
            <a:headEnd/>
            <a:tailEnd/>
          </a:ln>
        </p:spPr>
      </p:pic>
      <p:sp>
        <p:nvSpPr>
          <p:cNvPr id="19459" name="TextBox 4"/>
          <p:cNvSpPr txBox="1">
            <a:spLocks noChangeArrowheads="1"/>
          </p:cNvSpPr>
          <p:nvPr/>
        </p:nvSpPr>
        <p:spPr bwMode="auto">
          <a:xfrm>
            <a:off x="4495800" y="533400"/>
            <a:ext cx="4648200" cy="4955203"/>
          </a:xfrm>
          <a:prstGeom prst="rect">
            <a:avLst/>
          </a:prstGeom>
          <a:noFill/>
          <a:ln w="9525">
            <a:noFill/>
            <a:miter lim="800000"/>
            <a:headEnd/>
            <a:tailEnd/>
          </a:ln>
        </p:spPr>
        <p:txBody>
          <a:bodyPr wrap="square">
            <a:spAutoFit/>
          </a:bodyPr>
          <a:lstStyle/>
          <a:p>
            <a:pPr algn="ctr" eaLnBrk="1" hangingPunct="1"/>
            <a:r>
              <a:rPr lang="en-US" sz="3200" b="1" spc="300" dirty="0">
                <a:latin typeface="Kristen ITC" pitchFamily="66" charset="0"/>
              </a:rPr>
              <a:t>VEGETABLES</a:t>
            </a:r>
          </a:p>
          <a:p>
            <a:pPr algn="ctr" eaLnBrk="1" hangingPunct="1"/>
            <a:endParaRPr lang="en-US" sz="3200" dirty="0">
              <a:latin typeface="MS Reference Sans Serif" pitchFamily="34" charset="0"/>
            </a:endParaRPr>
          </a:p>
          <a:p>
            <a:pPr algn="ctr" eaLnBrk="1" hangingPunct="1"/>
            <a:r>
              <a:rPr lang="en-US" sz="2800" dirty="0">
                <a:latin typeface="MS Reference Sans Serif" pitchFamily="34" charset="0"/>
              </a:rPr>
              <a:t>Fiber, Potassium,      Folic Acid, Vitamin A,  Vitamin E, and    Vitamin C. </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1 ½-2 cups a day</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School vegetables = </a:t>
            </a:r>
          </a:p>
          <a:p>
            <a:pPr algn="ctr" eaLnBrk="1" hangingPunct="1"/>
            <a:r>
              <a:rPr lang="en-US" sz="2800" dirty="0">
                <a:latin typeface="MS Reference Sans Serif" pitchFamily="34" charset="0"/>
              </a:rPr>
              <a:t>1/2 cup</a:t>
            </a:r>
          </a:p>
        </p:txBody>
      </p:sp>
      <p:pic>
        <p:nvPicPr>
          <p:cNvPr id="15362" name="Picture 2" descr="http://media.mercola.com/ImageServer/Public/2010/November/recommended-vegetable-list-fb.jpg"/>
          <p:cNvPicPr>
            <a:picLocks noChangeAspect="1" noChangeArrowheads="1"/>
          </p:cNvPicPr>
          <p:nvPr/>
        </p:nvPicPr>
        <p:blipFill>
          <a:blip r:embed="rId4" cstate="print"/>
          <a:srcRect l="8750" r="7500"/>
          <a:stretch>
            <a:fillRect/>
          </a:stretch>
        </p:blipFill>
        <p:spPr bwMode="auto">
          <a:xfrm>
            <a:off x="-76200" y="3810000"/>
            <a:ext cx="4740729" cy="2971800"/>
          </a:xfrm>
          <a:prstGeom prst="rect">
            <a:avLst/>
          </a:prstGeom>
          <a:noFill/>
        </p:spPr>
      </p:pic>
      <p:sp>
        <p:nvSpPr>
          <p:cNvPr id="11" name="Double Bracket 10"/>
          <p:cNvSpPr/>
          <p:nvPr/>
        </p:nvSpPr>
        <p:spPr>
          <a:xfrm>
            <a:off x="4495800" y="381000"/>
            <a:ext cx="4572000" cy="51054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2632</Words>
  <Application>Microsoft Macintosh PowerPoint</Application>
  <PresentationFormat>On-screen Show (4:3)</PresentationFormat>
  <Paragraphs>359</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Oswald</vt:lpstr>
      <vt:lpstr>Arial</vt:lpstr>
      <vt:lpstr>Arial Black</vt:lpstr>
      <vt:lpstr>Arial Rounded MT Bold</vt:lpstr>
      <vt:lpstr>Calibri</vt:lpstr>
      <vt:lpstr>Courier New</vt:lpstr>
      <vt:lpstr>Engravers MT</vt:lpstr>
      <vt:lpstr>Kristen ITC</vt:lpstr>
      <vt:lpstr>MS Reference Sans Serif</vt:lpstr>
      <vt:lpstr>Times New Roman</vt:lpstr>
      <vt:lpstr>Trebuchet MS</vt:lpstr>
      <vt:lpstr>Default Design</vt:lpstr>
      <vt:lpstr>Farm to School Nutrition</vt:lpstr>
      <vt:lpstr>PowerPoint Presentation</vt:lpstr>
      <vt:lpstr>PowerPoint Presentation</vt:lpstr>
      <vt:lpstr>Why is Good Nutrition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Benefits</vt:lpstr>
      <vt:lpstr>Economic Benefits</vt:lpstr>
    </vt:vector>
  </TitlesOfParts>
  <Company>LFCHD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Feed Our Bodies What They Need?</dc:title>
  <dc:creator>nancyg.hiner</dc:creator>
  <cp:lastModifiedBy>McKenzie Fox</cp:lastModifiedBy>
  <cp:revision>351</cp:revision>
  <dcterms:created xsi:type="dcterms:W3CDTF">2013-10-29T14:31:11Z</dcterms:created>
  <dcterms:modified xsi:type="dcterms:W3CDTF">2021-08-20T14:26:58Z</dcterms:modified>
</cp:coreProperties>
</file>