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</p:sldMasterIdLst>
  <p:notesMasterIdLst>
    <p:notesMasterId r:id="rId59"/>
  </p:notesMasterIdLst>
  <p:handoutMasterIdLst>
    <p:handoutMasterId r:id="rId60"/>
  </p:handoutMasterIdLst>
  <p:sldIdLst>
    <p:sldId id="810" r:id="rId4"/>
    <p:sldId id="811" r:id="rId5"/>
    <p:sldId id="812" r:id="rId6"/>
    <p:sldId id="699" r:id="rId7"/>
    <p:sldId id="784" r:id="rId8"/>
    <p:sldId id="857" r:id="rId9"/>
    <p:sldId id="856" r:id="rId10"/>
    <p:sldId id="813" r:id="rId11"/>
    <p:sldId id="834" r:id="rId12"/>
    <p:sldId id="815" r:id="rId13"/>
    <p:sldId id="816" r:id="rId14"/>
    <p:sldId id="817" r:id="rId15"/>
    <p:sldId id="818" r:id="rId16"/>
    <p:sldId id="819" r:id="rId17"/>
    <p:sldId id="820" r:id="rId18"/>
    <p:sldId id="821" r:id="rId19"/>
    <p:sldId id="858" r:id="rId20"/>
    <p:sldId id="822" r:id="rId21"/>
    <p:sldId id="823" r:id="rId22"/>
    <p:sldId id="824" r:id="rId23"/>
    <p:sldId id="825" r:id="rId24"/>
    <p:sldId id="826" r:id="rId25"/>
    <p:sldId id="827" r:id="rId26"/>
    <p:sldId id="828" r:id="rId27"/>
    <p:sldId id="829" r:id="rId28"/>
    <p:sldId id="830" r:id="rId29"/>
    <p:sldId id="831" r:id="rId30"/>
    <p:sldId id="832" r:id="rId31"/>
    <p:sldId id="833" r:id="rId32"/>
    <p:sldId id="835" r:id="rId33"/>
    <p:sldId id="836" r:id="rId34"/>
    <p:sldId id="837" r:id="rId35"/>
    <p:sldId id="838" r:id="rId36"/>
    <p:sldId id="839" r:id="rId37"/>
    <p:sldId id="840" r:id="rId38"/>
    <p:sldId id="841" r:id="rId39"/>
    <p:sldId id="842" r:id="rId40"/>
    <p:sldId id="843" r:id="rId41"/>
    <p:sldId id="844" r:id="rId42"/>
    <p:sldId id="845" r:id="rId43"/>
    <p:sldId id="846" r:id="rId44"/>
    <p:sldId id="847" r:id="rId45"/>
    <p:sldId id="848" r:id="rId46"/>
    <p:sldId id="849" r:id="rId47"/>
    <p:sldId id="850" r:id="rId48"/>
    <p:sldId id="851" r:id="rId49"/>
    <p:sldId id="852" r:id="rId50"/>
    <p:sldId id="853" r:id="rId51"/>
    <p:sldId id="854" r:id="rId52"/>
    <p:sldId id="855" r:id="rId53"/>
    <p:sldId id="756" r:id="rId54"/>
    <p:sldId id="859" r:id="rId55"/>
    <p:sldId id="860" r:id="rId56"/>
    <p:sldId id="861" r:id="rId57"/>
    <p:sldId id="862" r:id="rId58"/>
  </p:sldIdLst>
  <p:sldSz cx="12192000" cy="6858000"/>
  <p:notesSz cx="7315200" cy="9601200"/>
  <p:custDataLst>
    <p:tags r:id="rId61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27B20C"/>
    <a:srgbClr val="FBEB73"/>
    <a:srgbClr val="D4783E"/>
    <a:srgbClr val="52A039"/>
    <a:srgbClr val="77A843"/>
    <a:srgbClr val="2F421A"/>
    <a:srgbClr val="030B02"/>
    <a:srgbClr val="002F86"/>
    <a:srgbClr val="BE7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5" autoAdjust="0"/>
    <p:restoredTop sz="88400" autoAdjust="0"/>
  </p:normalViewPr>
  <p:slideViewPr>
    <p:cSldViewPr>
      <p:cViewPr varScale="1">
        <p:scale>
          <a:sx n="111" d="100"/>
          <a:sy n="111" d="100"/>
        </p:scale>
        <p:origin x="108" y="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1944" y="-72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tags" Target="tags/tag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E8DA2E1-889B-43C5-996F-A80C313E913F}" type="datetimeFigureOut">
              <a:rPr lang="en-US"/>
              <a:pPr>
                <a:defRPr/>
              </a:pPr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3FAEC7F-4EEF-42D7-AF85-7DBEBEBD5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55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pPr>
              <a:defRPr/>
            </a:pPr>
            <a:fld id="{8D90FC48-611A-4652-B699-2F3D3AF70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89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E2F4B-E57F-46CB-9A7C-AEF0A5B83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511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45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434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00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85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944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436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35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65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662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7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1373B-12FC-4CD6-A0DC-E3C7765597A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46859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791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493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841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03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25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4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98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81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04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277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635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89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209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06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608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094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597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609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8886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613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406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2436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876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373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6789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001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4616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3712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34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3742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840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1373B-12FC-4CD6-A0DC-E3C7765597A0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28288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2010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1373B-12FC-4CD6-A0DC-E3C7765597A0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595232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1373B-12FC-4CD6-A0DC-E3C7765597A0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980747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1373B-12FC-4CD6-A0DC-E3C7765597A0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447591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07768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53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12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3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1373B-12FC-4CD6-A0DC-E3C7765597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048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102E8-1316-4AD9-BF45-5DCECE85E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08557-EADF-40D9-A2A5-ED51253A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0"/>
            <a:ext cx="2895600" cy="6705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8483600" cy="670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E38B6-5C1F-4246-8728-6C00CAFD1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102E8-1316-4AD9-BF45-5DCECE85E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713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0133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7280D-89E0-47A7-A3FE-7C4091A052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4937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3B58F-2AA5-429B-A1DF-8C04AD0739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0910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68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E5450-72C2-4B80-8741-C6F697AAD8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9972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15801-3438-4293-919A-06474829F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3164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B2585-04FB-4F0B-B8BD-8D451706E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4464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BC89A-3339-4D8A-8754-7F214A1CAD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7799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B31CD-FBA2-4F8E-A400-74CCBC3A6C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0354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0133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11582400" cy="5243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4793" y="6588566"/>
            <a:ext cx="2844800" cy="220074"/>
          </a:xfrm>
          <a:ln/>
        </p:spPr>
        <p:txBody>
          <a:bodyPr/>
          <a:lstStyle>
            <a:lvl1pPr>
              <a:defRPr sz="1100" b="1">
                <a:solidFill>
                  <a:schemeClr val="bg1">
                    <a:lumMod val="75000"/>
                    <a:alpha val="6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87280D-89E0-47A7-A3FE-7C4091A052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E8BCF-C677-48A6-B1BC-171EC1CBEE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4519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08557-EADF-40D9-A2A5-ED51253A8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4569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0"/>
            <a:ext cx="2895600" cy="6705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8483600" cy="670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E38B6-5C1F-4246-8728-6C00CAFD1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8610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3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0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63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87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3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13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6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3B58F-2AA5-429B-A1DF-8C04AD073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75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73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3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45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-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972800" cy="4983480"/>
          </a:xfrm>
        </p:spPr>
        <p:txBody>
          <a:bodyPr/>
          <a:lstStyle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356351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fld id="{919F3282-E087-470D-9546-EFAEC0DC811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44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568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68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E5450-72C2-4B80-8741-C6F697AAD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15801-3438-4293-919A-06474829F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B2585-04FB-4F0B-B8BD-8D451706E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BC89A-3339-4D8A-8754-7F214A1CA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B31CD-FBA2-4F8E-A400-74CCBC3A6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E8BCF-C677-48A6-B1BC-171EC1CBE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11582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CB81D29-95F0-4400-8A75-3A810D9A6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11582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CB81D29-95F0-4400-8A75-3A810D9A6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6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Split Window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6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92" y="5802594"/>
            <a:ext cx="1309688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97" y="5928359"/>
            <a:ext cx="1571625" cy="666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1" y="5642610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5766399"/>
            <a:ext cx="1493649" cy="823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766399"/>
            <a:ext cx="838200" cy="8382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3351" y="304800"/>
            <a:ext cx="10023704" cy="1600200"/>
          </a:xfrm>
          <a:solidFill>
            <a:srgbClr val="0070C0">
              <a:alpha val="54000"/>
            </a:srgbClr>
          </a:solidFill>
        </p:spPr>
        <p:txBody>
          <a:bodyPr>
            <a:noAutofit/>
          </a:bodyPr>
          <a:lstStyle/>
          <a:p>
            <a:r>
              <a:rPr lang="en-US" sz="40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FDTD GOES-16 Applications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733" b="1" dirty="0">
                <a:latin typeface="+mn-lt"/>
              </a:rPr>
              <a:t>A First Look at GLM in AWIPS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447525" y="2494952"/>
            <a:ext cx="7315200" cy="2000848"/>
          </a:xfrm>
          <a:prstGeom prst="rect">
            <a:avLst/>
          </a:prstGeom>
          <a:solidFill>
            <a:srgbClr val="C00000">
              <a:alpha val="64000"/>
            </a:srgbClr>
          </a:solidFill>
          <a:ln w="41275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auto">
              <a:spcAft>
                <a:spcPts val="0"/>
              </a:spcAft>
              <a:defRPr/>
            </a:pPr>
            <a:r>
              <a:rPr lang="en-US" b="0" dirty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Presented by </a:t>
            </a:r>
          </a:p>
          <a:p>
            <a:pPr defTabSz="914377" fontAlgn="auto">
              <a:spcAft>
                <a:spcPts val="0"/>
              </a:spcAft>
              <a:defRPr/>
            </a:pPr>
            <a:r>
              <a:rPr lang="en-US" i="1" dirty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Chad </a:t>
            </a:r>
            <a:r>
              <a:rPr lang="en-US" i="1" dirty="0" err="1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Gravelle</a:t>
            </a:r>
            <a:endParaRPr lang="en-US" i="1" dirty="0">
              <a:solidFill>
                <a:prstClr val="white">
                  <a:lumMod val="95000"/>
                </a:prstClr>
              </a:solidFill>
              <a:latin typeface="Calibri"/>
              <a:sym typeface="Arial"/>
            </a:endParaRPr>
          </a:p>
          <a:p>
            <a:pPr defTabSz="914377" fontAlgn="auto">
              <a:spcAft>
                <a:spcPts val="0"/>
              </a:spcAft>
              <a:defRPr/>
            </a:pPr>
            <a:r>
              <a:rPr lang="en-US" i="1" dirty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NWS Operations Proving Ground          Kansas City, MO</a:t>
            </a:r>
            <a:endParaRPr lang="en-US" b="0" dirty="0">
              <a:solidFill>
                <a:prstClr val="white">
                  <a:lumMod val="95000"/>
                </a:prstClr>
              </a:solidFill>
              <a:latin typeface="Calibri"/>
              <a:sym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51510F49-45F8-48F2-8B78-184D9DACCE4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  <a:sym typeface="Arial"/>
              </a:rPr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Arial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0652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6CD868-B450-8C43-9238-9A2B0AC6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2008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E8833-92C8-514B-A3E5-0BE889FD21CD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7776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0D60AF-75A7-154F-8F8C-B809C96A6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2009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7917D-62CD-9644-8D1D-17C8F6AFAE6E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8477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70E395-295B-2348-83FD-FA11BEAA6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2010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EE225-4828-2F47-83D9-119FE9B17A66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1882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ABCA53-119D-3645-90EB-9E0B01181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2011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4BAEF-918D-574E-BCA0-5966444E11E4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379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4EF531-C24A-0343-BCAF-6AFD1DEFA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2012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2AB30-AEBB-DB4C-891C-5CEFE6C2A72A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4891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355F9B-40F6-354A-964E-A31408216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456DC5-3A9F-6941-90FD-C59431706759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6838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BF4643-B6BA-C848-832B-95F5977C8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9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2014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4CC8B-8A24-E747-816F-69813038E8D2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688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BF4643-B6BA-C848-832B-95F5977C8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9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2014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4CC8B-8A24-E747-816F-69813038E8D2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DAA2D-A6FD-3940-85D9-D61BDD17B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15" y="1958341"/>
            <a:ext cx="6910988" cy="38781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0AF7E2-D1CB-7D41-860E-9577A1D75D3E}"/>
              </a:ext>
            </a:extLst>
          </p:cNvPr>
          <p:cNvSpPr txBox="1"/>
          <p:nvPr/>
        </p:nvSpPr>
        <p:spPr>
          <a:xfrm>
            <a:off x="8975792" y="1953819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credit: European Space Agency</a:t>
            </a:r>
          </a:p>
        </p:txBody>
      </p:sp>
    </p:spTree>
    <p:extLst>
      <p:ext uri="{BB962C8B-B14F-4D97-AF65-F5344CB8AC3E}">
        <p14:creationId xmlns:p14="http://schemas.microsoft.com/office/powerpoint/2010/main" val="8703538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567639-19DC-0C43-94C9-D4037B5D7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2015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51F31-EABF-534B-9F9E-CAEA90A81B62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0006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B38FC5-6FB8-7A47-9D42-B3A9D905E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2016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FF877-FD48-0E48-B99C-BC19291BC6A2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1052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>
              <a:alpha val="66000"/>
            </a:srgbClr>
          </a:solidFill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FDTD  “Satellite Chat” Library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51510F49-45F8-48F2-8B78-184D9DACCE4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  <a:sym typeface="Arial"/>
              </a:rPr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Arial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95401"/>
            <a:ext cx="5943600" cy="34976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81200" y="4495800"/>
            <a:ext cx="8229600" cy="1905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http://rammb.cira.colostate.edu/training/visit/satellite_chat/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Recorded Content includes Q&amp;A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Call for speakers!  Let us know if you want to speak on a topic!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Contact: 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scott.lindstrom@noaa.gov  OR dan.bikos@noaa.gov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259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CEDBD1-33CF-9A4D-AFE7-3237EC2C6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2017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81EB6-C02E-9948-81B1-8036800B2C6A}"/>
              </a:ext>
            </a:extLst>
          </p:cNvPr>
          <p:cNvSpPr txBox="1"/>
          <p:nvPr/>
        </p:nvSpPr>
        <p:spPr>
          <a:xfrm>
            <a:off x="3482625" y="4415114"/>
            <a:ext cx="1482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 Flashes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63D955-3045-6E43-9ED5-BB224634BD89}"/>
              </a:ext>
            </a:extLst>
          </p:cNvPr>
          <p:cNvCxnSpPr>
            <a:cxnSpLocks/>
          </p:cNvCxnSpPr>
          <p:nvPr/>
        </p:nvCxnSpPr>
        <p:spPr bwMode="auto">
          <a:xfrm flipV="1">
            <a:off x="2946865" y="4585123"/>
            <a:ext cx="866030" cy="247127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F54A3C-8E8F-5A4D-8D2B-7ED50E6796DA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8848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27DAAF-68C5-0E46-95C6-FEC320AB8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82BE6-0133-D544-9A64-096F69A4CE48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1041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75C893-5BBA-9542-B4E5-34E902455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2019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21E828-08DF-AB4F-A0EB-45AE58784538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811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8125C4-7FAA-9741-B3C7-FCB4D5AF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2020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6F7954-8190-7345-8A1D-1AAA260EC1FC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7330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F48182-6FE5-894B-A240-B5B7D2C99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2021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3DF1D-D119-F541-9615-B9A234193E73}"/>
              </a:ext>
            </a:extLst>
          </p:cNvPr>
          <p:cNvSpPr txBox="1"/>
          <p:nvPr/>
        </p:nvSpPr>
        <p:spPr>
          <a:xfrm>
            <a:off x="3466860" y="4415114"/>
            <a:ext cx="1482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Flashes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352870-5155-4445-AD3D-C75781C85041}"/>
              </a:ext>
            </a:extLst>
          </p:cNvPr>
          <p:cNvCxnSpPr>
            <a:cxnSpLocks/>
          </p:cNvCxnSpPr>
          <p:nvPr/>
        </p:nvCxnSpPr>
        <p:spPr bwMode="auto">
          <a:xfrm flipV="1">
            <a:off x="2931100" y="4585123"/>
            <a:ext cx="866030" cy="247127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59A359-3991-1C40-ABFC-1E78E6738404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9201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35CEE5-F7FC-6C4A-9C71-3F4F52FCD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9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2022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765284-8864-E048-8095-20C92CE4F986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1487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75175D-D660-1E4B-91FE-523F15842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2023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38CB96-DA81-2146-BC9F-7AB271052BD4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1201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27443B-EA8F-4F49-8989-69A6CDB1E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2024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08987-5C56-2D4C-85B7-4666628A84E5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5415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367DA9-9773-634B-9C88-FA42F332E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2025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E8559-C229-A744-934B-4C640074C128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8853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67BFF-0AE5-0442-BA40-64CF3548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2026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C06E-29E1-A44A-8C1D-A071D5E57A31}"/>
              </a:ext>
            </a:extLst>
          </p:cNvPr>
          <p:cNvSpPr txBox="1"/>
          <p:nvPr/>
        </p:nvSpPr>
        <p:spPr>
          <a:xfrm>
            <a:off x="3695464" y="1987839"/>
            <a:ext cx="148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1” Hail Report at 2100 UTC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CB9638-7AE0-984B-9ED9-56B58752E874}"/>
              </a:ext>
            </a:extLst>
          </p:cNvPr>
          <p:cNvSpPr/>
          <p:nvPr/>
        </p:nvSpPr>
        <p:spPr bwMode="auto">
          <a:xfrm>
            <a:off x="3400512" y="1996729"/>
            <a:ext cx="153620" cy="15362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27B20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73836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  <a:solidFill>
            <a:srgbClr val="0070C0">
              <a:alpha val="45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FDTD GOES-16 Applications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Webinar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981200" y="1600200"/>
            <a:ext cx="82296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~20 minutes for the speaker</a:t>
            </a: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Send questions via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GoTo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Chat</a:t>
            </a: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 ask during Q&amp;A period via phone</a:t>
            </a:r>
          </a:p>
          <a:p>
            <a:pPr lvl="1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Followed by Q&amp;A </a:t>
            </a: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Open discussion forum</a:t>
            </a: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Done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by </a:t>
            </a:r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1930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UTC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 NOT press hold!!!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Mute when not speaking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919F3282-E087-470D-9546-EFAEC0DC811B}" type="slidenum">
              <a:rPr lang="en-US" b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Arial"/>
            </a:endParaRPr>
          </a:p>
        </p:txBody>
      </p:sp>
      <p:pic>
        <p:nvPicPr>
          <p:cNvPr id="4" name="Picture 2" descr="C:\Users\jboettcher\AppData\Local\Microsoft\Windows\Temporary Internet Files\Content.IE5\8XGR5AQB\MP90028952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600200"/>
            <a:ext cx="1879600" cy="2819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boettcher\AppData\Local\Microsoft\Windows\Temporary Internet Files\Content.IE5\E81K2WB2\MC90029973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029200"/>
            <a:ext cx="1513936" cy="15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91293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88AB032-64F3-0645-A03F-C4EE0D12B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2212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424686563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28546E-4311-4443-A744-3D0F11AE0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2217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F3909-D0AB-8448-AD78-2DF6144299A0}"/>
              </a:ext>
            </a:extLst>
          </p:cNvPr>
          <p:cNvSpPr txBox="1"/>
          <p:nvPr/>
        </p:nvSpPr>
        <p:spPr>
          <a:xfrm>
            <a:off x="3860999" y="5755183"/>
            <a:ext cx="1482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Flashes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DD9334-0827-DB4D-BB9A-D894841752B1}"/>
              </a:ext>
            </a:extLst>
          </p:cNvPr>
          <p:cNvCxnSpPr>
            <a:cxnSpLocks/>
          </p:cNvCxnSpPr>
          <p:nvPr/>
        </p:nvCxnSpPr>
        <p:spPr bwMode="auto">
          <a:xfrm flipV="1">
            <a:off x="3578772" y="5925193"/>
            <a:ext cx="612497" cy="1130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8981094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975765-89FA-3442-A090-3A5CE8797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2222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53397678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3C9AAA-2600-F14D-A154-8331C4BA0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2227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302103297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429E29-D134-7744-A84B-CB012E247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9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2232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B08B71-6B7C-9645-B490-1663714F9A94}"/>
              </a:ext>
            </a:extLst>
          </p:cNvPr>
          <p:cNvSpPr txBox="1"/>
          <p:nvPr/>
        </p:nvSpPr>
        <p:spPr>
          <a:xfrm>
            <a:off x="3929015" y="5613293"/>
            <a:ext cx="1482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 Flashes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28912D-6C44-F44B-AB8C-177F10AFFAE7}"/>
              </a:ext>
            </a:extLst>
          </p:cNvPr>
          <p:cNvCxnSpPr>
            <a:cxnSpLocks/>
          </p:cNvCxnSpPr>
          <p:nvPr/>
        </p:nvCxnSpPr>
        <p:spPr bwMode="auto">
          <a:xfrm flipV="1">
            <a:off x="3626068" y="5783303"/>
            <a:ext cx="612497" cy="1130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7162985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BF607F-D565-D94A-B6B3-F6814ABB7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2237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358523775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B2B1C5-939F-344C-BB30-AF5E99783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2242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156864669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D35670-442D-9E4C-9839-787AD2D74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2247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382534642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0C2E04-C57F-2B46-8B72-29721D6E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2249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D958D-369A-5348-B071-3382BD82BDD3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06F27D-7BD6-5D4F-B165-34A602A156D0}"/>
              </a:ext>
            </a:extLst>
          </p:cNvPr>
          <p:cNvSpPr txBox="1"/>
          <p:nvPr/>
        </p:nvSpPr>
        <p:spPr>
          <a:xfrm>
            <a:off x="2298052" y="2927487"/>
            <a:ext cx="148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 Hail Report at 2308 UTC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E59D60-6D0F-C34E-9201-0CB4DFEBD5B5}"/>
              </a:ext>
            </a:extLst>
          </p:cNvPr>
          <p:cNvSpPr/>
          <p:nvPr/>
        </p:nvSpPr>
        <p:spPr bwMode="auto">
          <a:xfrm>
            <a:off x="4088375" y="3087966"/>
            <a:ext cx="153620" cy="15362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27B20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3214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2341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9DDA5-A3F3-FF4E-A7C8-09B2B7EB2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9401" y="667512"/>
            <a:ext cx="11046919" cy="55303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</p:spTree>
    <p:extLst>
      <p:ext uri="{BB962C8B-B14F-4D97-AF65-F5344CB8AC3E}">
        <p14:creationId xmlns:p14="http://schemas.microsoft.com/office/powerpoint/2010/main" val="37203589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8A10FE-CC45-1944-B3C7-FAA4E2054B4C}"/>
              </a:ext>
            </a:extLst>
          </p:cNvPr>
          <p:cNvPicPr>
            <a:picLocks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9" r="50073"/>
          <a:stretch/>
        </p:blipFill>
        <p:spPr>
          <a:xfrm>
            <a:off x="0" y="1058137"/>
            <a:ext cx="12188952" cy="5799863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81630" y="2545685"/>
            <a:ext cx="11934170" cy="143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algn="l" eaLnBrk="1" hangingPunct="1">
              <a:defRPr/>
            </a:pPr>
            <a:endParaRPr lang="en-US" sz="3200" dirty="0">
              <a:solidFill>
                <a:srgbClr val="FBC00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 eaLnBrk="1" hangingPunct="1">
              <a:defRPr/>
            </a:pPr>
            <a:r>
              <a:rPr lang="en-US" dirty="0">
                <a:solidFill>
                  <a:srgbClr val="FBC00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First Look at GLM in AWIPS</a:t>
            </a:r>
          </a:p>
          <a:p>
            <a:pPr algn="l" eaLnBrk="1" hangingPunct="1">
              <a:defRPr/>
            </a:pPr>
            <a:endParaRPr lang="en-US" sz="3200" dirty="0">
              <a:solidFill>
                <a:srgbClr val="FBC00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4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18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endParaRPr lang="en-US" sz="24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eaLnBrk="1" hangingPunct="1">
              <a:defRPr/>
            </a:pPr>
            <a:r>
              <a:rPr lang="en-US" sz="20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Chad M. Gravelle, PhD</a:t>
            </a:r>
            <a:br>
              <a:rPr lang="en-US" sz="20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Chief Scientist</a:t>
            </a:r>
          </a:p>
          <a:p>
            <a:pPr algn="r" eaLnBrk="1" hangingPunct="1">
              <a:defRPr/>
            </a:pPr>
            <a: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NWS Operations Proving Ground</a:t>
            </a:r>
            <a:b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Oklahoma </a:t>
            </a:r>
            <a:r>
              <a:rPr lang="mr-IN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–</a:t>
            </a:r>
            <a:r>
              <a:rPr lang="en-US" sz="200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CIMMS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56727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C6DE3-1BD0-4C44-905E-14DEF4ADE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2342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</p:spTree>
    <p:extLst>
      <p:ext uri="{BB962C8B-B14F-4D97-AF65-F5344CB8AC3E}">
        <p14:creationId xmlns:p14="http://schemas.microsoft.com/office/powerpoint/2010/main" val="106117847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73EA1E-F4D1-084B-A7E6-822C72B8F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2343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</p:spTree>
    <p:extLst>
      <p:ext uri="{BB962C8B-B14F-4D97-AF65-F5344CB8AC3E}">
        <p14:creationId xmlns:p14="http://schemas.microsoft.com/office/powerpoint/2010/main" val="265066794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7A494-92C2-CE41-A7F4-02E43EC93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2344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</p:spTree>
    <p:extLst>
      <p:ext uri="{BB962C8B-B14F-4D97-AF65-F5344CB8AC3E}">
        <p14:creationId xmlns:p14="http://schemas.microsoft.com/office/powerpoint/2010/main" val="81204486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3C77D-4B61-4548-B9DE-AB1AB0D7D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2345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</p:spTree>
    <p:extLst>
      <p:ext uri="{BB962C8B-B14F-4D97-AF65-F5344CB8AC3E}">
        <p14:creationId xmlns:p14="http://schemas.microsoft.com/office/powerpoint/2010/main" val="116057242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EDE07-48D8-394A-B7C9-07541FB3F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2346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08964C-22AD-3D4E-A191-1C8C5B54BB00}"/>
              </a:ext>
            </a:extLst>
          </p:cNvPr>
          <p:cNvSpPr txBox="1"/>
          <p:nvPr/>
        </p:nvSpPr>
        <p:spPr>
          <a:xfrm>
            <a:off x="3865953" y="2570548"/>
            <a:ext cx="1482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 Flashes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9C238C-13D7-C14C-8775-B6D57B48B106}"/>
              </a:ext>
            </a:extLst>
          </p:cNvPr>
          <p:cNvCxnSpPr>
            <a:cxnSpLocks/>
          </p:cNvCxnSpPr>
          <p:nvPr/>
        </p:nvCxnSpPr>
        <p:spPr bwMode="auto">
          <a:xfrm flipV="1">
            <a:off x="3563006" y="2740558"/>
            <a:ext cx="612497" cy="1130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932359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B6427-4133-E44D-B54D-BE1027871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2347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</p:spTree>
    <p:extLst>
      <p:ext uri="{BB962C8B-B14F-4D97-AF65-F5344CB8AC3E}">
        <p14:creationId xmlns:p14="http://schemas.microsoft.com/office/powerpoint/2010/main" val="97082662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98B6D-E676-1B4B-BD77-CF59C8E83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2348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</p:spTree>
    <p:extLst>
      <p:ext uri="{BB962C8B-B14F-4D97-AF65-F5344CB8AC3E}">
        <p14:creationId xmlns:p14="http://schemas.microsoft.com/office/powerpoint/2010/main" val="3820037965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22C4E-312A-5F47-9155-9318BA25B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2349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</p:spTree>
    <p:extLst>
      <p:ext uri="{BB962C8B-B14F-4D97-AF65-F5344CB8AC3E}">
        <p14:creationId xmlns:p14="http://schemas.microsoft.com/office/powerpoint/2010/main" val="248296422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01E45-12D5-DE48-8CCA-E3F601CEF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2350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</p:spTree>
    <p:extLst>
      <p:ext uri="{BB962C8B-B14F-4D97-AF65-F5344CB8AC3E}">
        <p14:creationId xmlns:p14="http://schemas.microsoft.com/office/powerpoint/2010/main" val="141498038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8A55A-62CA-1A48-B608-977708A3E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2351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F1380E-0B0F-8345-9C94-BAA5CBB7A229}"/>
              </a:ext>
            </a:extLst>
          </p:cNvPr>
          <p:cNvSpPr txBox="1"/>
          <p:nvPr/>
        </p:nvSpPr>
        <p:spPr>
          <a:xfrm>
            <a:off x="4039374" y="2617845"/>
            <a:ext cx="1482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44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Flashes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C39814-36B8-D948-9185-ADF5ED7BAA50}"/>
              </a:ext>
            </a:extLst>
          </p:cNvPr>
          <p:cNvCxnSpPr>
            <a:cxnSpLocks/>
          </p:cNvCxnSpPr>
          <p:nvPr/>
        </p:nvCxnSpPr>
        <p:spPr bwMode="auto">
          <a:xfrm flipV="1">
            <a:off x="3736427" y="2787855"/>
            <a:ext cx="612497" cy="1130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647375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80" name="Picture 379">
            <a:extLst>
              <a:ext uri="{FF2B5EF4-FFF2-40B4-BE49-F238E27FC236}">
                <a16:creationId xmlns:a16="http://schemas.microsoft.com/office/drawing/2014/main" id="{BD1C1A8A-7BD7-9141-BC47-F8374ACB5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50" y="3128748"/>
            <a:ext cx="7704185" cy="2288864"/>
          </a:xfrm>
          <a:prstGeom prst="rect">
            <a:avLst/>
          </a:prstGeom>
        </p:spPr>
      </p:pic>
      <p:sp>
        <p:nvSpPr>
          <p:cNvPr id="381" name="TextBox 380">
            <a:extLst>
              <a:ext uri="{FF2B5EF4-FFF2-40B4-BE49-F238E27FC236}">
                <a16:creationId xmlns:a16="http://schemas.microsoft.com/office/drawing/2014/main" id="{41515B41-B412-3247-93F3-69648FA4870A}"/>
              </a:ext>
            </a:extLst>
          </p:cNvPr>
          <p:cNvSpPr txBox="1"/>
          <p:nvPr/>
        </p:nvSpPr>
        <p:spPr>
          <a:xfrm>
            <a:off x="2251350" y="5431310"/>
            <a:ext cx="227004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3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flash polygon created from groups (blue and pink) that make up the flash placed on the GLM grid (~8 km).</a:t>
            </a:r>
            <a:endParaRPr kumimoji="0" lang="en-US" sz="13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0297091E-396C-5E42-B493-5A166DC01C6C}"/>
              </a:ext>
            </a:extLst>
          </p:cNvPr>
          <p:cNvSpPr txBox="1"/>
          <p:nvPr/>
        </p:nvSpPr>
        <p:spPr>
          <a:xfrm>
            <a:off x="5059065" y="5431310"/>
            <a:ext cx="24195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3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grid sliced by the 2-km ABI grid.</a:t>
            </a:r>
            <a:endParaRPr kumimoji="0" lang="en-US" sz="13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7EA372E1-21F9-AF47-B149-DE25DBAA5CF4}"/>
              </a:ext>
            </a:extLst>
          </p:cNvPr>
          <p:cNvSpPr txBox="1"/>
          <p:nvPr/>
        </p:nvSpPr>
        <p:spPr>
          <a:xfrm>
            <a:off x="7801083" y="5439168"/>
            <a:ext cx="22890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ABI grid cells fully covered by GLM, are assigned a value of 1 (i.e., 1 flash). Grids </a:t>
            </a:r>
            <a:r>
              <a:rPr lang="en-US" sz="13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partially covered are arithmetically rounded to the nearest integer.</a:t>
            </a:r>
            <a:endParaRPr kumimoji="0" lang="en-US" sz="13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6551092D-1301-0D43-9991-E0CD964CAF78}"/>
              </a:ext>
            </a:extLst>
          </p:cNvPr>
          <p:cNvSpPr txBox="1"/>
          <p:nvPr/>
        </p:nvSpPr>
        <p:spPr>
          <a:xfrm>
            <a:off x="2172997" y="2816550"/>
            <a:ext cx="562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6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Creating the GLM Flash Extent Density Grid for AWIPS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2BF609E-51CA-584C-B259-D44EE7299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45" y="817460"/>
            <a:ext cx="11559905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GLM observes total lightning (i.e., both cloud-to-ground and intra-cloud flashes).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Total lightning is correlated to the strength/volume of a storm’s updraft in the mixed phase region.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GLM supports lightning safety by observing total lightning spatial extent of lightning flashes.</a:t>
            </a:r>
          </a:p>
        </p:txBody>
      </p:sp>
    </p:spTree>
    <p:extLst>
      <p:ext uri="{BB962C8B-B14F-4D97-AF65-F5344CB8AC3E}">
        <p14:creationId xmlns:p14="http://schemas.microsoft.com/office/powerpoint/2010/main" val="156014807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D6C697-174E-FD41-B0AB-4029CFBD0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6072" y="667512"/>
            <a:ext cx="11050512" cy="55321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22 April 2018 0004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830BF-15EF-B148-B808-2AF593734314}"/>
              </a:ext>
            </a:extLst>
          </p:cNvPr>
          <p:cNvSpPr txBox="1"/>
          <p:nvPr/>
        </p:nvSpPr>
        <p:spPr>
          <a:xfrm>
            <a:off x="6174407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D520-2C55-3A47-8D15-EAA925FE2966}"/>
              </a:ext>
            </a:extLst>
          </p:cNvPr>
          <p:cNvSpPr txBox="1"/>
          <p:nvPr/>
        </p:nvSpPr>
        <p:spPr>
          <a:xfrm>
            <a:off x="585215" y="842260"/>
            <a:ext cx="2724912" cy="238527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0C2E17-F879-994F-99AD-5782D3596C52}"/>
              </a:ext>
            </a:extLst>
          </p:cNvPr>
          <p:cNvSpPr txBox="1"/>
          <p:nvPr/>
        </p:nvSpPr>
        <p:spPr>
          <a:xfrm>
            <a:off x="4546052" y="3448355"/>
            <a:ext cx="148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1.5” Hail Report at 0012 UTC</a:t>
            </a:r>
            <a:endParaRPr lang="en-US" sz="1200" i="1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66944D-7F99-6C49-90B5-5F260FC48BFD}"/>
              </a:ext>
            </a:extLst>
          </p:cNvPr>
          <p:cNvSpPr/>
          <p:nvPr/>
        </p:nvSpPr>
        <p:spPr bwMode="auto">
          <a:xfrm>
            <a:off x="4050861" y="3106723"/>
            <a:ext cx="153620" cy="15362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27B20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36371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870" y="1163105"/>
            <a:ext cx="11214260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NWS WFO Preliminary Test &amp; Evaluation (PT&amp;E) to evaluate experimental GLM Flash Extent Density (FED) grids, transmitted via the LDM, begins Thursday, April 26th.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3737B-26A3-CF48-A73C-F48F4B3C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What’s Next with Getting GLM into NWS WFOs?</a:t>
            </a:r>
          </a:p>
        </p:txBody>
      </p:sp>
    </p:spTree>
    <p:extLst>
      <p:ext uri="{BB962C8B-B14F-4D97-AF65-F5344CB8AC3E}">
        <p14:creationId xmlns:p14="http://schemas.microsoft.com/office/powerpoint/2010/main" val="66599113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870" y="1163105"/>
            <a:ext cx="11214260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NWS WFO Preliminary Test &amp; Evaluation (PT&amp;E) to evaluate experimental GLM Flash Extent Density (FED) grids, transmitted via the LDM, begins Thursday, April 26th.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PT&amp;E WFOs: </a:t>
            </a:r>
            <a:r>
              <a:rPr lang="en-US" sz="195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HUN, MLB, LWX/ZDC, LUB, BOU/ZDV, HGX/ZHU, RAH, OUN, FWD/ZFW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3737B-26A3-CF48-A73C-F48F4B3C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What’s Next with Getting GLM into NWS WFOs?</a:t>
            </a:r>
          </a:p>
        </p:txBody>
      </p:sp>
    </p:spTree>
    <p:extLst>
      <p:ext uri="{BB962C8B-B14F-4D97-AF65-F5344CB8AC3E}">
        <p14:creationId xmlns:p14="http://schemas.microsoft.com/office/powerpoint/2010/main" val="1525406308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870" y="1163105"/>
            <a:ext cx="11214260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NWS WFO Preliminary Test &amp; Evaluation (PT&amp;E) to evaluate experimental GLM Flash Extent Density (FED) grids, transmitted via the LDM, begins Thursday, April 26th.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PT&amp;E WFOs: </a:t>
            </a:r>
            <a:r>
              <a:rPr lang="en-US" sz="195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HUN, MLB, LWX/ZDC, LUB, BOU/ZDV, HGX/ZHU, RAH, OUN, FWD/ZFW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PT&amp;E Goal: </a:t>
            </a:r>
            <a:r>
              <a:rPr lang="en-US" sz="195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confirm stability of the experimental GLM grids with respect to missing data, latency, AWIPS performance, and AWIPS display.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3737B-26A3-CF48-A73C-F48F4B3C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What’s Next with Getting GLM into NWS WFOs?</a:t>
            </a:r>
          </a:p>
        </p:txBody>
      </p:sp>
    </p:spTree>
    <p:extLst>
      <p:ext uri="{BB962C8B-B14F-4D97-AF65-F5344CB8AC3E}">
        <p14:creationId xmlns:p14="http://schemas.microsoft.com/office/powerpoint/2010/main" val="3932751722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870" y="1163105"/>
            <a:ext cx="11214260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NWS WFO Preliminary Test &amp; Evaluation (PT&amp;E) to evaluate experimental GLM Flash Extent Density (FED) grids, transmitted via the LDM, begins Thursday, April 26th.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PT&amp;E WFOs: </a:t>
            </a:r>
            <a:r>
              <a:rPr lang="en-US" sz="195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HUN, MLB, LWX/ZDC, LUB, BOU/ZDV, HGX/ZHU, RAH, OUN, FWD/ZFW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PT&amp;E Goal: </a:t>
            </a:r>
            <a:r>
              <a:rPr lang="en-US" sz="1950" i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confirm stability of the experimental GLM grids with respect to missing data, latency, AWIPS performance, and AWIPS display.</a:t>
            </a:r>
          </a:p>
          <a:p>
            <a:pPr marL="0" indent="0">
              <a:buNone/>
            </a:pPr>
            <a:endParaRPr lang="en-US" sz="195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the PT&amp;E is successful, details about a wider rollout of the GLM FED to all WFOs via the LDM will be communicated in mid May.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3737B-26A3-CF48-A73C-F48F4B3C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What’s Next with Getting GLM into NWS WFOs?</a:t>
            </a:r>
          </a:p>
        </p:txBody>
      </p:sp>
    </p:spTree>
    <p:extLst>
      <p:ext uri="{BB962C8B-B14F-4D97-AF65-F5344CB8AC3E}">
        <p14:creationId xmlns:p14="http://schemas.microsoft.com/office/powerpoint/2010/main" val="2961157740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870" y="1163105"/>
            <a:ext cx="11214260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NWS WFO Preliminary Test &amp; Evaluation (PT&amp;E) to evaluate experimental GLM Flash Extent Density (FED) grids, transmitted via the LDM, begins Thursday, April 26th.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PT&amp;E WFOs: </a:t>
            </a:r>
            <a:r>
              <a:rPr kumimoji="0" lang="en-US" sz="195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HUN, MLB, LWX/ZDC, LUB, BOU/ZDV, HGX/ZHU, RAH, OUN, FWD/ZFW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PT&amp;E Goal: </a:t>
            </a:r>
            <a:r>
              <a:rPr kumimoji="0" lang="en-US" sz="195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confirm stability of the experimental GLM grids with respect to missing data, latency, AWIPS performance, and AWIPS display.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the PT&amp;E is successful, details about a wider rollout of the GLM FED to all WFOs via the LDM will be communicated in mid May.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operational GLM FED Product is tentatively scheduled for dissemination to WFOs via the SBN in September 2018.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3737B-26A3-CF48-A73C-F48F4B3C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What’s Next with Getting GLM into NWS WFOs?</a:t>
            </a:r>
          </a:p>
        </p:txBody>
      </p:sp>
    </p:spTree>
    <p:extLst>
      <p:ext uri="{BB962C8B-B14F-4D97-AF65-F5344CB8AC3E}">
        <p14:creationId xmlns:p14="http://schemas.microsoft.com/office/powerpoint/2010/main" val="59824864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80" name="Picture 379">
            <a:extLst>
              <a:ext uri="{FF2B5EF4-FFF2-40B4-BE49-F238E27FC236}">
                <a16:creationId xmlns:a16="http://schemas.microsoft.com/office/drawing/2014/main" id="{BD1C1A8A-7BD7-9141-BC47-F8374ACB5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50" y="3128748"/>
            <a:ext cx="7704185" cy="2288864"/>
          </a:xfrm>
          <a:prstGeom prst="rect">
            <a:avLst/>
          </a:prstGeom>
        </p:spPr>
      </p:pic>
      <p:sp>
        <p:nvSpPr>
          <p:cNvPr id="381" name="TextBox 380">
            <a:extLst>
              <a:ext uri="{FF2B5EF4-FFF2-40B4-BE49-F238E27FC236}">
                <a16:creationId xmlns:a16="http://schemas.microsoft.com/office/drawing/2014/main" id="{41515B41-B412-3247-93F3-69648FA4870A}"/>
              </a:ext>
            </a:extLst>
          </p:cNvPr>
          <p:cNvSpPr txBox="1"/>
          <p:nvPr/>
        </p:nvSpPr>
        <p:spPr>
          <a:xfrm>
            <a:off x="2251350" y="5431310"/>
            <a:ext cx="227004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flash polygon created from groups (blue and pink) that make up the flash placed on the GLM grid (~8 km).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0297091E-396C-5E42-B493-5A166DC01C6C}"/>
              </a:ext>
            </a:extLst>
          </p:cNvPr>
          <p:cNvSpPr txBox="1"/>
          <p:nvPr/>
        </p:nvSpPr>
        <p:spPr>
          <a:xfrm>
            <a:off x="5059065" y="5431310"/>
            <a:ext cx="24195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grid sliced by the 2-km ABI grid.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7EA372E1-21F9-AF47-B149-DE25DBAA5CF4}"/>
              </a:ext>
            </a:extLst>
          </p:cNvPr>
          <p:cNvSpPr txBox="1"/>
          <p:nvPr/>
        </p:nvSpPr>
        <p:spPr>
          <a:xfrm>
            <a:off x="7801083" y="5439168"/>
            <a:ext cx="22890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ABI grid cells fully covered by GLM, are assigned a value of 1 (i.e., 1 flash). Grids partially covered are arithmetically rounded to the nearest integer.</a:t>
            </a:r>
          </a:p>
        </p:txBody>
      </p:sp>
      <p:sp>
        <p:nvSpPr>
          <p:cNvPr id="384" name="Rectangle 3">
            <a:extLst>
              <a:ext uri="{FF2B5EF4-FFF2-40B4-BE49-F238E27FC236}">
                <a16:creationId xmlns:a16="http://schemas.microsoft.com/office/drawing/2014/main" id="{CEF37B28-7D68-1C4F-BC1C-C9A14AC6B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45" y="817460"/>
            <a:ext cx="11559905" cy="10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GLM observes total lightning (i.e., both cloud-to-ground and intra-cloud flashes).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Total lightning is correlated to the strength/volume of a storm’s updraft in the mixed phase region.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GLM supports lightning safety by observing total lightning spatial extent of lightning flashes.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6551092D-1301-0D43-9991-E0CD964CAF78}"/>
              </a:ext>
            </a:extLst>
          </p:cNvPr>
          <p:cNvSpPr txBox="1"/>
          <p:nvPr/>
        </p:nvSpPr>
        <p:spPr>
          <a:xfrm>
            <a:off x="2172998" y="2816550"/>
            <a:ext cx="5920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Creating the GLM Flash Extent Density Grid for AWIPS</a:t>
            </a:r>
          </a:p>
        </p:txBody>
      </p:sp>
    </p:spTree>
    <p:extLst>
      <p:ext uri="{BB962C8B-B14F-4D97-AF65-F5344CB8AC3E}">
        <p14:creationId xmlns:p14="http://schemas.microsoft.com/office/powerpoint/2010/main" val="5471261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969" y="87765"/>
            <a:ext cx="9716466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SPC Convective Outlook and Mesoscale Discussion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2299D-722E-D74B-8FB8-54B24CE3A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9" y="1355130"/>
            <a:ext cx="6771481" cy="460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964F07-D572-134F-AF2A-2B81985B7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81" y="2709388"/>
            <a:ext cx="5113804" cy="383041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3392AF-E096-0549-A15E-1EA202881D6E}"/>
              </a:ext>
            </a:extLst>
          </p:cNvPr>
          <p:cNvSpPr txBox="1"/>
          <p:nvPr/>
        </p:nvSpPr>
        <p:spPr>
          <a:xfrm>
            <a:off x="680895" y="1016576"/>
            <a:ext cx="499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6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Convective Outlook – 1630 UTC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83694-675B-A94D-B72D-A04915E4231B}"/>
              </a:ext>
            </a:extLst>
          </p:cNvPr>
          <p:cNvSpPr txBox="1"/>
          <p:nvPr/>
        </p:nvSpPr>
        <p:spPr>
          <a:xfrm>
            <a:off x="6435953" y="2370834"/>
            <a:ext cx="499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600" i="1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Mesoscale Discussion – 1841 UTC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7616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3">
            <a:extLst>
              <a:ext uri="{FF2B5EF4-FFF2-40B4-BE49-F238E27FC236}">
                <a16:creationId xmlns:a16="http://schemas.microsoft.com/office/drawing/2014/main" id="{893F5344-9684-0F4D-8E40-9293FDE28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2006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4985F-1FC7-BE46-B66A-2BC290D7C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35" y="663840"/>
            <a:ext cx="10234892" cy="59462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E6EA5-1D3B-604A-BED0-3FC027FAC81F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00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596C-AA54-1A48-8F7C-CBE959EC795F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95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3E504-BB59-D543-AD75-48644E574407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95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  <a:endParaRPr kumimoji="0" lang="en-US" sz="950" b="1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F61B7-F691-E74E-90E3-291B6A4DC404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950" i="1" kern="0" dirty="0">
                <a:solidFill>
                  <a:srgbClr val="00FD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C62FA9-5665-E741-B04D-4D5B9925253C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61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D5666F5-73FA-2744-B600-F53CA3504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9" y="667512"/>
            <a:ext cx="10230407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D055A73-018E-264E-AD7B-394CA7C2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931" y="87765"/>
            <a:ext cx="8511024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 April 2018 2007 UTC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0339B8-C06F-904D-A114-03FB465C3516}"/>
              </a:ext>
            </a:extLst>
          </p:cNvPr>
          <p:cNvSpPr txBox="1"/>
          <p:nvPr/>
        </p:nvSpPr>
        <p:spPr>
          <a:xfrm>
            <a:off x="987552" y="802515"/>
            <a:ext cx="265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MRMS Reflectivity at Lowest Alt. (1 km)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F203FE-8D60-4943-861F-696490DDD713}"/>
              </a:ext>
            </a:extLst>
          </p:cNvPr>
          <p:cNvSpPr txBox="1"/>
          <p:nvPr/>
        </p:nvSpPr>
        <p:spPr>
          <a:xfrm>
            <a:off x="6108192" y="80251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0.64 µm and 10.3 µm Sandwich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E46C1E-D052-F44A-AD55-D42583798956}"/>
              </a:ext>
            </a:extLst>
          </p:cNvPr>
          <p:cNvSpPr txBox="1"/>
          <p:nvPr/>
        </p:nvSpPr>
        <p:spPr>
          <a:xfrm>
            <a:off x="988558" y="3774646"/>
            <a:ext cx="2523744" cy="245562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GLM Flash Extent Density and 0.64 µm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DF52EC-F257-944A-8539-EE8013513F8C}"/>
              </a:ext>
            </a:extLst>
          </p:cNvPr>
          <p:cNvSpPr txBox="1"/>
          <p:nvPr/>
        </p:nvSpPr>
        <p:spPr>
          <a:xfrm>
            <a:off x="6108192" y="3774645"/>
            <a:ext cx="2523744" cy="246221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ENTL Total Flash Density and 0.64 µm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C76665-15F0-354E-A098-889A19B4870A}"/>
              </a:ext>
            </a:extLst>
          </p:cNvPr>
          <p:cNvSpPr txBox="1"/>
          <p:nvPr/>
        </p:nvSpPr>
        <p:spPr>
          <a:xfrm>
            <a:off x="9437235" y="1201510"/>
            <a:ext cx="148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</a:t>
            </a:r>
            <a:endParaRPr lang="en-US" sz="2000" i="1" kern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7002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55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FF00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FF00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FF00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FF00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2273</Words>
  <Application>Microsoft Office PowerPoint</Application>
  <PresentationFormat>Widescreen</PresentationFormat>
  <Paragraphs>383</Paragraphs>
  <Slides>55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Helvetica Neue</vt:lpstr>
      <vt:lpstr>Open Sans Semibold</vt:lpstr>
      <vt:lpstr>Tahoma</vt:lpstr>
      <vt:lpstr>Default Design</vt:lpstr>
      <vt:lpstr>1_Default Design</vt:lpstr>
      <vt:lpstr>1_Office Theme</vt:lpstr>
      <vt:lpstr>FDTD GOES-16 Applications A First Look at GLM in AWIPS</vt:lpstr>
      <vt:lpstr>FDTD  “Satellite Chat” Library </vt:lpstr>
      <vt:lpstr>FDTD GOES-16 Applications Webinar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2008-12-14T17:46:44Z</dcterms:created>
  <dcterms:modified xsi:type="dcterms:W3CDTF">2018-04-25T16:28:48Z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7379C790-5F44-464A-83A4-C25738EFE98B</vt:lpwstr>
  </property>
  <property fmtid="{D5CDD505-2E9C-101B-9397-08002B2CF9AE}" pid="3" name="ArticulatePath">
    <vt:lpwstr>VISIT_DayCloudPhase</vt:lpwstr>
  </property>
</Properties>
</file>