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3"/>
  </p:notesMasterIdLst>
  <p:handoutMasterIdLst>
    <p:handoutMasterId r:id="rId24"/>
  </p:handoutMasterIdLst>
  <p:sldIdLst>
    <p:sldId id="256" r:id="rId2"/>
    <p:sldId id="257" r:id="rId3"/>
    <p:sldId id="258" r:id="rId4"/>
    <p:sldId id="259" r:id="rId5"/>
    <p:sldId id="260" r:id="rId6"/>
    <p:sldId id="261" r:id="rId7"/>
    <p:sldId id="262" r:id="rId8"/>
    <p:sldId id="263" r:id="rId9"/>
    <p:sldId id="264" r:id="rId10"/>
    <p:sldId id="270" r:id="rId11"/>
    <p:sldId id="271" r:id="rId12"/>
    <p:sldId id="272" r:id="rId13"/>
    <p:sldId id="265" r:id="rId14"/>
    <p:sldId id="266" r:id="rId15"/>
    <p:sldId id="267" r:id="rId16"/>
    <p:sldId id="273" r:id="rId17"/>
    <p:sldId id="268" r:id="rId18"/>
    <p:sldId id="269"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1"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DD3"/>
    <a:srgbClr val="375623"/>
    <a:srgbClr val="385623"/>
    <a:srgbClr val="3D88A8"/>
    <a:srgbClr val="6D5B97"/>
    <a:srgbClr val="102268"/>
    <a:srgbClr val="096BA3"/>
    <a:srgbClr val="0F9EFB"/>
    <a:srgbClr val="3D88A7"/>
    <a:srgbClr val="C79C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58" autoAdjust="0"/>
    <p:restoredTop sz="84160" autoAdjust="0"/>
  </p:normalViewPr>
  <p:slideViewPr>
    <p:cSldViewPr snapToGrid="0" snapToObjects="1" showGuides="1">
      <p:cViewPr varScale="1">
        <p:scale>
          <a:sx n="71" d="100"/>
          <a:sy n="71" d="100"/>
        </p:scale>
        <p:origin x="1963" y="67"/>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08D7F9-0FC4-4E40-B0C1-AE87032E6E2B}" type="slidenum">
              <a:rPr lang="en-US" smtClean="0"/>
              <a:t>‹#›</a:t>
            </a:fld>
            <a:endParaRPr lang="en-US"/>
          </a:p>
        </p:txBody>
      </p:sp>
    </p:spTree>
    <p:extLst>
      <p:ext uri="{BB962C8B-B14F-4D97-AF65-F5344CB8AC3E}">
        <p14:creationId xmlns:p14="http://schemas.microsoft.com/office/powerpoint/2010/main" val="1090449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11/19/2018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ass.usda.gov/Publications/AgCensus/2012/Full_Report/Volume_1,_Chapter_2_US_State_Leve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ass.usda.gov/Publications/AgCensus/2012/Full_Report/Volume_1,_Chapter_2_US_State_Leve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dx.doi.org/10.1073/pnas.1215404110"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dx.doi.org/10.1088/1748-9326/aa6446" TargetMode="External"/><Relationship Id="rId4" Type="http://schemas.openxmlformats.org/officeDocument/2006/relationships/hyperlink" Target="http://dx.doi.org/10.1088/1748-9326/10/4/044003"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dx.doi.org/10.1073/pnas.121540411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eather.gov/media/publications/assessments/Missouri_floods11.pd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nrc.gov/docs/ML1135/ML113500495.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pa.gov/sites/production/files/2017-02/documents/2017_complete_report.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ao.gov/assets/670/668857.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44: USDA, 2018: Census of Agriculture. 2012 Census Volume 1, Chapter 2: State Level Data. U.S. Department of Agriculture, National Agricultural Statistics Service, Washington, DC. </a:t>
            </a:r>
            <a:r>
              <a:rPr lang="en-US" sz="1200" u="sng" kern="1200" dirty="0">
                <a:solidFill>
                  <a:schemeClr val="tx1"/>
                </a:solidFill>
                <a:effectLst/>
                <a:latin typeface="+mn-lt"/>
                <a:ea typeface="+mn-ea"/>
                <a:cs typeface="+mn-cs"/>
                <a:hlinkClick r:id="rId3"/>
              </a:rPr>
              <a:t>https://www.nass.usda.gov/Publications/AgCensus/2012/Full_Report/Volume_1,_Chapter_2_US_State_Level/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10</a:t>
            </a:fld>
            <a:endParaRPr lang="en-US"/>
          </a:p>
        </p:txBody>
      </p:sp>
    </p:spTree>
    <p:extLst>
      <p:ext uri="{BB962C8B-B14F-4D97-AF65-F5344CB8AC3E}">
        <p14:creationId xmlns:p14="http://schemas.microsoft.com/office/powerpoint/2010/main" val="286913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44: USDA, 2018: Census of Agriculture. 2012 Census Volume 1, Chapter 2: State Level Data. U.S. Department of Agriculture, National Agricultural Statistics Service, Washington, DC. </a:t>
            </a:r>
            <a:r>
              <a:rPr lang="en-US" sz="1200" u="sng" kern="1200" dirty="0">
                <a:solidFill>
                  <a:schemeClr val="tx1"/>
                </a:solidFill>
                <a:effectLst/>
                <a:latin typeface="+mn-lt"/>
                <a:ea typeface="+mn-ea"/>
                <a:cs typeface="+mn-cs"/>
                <a:hlinkClick r:id="rId3"/>
              </a:rPr>
              <a:t>https://www.nass.usda.gov/Publications/AgCensus/2012/Full_Report/Volume_1,_Chapter_2_US_State_Level/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11</a:t>
            </a:fld>
            <a:endParaRPr lang="en-US"/>
          </a:p>
        </p:txBody>
      </p:sp>
    </p:spTree>
    <p:extLst>
      <p:ext uri="{BB962C8B-B14F-4D97-AF65-F5344CB8AC3E}">
        <p14:creationId xmlns:p14="http://schemas.microsoft.com/office/powerpoint/2010/main" val="2634790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46: Wright, C.K. and M.C. Wimberly, 2013: Recent land use change in the Western Corn Belt threatens grasslands and wetlands. </a:t>
            </a:r>
            <a:r>
              <a:rPr lang="en-US" sz="1200" i="1" kern="1200" dirty="0">
                <a:solidFill>
                  <a:schemeClr val="tx1"/>
                </a:solidFill>
                <a:effectLst/>
                <a:latin typeface="+mn-lt"/>
                <a:ea typeface="+mn-ea"/>
                <a:cs typeface="+mn-cs"/>
              </a:rPr>
              <a:t>Proceedings of the National Academy of Sciences of the United States of America,</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110</a:t>
            </a:r>
            <a:r>
              <a:rPr lang="en-US" sz="1200" kern="1200" dirty="0">
                <a:solidFill>
                  <a:schemeClr val="tx1"/>
                </a:solidFill>
                <a:effectLst/>
                <a:latin typeface="+mn-lt"/>
                <a:ea typeface="+mn-ea"/>
                <a:cs typeface="+mn-cs"/>
              </a:rPr>
              <a:t> (10), 4134-4139. </a:t>
            </a:r>
            <a:r>
              <a:rPr lang="en-US" sz="1200" u="sng" kern="1200" dirty="0">
                <a:solidFill>
                  <a:schemeClr val="tx1"/>
                </a:solidFill>
                <a:effectLst/>
                <a:latin typeface="+mn-lt"/>
                <a:ea typeface="+mn-ea"/>
                <a:cs typeface="+mn-cs"/>
                <a:hlinkClick r:id="rId3"/>
              </a:rPr>
              <a:t>http://dx.doi.org/10.1073/pnas.1215404110</a:t>
            </a:r>
            <a:endParaRPr lang="en-US" sz="1200" u="sng" kern="1200" dirty="0">
              <a:solidFill>
                <a:schemeClr val="tx1"/>
              </a:solidFill>
              <a:effectLst/>
              <a:latin typeface="+mn-lt"/>
              <a:ea typeface="+mn-ea"/>
              <a:cs typeface="+mn-cs"/>
            </a:endParaRPr>
          </a:p>
          <a:p>
            <a:endParaRPr lang="en-US" sz="1200" u="none" kern="1200" dirty="0">
              <a:solidFill>
                <a:schemeClr val="tx1"/>
              </a:solidFill>
              <a:effectLst/>
              <a:latin typeface="+mn-lt"/>
              <a:ea typeface="+mn-ea"/>
              <a:cs typeface="+mn-cs"/>
            </a:endParaRPr>
          </a:p>
          <a:p>
            <a:r>
              <a:rPr lang="en-US" sz="1200" u="none" kern="1200" dirty="0">
                <a:solidFill>
                  <a:schemeClr val="tx1"/>
                </a:solidFill>
                <a:effectLst/>
                <a:latin typeface="+mn-lt"/>
                <a:ea typeface="+mn-ea"/>
                <a:cs typeface="+mn-cs"/>
              </a:rPr>
              <a:t>47: Lark, T.J., J.M. Salmon, and H.K. Gibbs, 2015: Cropland expansion outpaces agricultural and biofuel policies in the United </a:t>
            </a:r>
            <a:r>
              <a:rPr lang="en-US" sz="1200" kern="1200" dirty="0">
                <a:solidFill>
                  <a:schemeClr val="tx1"/>
                </a:solidFill>
                <a:effectLst/>
                <a:latin typeface="+mn-lt"/>
                <a:ea typeface="+mn-ea"/>
                <a:cs typeface="+mn-cs"/>
              </a:rPr>
              <a:t>States. </a:t>
            </a:r>
            <a:r>
              <a:rPr lang="en-US" sz="1200" i="1" kern="1200" dirty="0">
                <a:solidFill>
                  <a:schemeClr val="tx1"/>
                </a:solidFill>
                <a:effectLst/>
                <a:latin typeface="+mn-lt"/>
                <a:ea typeface="+mn-ea"/>
                <a:cs typeface="+mn-cs"/>
              </a:rPr>
              <a:t>Environmental Research Letters,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(4), 044003. </a:t>
            </a:r>
            <a:r>
              <a:rPr lang="en-US" sz="1200" u="sng" kern="1200" dirty="0">
                <a:solidFill>
                  <a:schemeClr val="tx1"/>
                </a:solidFill>
                <a:effectLst/>
                <a:latin typeface="+mn-lt"/>
                <a:ea typeface="+mn-ea"/>
                <a:cs typeface="+mn-cs"/>
                <a:hlinkClick r:id="rId4"/>
              </a:rPr>
              <a:t>http://dx.doi.org/10.1088/1748-9326/10/4/044003</a:t>
            </a:r>
            <a:endParaRPr lang="en-US" sz="1200" u="sng" kern="1200" dirty="0">
              <a:solidFill>
                <a:schemeClr val="tx1"/>
              </a:solidFill>
              <a:effectLst/>
              <a:latin typeface="+mn-lt"/>
              <a:ea typeface="+mn-ea"/>
              <a:cs typeface="+mn-cs"/>
            </a:endParaRPr>
          </a:p>
          <a:p>
            <a:pPr marL="0" indent="0">
              <a:buNone/>
            </a:pP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114: Wright, C.K., B. Larson, T.J. Lark, and H.K. Gibbs, 2017: Recent grassland losses are concentrated around U.S. ethanol refineries. </a:t>
            </a:r>
            <a:r>
              <a:rPr lang="en-US" sz="1200" i="1" kern="1200" dirty="0">
                <a:solidFill>
                  <a:schemeClr val="tx1"/>
                </a:solidFill>
                <a:effectLst/>
                <a:latin typeface="+mn-lt"/>
                <a:ea typeface="+mn-ea"/>
                <a:cs typeface="+mn-cs"/>
              </a:rPr>
              <a:t>Environmental Research Letters,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 (4), 044001. </a:t>
            </a:r>
            <a:r>
              <a:rPr lang="en-US" sz="1200" u="sng" kern="1200" dirty="0">
                <a:solidFill>
                  <a:schemeClr val="tx1"/>
                </a:solidFill>
                <a:effectLst/>
                <a:latin typeface="+mn-lt"/>
                <a:ea typeface="+mn-ea"/>
                <a:cs typeface="+mn-cs"/>
                <a:hlinkClick r:id="rId5"/>
              </a:rPr>
              <a:t>http://dx.doi.org/10.1088/1748-9326/aa6446</a:t>
            </a:r>
            <a:endParaRPr lang="en-US" sz="1200" kern="1200" dirty="0">
              <a:solidFill>
                <a:schemeClr val="tx1"/>
              </a:solidFill>
              <a:effectLst/>
              <a:latin typeface="+mn-lt"/>
              <a:ea typeface="+mn-ea"/>
              <a:cs typeface="+mn-cs"/>
            </a:endParaRPr>
          </a:p>
          <a:p>
            <a:pPr marL="228600" indent="-228600">
              <a:buAutoNum type="arabicPeriod" startAt="47"/>
            </a:pPr>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12</a:t>
            </a:fld>
            <a:endParaRPr lang="en-US"/>
          </a:p>
        </p:txBody>
      </p:sp>
    </p:spTree>
    <p:extLst>
      <p:ext uri="{BB962C8B-B14F-4D97-AF65-F5344CB8AC3E}">
        <p14:creationId xmlns:p14="http://schemas.microsoft.com/office/powerpoint/2010/main" val="3305666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46: Wright, C.K. and M.C. Wimberly, 2013: Recent land use change in the Western Corn Belt threatens grasslands and wetlands. </a:t>
            </a:r>
            <a:r>
              <a:rPr lang="en-US" sz="1200" i="1" kern="1200" dirty="0">
                <a:solidFill>
                  <a:schemeClr val="tx1"/>
                </a:solidFill>
                <a:effectLst/>
                <a:latin typeface="+mn-lt"/>
                <a:ea typeface="+mn-ea"/>
                <a:cs typeface="+mn-cs"/>
              </a:rPr>
              <a:t>Proceedings of the National Academy of Sciences of the United States of America,</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110</a:t>
            </a:r>
            <a:r>
              <a:rPr lang="en-US" sz="1200" kern="1200" dirty="0">
                <a:solidFill>
                  <a:schemeClr val="tx1"/>
                </a:solidFill>
                <a:effectLst/>
                <a:latin typeface="+mn-lt"/>
                <a:ea typeface="+mn-ea"/>
                <a:cs typeface="+mn-cs"/>
              </a:rPr>
              <a:t> (10), 4134-4139. </a:t>
            </a:r>
            <a:r>
              <a:rPr lang="en-US" sz="1200" u="sng" kern="1200" dirty="0">
                <a:solidFill>
                  <a:schemeClr val="tx1"/>
                </a:solidFill>
                <a:effectLst/>
                <a:latin typeface="+mn-lt"/>
                <a:ea typeface="+mn-ea"/>
                <a:cs typeface="+mn-cs"/>
                <a:hlinkClick r:id="rId3"/>
              </a:rPr>
              <a:t>http://dx.doi.org/10.1073/pnas.1215404110</a:t>
            </a:r>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13</a:t>
            </a:fld>
            <a:endParaRPr lang="en-US"/>
          </a:p>
        </p:txBody>
      </p:sp>
    </p:spTree>
    <p:extLst>
      <p:ext uri="{BB962C8B-B14F-4D97-AF65-F5344CB8AC3E}">
        <p14:creationId xmlns:p14="http://schemas.microsoft.com/office/powerpoint/2010/main" val="22946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115: NWS, 2012: The Missouri/Souris River Floods of May–August 2011. Service Assessment. NOAA National Weather Service, Kansas City, MO and Salt Lake City, UT, various pp. </a:t>
            </a:r>
            <a:r>
              <a:rPr lang="en-US" sz="1200" u="sng" kern="1200" dirty="0">
                <a:solidFill>
                  <a:schemeClr val="tx1"/>
                </a:solidFill>
                <a:effectLst/>
                <a:latin typeface="+mn-lt"/>
                <a:ea typeface="+mn-ea"/>
                <a:cs typeface="+mn-cs"/>
                <a:hlinkClick r:id="rId3"/>
              </a:rPr>
              <a:t>https://www.weather.gov/media/publications/assessments/Missouri_floods11.pdf</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116: Perkins, R.H., M.T. </a:t>
            </a:r>
            <a:r>
              <a:rPr lang="en-US" sz="1200" kern="1200" dirty="0" err="1">
                <a:solidFill>
                  <a:schemeClr val="tx1"/>
                </a:solidFill>
                <a:effectLst/>
                <a:latin typeface="+mn-lt"/>
                <a:ea typeface="+mn-ea"/>
                <a:cs typeface="+mn-cs"/>
              </a:rPr>
              <a:t>Bensi</a:t>
            </a:r>
            <a:r>
              <a:rPr lang="en-US" sz="1200" kern="1200" dirty="0">
                <a:solidFill>
                  <a:schemeClr val="tx1"/>
                </a:solidFill>
                <a:effectLst/>
                <a:latin typeface="+mn-lt"/>
                <a:ea typeface="+mn-ea"/>
                <a:cs typeface="+mn-cs"/>
              </a:rPr>
              <a:t>, J. Philip, and S. </a:t>
            </a:r>
            <a:r>
              <a:rPr lang="en-US" sz="1200" kern="1200" dirty="0" err="1">
                <a:solidFill>
                  <a:schemeClr val="tx1"/>
                </a:solidFill>
                <a:effectLst/>
                <a:latin typeface="+mn-lt"/>
                <a:ea typeface="+mn-ea"/>
                <a:cs typeface="+mn-cs"/>
              </a:rPr>
              <a:t>Sancaktar</a:t>
            </a:r>
            <a:r>
              <a:rPr lang="en-US" sz="1200" kern="1200" dirty="0">
                <a:solidFill>
                  <a:schemeClr val="tx1"/>
                </a:solidFill>
                <a:effectLst/>
                <a:latin typeface="+mn-lt"/>
                <a:ea typeface="+mn-ea"/>
                <a:cs typeface="+mn-cs"/>
              </a:rPr>
              <a:t>, 2011: Screening Analysis Report for the Proposed Generic Issue on Flooding of Nuclear Power Plant Sites Following Upstream Dam Failures U.S. Nuclear Regulatory Commission, 42 pp. </a:t>
            </a:r>
            <a:r>
              <a:rPr lang="en-US" sz="1200" u="sng" kern="1200" dirty="0">
                <a:solidFill>
                  <a:schemeClr val="tx1"/>
                </a:solidFill>
                <a:effectLst/>
                <a:latin typeface="+mn-lt"/>
                <a:ea typeface="+mn-ea"/>
                <a:cs typeface="+mn-cs"/>
                <a:hlinkClick r:id="rId4"/>
              </a:rPr>
              <a:t>https://www.nrc.gov/docs/ML1135/ML113500495.pdf</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14</a:t>
            </a:fld>
            <a:endParaRPr lang="en-US"/>
          </a:p>
        </p:txBody>
      </p:sp>
    </p:spTree>
    <p:extLst>
      <p:ext uri="{BB962C8B-B14F-4D97-AF65-F5344CB8AC3E}">
        <p14:creationId xmlns:p14="http://schemas.microsoft.com/office/powerpoint/2010/main" val="353414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117: EPA, 2017: Inventory of U.S. Greenhouse Gas Emissions and Sinks: 1990-2015. EPA 430-P-17-001. U.S. Environmental Protection Agency, Washington, DC, 633 pp. </a:t>
            </a:r>
            <a:r>
              <a:rPr lang="en-US" sz="1200" u="sng" kern="1200" dirty="0">
                <a:solidFill>
                  <a:schemeClr val="tx1"/>
                </a:solidFill>
                <a:effectLst/>
                <a:latin typeface="+mn-lt"/>
                <a:ea typeface="+mn-ea"/>
                <a:cs typeface="+mn-cs"/>
                <a:hlinkClick r:id="rId3"/>
              </a:rPr>
              <a:t>https://www.epa.gov/sites/production/files/2017-02/documents/2017_complete_report.pdf</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15</a:t>
            </a:fld>
            <a:endParaRPr lang="en-US"/>
          </a:p>
        </p:txBody>
      </p:sp>
    </p:spTree>
    <p:extLst>
      <p:ext uri="{BB962C8B-B14F-4D97-AF65-F5344CB8AC3E}">
        <p14:creationId xmlns:p14="http://schemas.microsoft.com/office/powerpoint/2010/main" val="3671011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126: GAO, 2015: Indian Irrigation Projects: Deferred Maintenance and Financial Sustainability Issues Remain Unresolved. Testimony before the Committee on Indian Affairs, U.S. Senate, by Anne-Marie Fennell. GAO-15-453T. U.S. Government Accountability Office (GAO), Washington, DC, 15 pp. </a:t>
            </a:r>
            <a:r>
              <a:rPr lang="en-US" sz="1200" u="sng" kern="1200" dirty="0">
                <a:solidFill>
                  <a:schemeClr val="tx1"/>
                </a:solidFill>
                <a:effectLst/>
                <a:latin typeface="+mn-lt"/>
                <a:ea typeface="+mn-ea"/>
                <a:cs typeface="+mn-cs"/>
                <a:hlinkClick r:id="rId3"/>
              </a:rPr>
              <a:t>https://www.gao.gov/assets/670/668857.pdf</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16</a:t>
            </a:fld>
            <a:endParaRPr lang="en-US"/>
          </a:p>
        </p:txBody>
      </p:sp>
    </p:spTree>
    <p:extLst>
      <p:ext uri="{BB962C8B-B14F-4D97-AF65-F5344CB8AC3E}">
        <p14:creationId xmlns:p14="http://schemas.microsoft.com/office/powerpoint/2010/main" val="3268590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20</a:t>
            </a:fld>
            <a:endParaRPr lang="en-US"/>
          </a:p>
        </p:txBody>
      </p:sp>
    </p:spTree>
    <p:extLst>
      <p:ext uri="{BB962C8B-B14F-4D97-AF65-F5344CB8AC3E}">
        <p14:creationId xmlns:p14="http://schemas.microsoft.com/office/powerpoint/2010/main" val="1864365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5CA814D6-62CF-A848-A324-10AD242EF3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308113" y="2919060"/>
            <a:ext cx="6858000" cy="1655762"/>
          </a:xfr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a:t>
            </a:r>
          </a:p>
          <a:p>
            <a:r>
              <a:rPr lang="en-US" i="1" dirty="0"/>
              <a:t>Affiliation</a:t>
            </a:r>
          </a:p>
          <a:p>
            <a:endParaRPr lang="en-US" dirty="0"/>
          </a:p>
          <a:p>
            <a:r>
              <a:rPr lang="en-US" dirty="0"/>
              <a:t>Date</a:t>
            </a:r>
          </a:p>
        </p:txBody>
      </p:sp>
      <p:sp>
        <p:nvSpPr>
          <p:cNvPr id="8" name="Rectangle 7">
            <a:extLst>
              <a:ext uri="{FF2B5EF4-FFF2-40B4-BE49-F238E27FC236}">
                <a16:creationId xmlns:a16="http://schemas.microsoft.com/office/drawing/2014/main" xmlns="" id="{2A530860-5D58-5042-BB93-C7592BB8BF8A}"/>
              </a:ext>
            </a:extLst>
          </p:cNvPr>
          <p:cNvSpPr/>
          <p:nvPr userDrawn="1"/>
        </p:nvSpPr>
        <p:spPr>
          <a:xfrm>
            <a:off x="-1" y="1370346"/>
            <a:ext cx="6705601" cy="1257398"/>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xmlns="" id="{ADF11DD2-1B42-084E-8B88-DBD82F4A97D4}"/>
              </a:ext>
            </a:extLst>
          </p:cNvPr>
          <p:cNvSpPr/>
          <p:nvPr userDrawn="1"/>
        </p:nvSpPr>
        <p:spPr>
          <a:xfrm>
            <a:off x="308113" y="1370346"/>
            <a:ext cx="6397487" cy="769441"/>
          </a:xfrm>
          <a:prstGeom prst="rect">
            <a:avLst/>
          </a:prstGeom>
        </p:spPr>
        <p:txBody>
          <a:bodyPr wrap="square">
            <a:spAutoFit/>
          </a:bodyPr>
          <a:lstStyle/>
          <a:p>
            <a:r>
              <a:rPr lang="en-US" sz="2200" b="1" dirty="0">
                <a:solidFill>
                  <a:prstClr val="white"/>
                </a:solidFill>
                <a:cs typeface="Calibri" panose="020F0502020204030204" pitchFamily="34" charset="0"/>
              </a:rPr>
              <a:t>Fourth National Climate Assessment, Vol II — Impacts, Risks, and Adaptation in the United States</a:t>
            </a:r>
          </a:p>
        </p:txBody>
      </p:sp>
      <p:pic>
        <p:nvPicPr>
          <p:cNvPr id="15" name="Picture 14">
            <a:extLst>
              <a:ext uri="{FF2B5EF4-FFF2-40B4-BE49-F238E27FC236}">
                <a16:creationId xmlns:a16="http://schemas.microsoft.com/office/drawing/2014/main" xmlns="" id="{0618150B-E1DF-2F46-98D9-E8DB8E677D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
        <p:nvSpPr>
          <p:cNvPr id="11" name="Text Placeholder 10"/>
          <p:cNvSpPr>
            <a:spLocks noGrp="1"/>
          </p:cNvSpPr>
          <p:nvPr>
            <p:ph type="body" sz="quarter" idx="15" hasCustomPrompt="1"/>
          </p:nvPr>
        </p:nvSpPr>
        <p:spPr>
          <a:xfrm>
            <a:off x="307975" y="2157399"/>
            <a:ext cx="6070600" cy="384175"/>
          </a:xfrm>
        </p:spPr>
        <p:txBody>
          <a:bodyPr anchor="ctr">
            <a:normAutofit/>
          </a:bodyPr>
          <a:lstStyle>
            <a:lvl1pPr marL="0" indent="0">
              <a:buNone/>
              <a:defRPr sz="1600" b="1" i="1" baseline="0">
                <a:solidFill>
                  <a:schemeClr val="bg1"/>
                </a:solidFill>
              </a:defRPr>
            </a:lvl1pPr>
          </a:lstStyle>
          <a:p>
            <a:pPr lvl="0"/>
            <a:r>
              <a:rPr lang="en-US" dirty="0"/>
              <a:t>Click to enter Chapter # | Chapter Title</a:t>
            </a:r>
          </a:p>
        </p:txBody>
      </p:sp>
    </p:spTree>
    <p:extLst>
      <p:ext uri="{BB962C8B-B14F-4D97-AF65-F5344CB8AC3E}">
        <p14:creationId xmlns:p14="http://schemas.microsoft.com/office/powerpoint/2010/main" val="2291039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41153" y="567736"/>
            <a:ext cx="1420426" cy="1036227"/>
          </a:xfrm>
          <a:prstGeom prst="rect">
            <a:avLst/>
          </a:prstGeom>
          <a:solidFill>
            <a:schemeClr val="accent1">
              <a:alpha val="41000"/>
            </a:schemeClr>
          </a:solidFill>
        </p:spPr>
      </p:pic>
      <p:sp>
        <p:nvSpPr>
          <p:cNvPr id="3" name="Content Placeholder 2"/>
          <p:cNvSpPr>
            <a:spLocks noGrp="1"/>
          </p:cNvSpPr>
          <p:nvPr>
            <p:ph idx="1"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7" name="Text Placeholder 9"/>
          <p:cNvSpPr>
            <a:spLocks noGrp="1"/>
          </p:cNvSpPr>
          <p:nvPr>
            <p:ph type="body" sz="quarter" idx="10" hasCustomPrompt="1"/>
          </p:nvPr>
        </p:nvSpPr>
        <p:spPr>
          <a:xfrm>
            <a:off x="1074198" y="612043"/>
            <a:ext cx="7441152" cy="804935"/>
          </a:xfrm>
        </p:spPr>
        <p:txBody>
          <a:bodyPr anchor="ctr">
            <a:normAutofit/>
          </a:bodyPr>
          <a:lstStyle>
            <a:lvl1pPr marL="0" indent="0">
              <a:buNone/>
              <a:defRPr sz="4400">
                <a:solidFill>
                  <a:srgbClr val="385623"/>
                </a:solidFill>
                <a:latin typeface="+mj-lt"/>
              </a:defRPr>
            </a:lvl1pPr>
          </a:lstStyle>
          <a:p>
            <a:pPr lvl="0"/>
            <a:r>
              <a:rPr lang="en-US" dirty="0"/>
              <a:t>Key Message</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881" y="612044"/>
            <a:ext cx="784386" cy="804671"/>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Text Placeholder 8"/>
          <p:cNvSpPr>
            <a:spLocks noGrp="1"/>
          </p:cNvSpPr>
          <p:nvPr>
            <p:ph type="body" sz="quarter" idx="13" hasCustomPrompt="1"/>
          </p:nvPr>
        </p:nvSpPr>
        <p:spPr>
          <a:xfrm>
            <a:off x="628650" y="1825625"/>
            <a:ext cx="7886700" cy="447058"/>
          </a:xfrm>
        </p:spPr>
        <p:txBody>
          <a:bodyPr/>
          <a:lstStyle>
            <a:lvl1pPr marL="0" indent="0">
              <a:buNone/>
              <a:defRPr sz="2400" b="1" baseline="0">
                <a:solidFill>
                  <a:srgbClr val="385623"/>
                </a:solidFill>
              </a:defRPr>
            </a:lvl1pPr>
          </a:lstStyle>
          <a:p>
            <a:pPr lvl="0"/>
            <a:r>
              <a:rPr lang="en-US" dirty="0"/>
              <a:t>Click to enter Key Message title</a:t>
            </a:r>
          </a:p>
        </p:txBody>
      </p:sp>
    </p:spTree>
    <p:extLst>
      <p:ext uri="{BB962C8B-B14F-4D97-AF65-F5344CB8AC3E}">
        <p14:creationId xmlns:p14="http://schemas.microsoft.com/office/powerpoint/2010/main" val="105110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43216" y="566928"/>
            <a:ext cx="1420426" cy="1036227"/>
          </a:xfrm>
          <a:prstGeom prst="rect">
            <a:avLst/>
          </a:prstGeom>
          <a:solidFill>
            <a:schemeClr val="accent1">
              <a:alpha val="41000"/>
            </a:schemeClr>
          </a:solidFill>
        </p:spPr>
      </p:pic>
      <p:sp>
        <p:nvSpPr>
          <p:cNvPr id="3" name="Content Placeholder 2"/>
          <p:cNvSpPr>
            <a:spLocks noGrp="1"/>
          </p:cNvSpPr>
          <p:nvPr>
            <p:ph idx="1" hasCustomPrompt="1"/>
          </p:nvPr>
        </p:nvSpPr>
        <p:spPr>
          <a:xfrm>
            <a:off x="628650" y="1825625"/>
            <a:ext cx="7886700" cy="4351337"/>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7" name="Text Placeholder 9"/>
          <p:cNvSpPr>
            <a:spLocks noGrp="1"/>
          </p:cNvSpPr>
          <p:nvPr>
            <p:ph type="body" sz="quarter" idx="10"/>
          </p:nvPr>
        </p:nvSpPr>
        <p:spPr>
          <a:xfrm>
            <a:off x="1074198" y="612043"/>
            <a:ext cx="7441152" cy="804935"/>
          </a:xfrm>
        </p:spPr>
        <p:txBody>
          <a:bodyPr anchor="ctr">
            <a:normAutofit/>
          </a:bodyPr>
          <a:lstStyle>
            <a:lvl1pPr marL="0" indent="0">
              <a:buNone/>
              <a:defRPr sz="4400">
                <a:solidFill>
                  <a:srgbClr val="385623"/>
                </a:solidFill>
                <a:latin typeface="+mj-lt"/>
              </a:defRPr>
            </a:lvl1pPr>
          </a:lstStyle>
          <a:p>
            <a:pPr lvl="0"/>
            <a:r>
              <a:rPr lang="en-US"/>
              <a:t>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881" y="612044"/>
            <a:ext cx="784386" cy="804671"/>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317414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887391" y="457200"/>
            <a:ext cx="4629150" cy="5403851"/>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p:nvPr>
        </p:nvSpPr>
        <p:spPr>
          <a:xfrm>
            <a:off x="629841" y="457200"/>
            <a:ext cx="2949178" cy="1600200"/>
          </a:xfrm>
          <a:solidFill>
            <a:srgbClr val="385623"/>
          </a:solidFill>
          <a:ln w="19050">
            <a:solidFill>
              <a:srgbClr val="385623"/>
            </a:solidFill>
          </a:ln>
        </p:spPr>
        <p:txBody>
          <a:bodyPr anchor="b">
            <a:normAutofit/>
          </a:bodyPr>
          <a:lstStyle>
            <a:lvl1pPr>
              <a:defRPr sz="2400" b="1" baseline="0">
                <a:solidFill>
                  <a:schemeClr val="bg1"/>
                </a:solidFill>
                <a:latin typeface="+mn-lt"/>
              </a:defRPr>
            </a:lvl1pPr>
          </a:lstStyle>
          <a:p>
            <a:r>
              <a:rPr lang="en-US"/>
              <a:t>Click to edit Master title style</a:t>
            </a:r>
            <a:endParaRPr lang="en-US" dirty="0"/>
          </a:p>
        </p:txBody>
      </p:sp>
      <p:sp>
        <p:nvSpPr>
          <p:cNvPr id="4" name="Text Placeholder 3"/>
          <p:cNvSpPr>
            <a:spLocks noGrp="1"/>
          </p:cNvSpPr>
          <p:nvPr>
            <p:ph type="body" sz="half" idx="2" hasCustomPrompt="1"/>
          </p:nvPr>
        </p:nvSpPr>
        <p:spPr>
          <a:xfrm>
            <a:off x="629841" y="2057400"/>
            <a:ext cx="2949178" cy="3811588"/>
          </a:xfrm>
          <a:ln w="19050">
            <a:solidFill>
              <a:srgbClr val="385623"/>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252237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9841" y="457201"/>
            <a:ext cx="7886700" cy="3013968"/>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629841" y="3586578"/>
            <a:ext cx="7886700" cy="772357"/>
          </a:xfrm>
          <a:solidFill>
            <a:srgbClr val="385623"/>
          </a:solidFill>
          <a:ln w="19050">
            <a:solidFill>
              <a:srgbClr val="385623"/>
            </a:solidFill>
          </a:ln>
        </p:spPr>
        <p:txBody>
          <a:bodyPr anchor="b">
            <a:normAutofit/>
          </a:bodyPr>
          <a:lstStyle>
            <a:lvl1pPr>
              <a:defRPr sz="2400" b="1" baseline="0">
                <a:solidFill>
                  <a:schemeClr val="bg1"/>
                </a:solidFill>
                <a:latin typeface="+mn-lt"/>
              </a:defRPr>
            </a:lvl1pPr>
          </a:lstStyle>
          <a:p>
            <a:r>
              <a:rPr lang="en-US" dirty="0"/>
              <a:t>Click to edit Figure Title</a:t>
            </a:r>
          </a:p>
        </p:txBody>
      </p:sp>
      <p:sp>
        <p:nvSpPr>
          <p:cNvPr id="4" name="Text Placeholder 3"/>
          <p:cNvSpPr>
            <a:spLocks noGrp="1"/>
          </p:cNvSpPr>
          <p:nvPr>
            <p:ph type="body" sz="half" idx="2" hasCustomPrompt="1"/>
          </p:nvPr>
        </p:nvSpPr>
        <p:spPr>
          <a:xfrm>
            <a:off x="629841" y="4358936"/>
            <a:ext cx="7886700" cy="1510052"/>
          </a:xfrm>
          <a:ln w="19050">
            <a:solidFill>
              <a:srgbClr val="385623"/>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412092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43216" y="566928"/>
            <a:ext cx="1420426" cy="1036227"/>
          </a:xfrm>
          <a:prstGeom prst="rect">
            <a:avLst/>
          </a:prstGeom>
          <a:solidFill>
            <a:schemeClr val="accent1">
              <a:alpha val="41000"/>
            </a:schemeClr>
          </a:solidFill>
        </p:spPr>
      </p:pic>
      <p:sp>
        <p:nvSpPr>
          <p:cNvPr id="3" name="Content Placeholder 2"/>
          <p:cNvSpPr>
            <a:spLocks noGrp="1"/>
          </p:cNvSpPr>
          <p:nvPr>
            <p:ph sz="half" idx="1"/>
          </p:nvPr>
        </p:nvSpPr>
        <p:spPr>
          <a:xfrm>
            <a:off x="6286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p:cNvSpPr>
            <a:spLocks noGrp="1"/>
          </p:cNvSpPr>
          <p:nvPr>
            <p:ph type="body" sz="quarter" idx="10"/>
          </p:nvPr>
        </p:nvSpPr>
        <p:spPr>
          <a:xfrm>
            <a:off x="1074198" y="612648"/>
            <a:ext cx="7441152" cy="804935"/>
          </a:xfrm>
        </p:spPr>
        <p:txBody>
          <a:bodyPr anchor="ctr">
            <a:normAutofit/>
          </a:bodyPr>
          <a:lstStyle>
            <a:lvl1pPr marL="0" indent="0">
              <a:buNone/>
              <a:defRPr sz="4400">
                <a:solidFill>
                  <a:srgbClr val="385623"/>
                </a:solidFill>
                <a:latin typeface="+mj-lt"/>
              </a:defRPr>
            </a:lvl1pPr>
          </a:lstStyle>
          <a:p>
            <a:pPr lvl="0"/>
            <a:r>
              <a:rPr lang="en-US"/>
              <a:t>Edit Master text styles</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881" y="612648"/>
            <a:ext cx="784386" cy="804671"/>
          </a:xfrm>
          <a:prstGeom prst="rect">
            <a:avLst/>
          </a:prstGeom>
        </p:spPr>
      </p:pic>
      <p:sp>
        <p:nvSpPr>
          <p:cNvPr id="9" name="Text Placeholder 7"/>
          <p:cNvSpPr>
            <a:spLocks noGrp="1"/>
          </p:cNvSpPr>
          <p:nvPr>
            <p:ph type="body" sz="quarter" idx="11" hasCustomPrompt="1"/>
          </p:nvPr>
        </p:nvSpPr>
        <p:spPr>
          <a:xfrm>
            <a:off x="207963" y="612648"/>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11"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30166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2A530860-5D58-5042-BB93-C7592BB8BF8A}"/>
              </a:ext>
            </a:extLst>
          </p:cNvPr>
          <p:cNvSpPr/>
          <p:nvPr userDrawn="1"/>
        </p:nvSpPr>
        <p:spPr>
          <a:xfrm>
            <a:off x="0" y="0"/>
            <a:ext cx="9144000" cy="6858000"/>
          </a:xfrm>
          <a:prstGeom prst="rect">
            <a:avLst/>
          </a:prstGeom>
          <a:solidFill>
            <a:srgbClr val="3726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5" name="Rectangle 14">
            <a:extLst>
              <a:ext uri="{FF2B5EF4-FFF2-40B4-BE49-F238E27FC236}">
                <a16:creationId xmlns:a16="http://schemas.microsoft.com/office/drawing/2014/main" xmlns="" id="{2A530860-5D58-5042-BB93-C7592BB8BF8A}"/>
              </a:ext>
            </a:extLst>
          </p:cNvPr>
          <p:cNvSpPr/>
          <p:nvPr userDrawn="1"/>
        </p:nvSpPr>
        <p:spPr>
          <a:xfrm>
            <a:off x="-1" y="1698820"/>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3" name="Subtitle 2"/>
          <p:cNvSpPr>
            <a:spLocks noGrp="1"/>
          </p:cNvSpPr>
          <p:nvPr>
            <p:ph type="subTitle" idx="1" hasCustomPrompt="1"/>
          </p:nvPr>
        </p:nvSpPr>
        <p:spPr>
          <a:xfrm>
            <a:off x="308113" y="2228296"/>
            <a:ext cx="6858000" cy="914400"/>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xmlns="" id="{ADF11DD2-1B42-084E-8B88-DBD82F4A97D4}"/>
              </a:ext>
            </a:extLst>
          </p:cNvPr>
          <p:cNvSpPr/>
          <p:nvPr userDrawn="1"/>
        </p:nvSpPr>
        <p:spPr>
          <a:xfrm>
            <a:off x="308113" y="1698820"/>
            <a:ext cx="6397487" cy="400110"/>
          </a:xfrm>
          <a:prstGeom prst="rect">
            <a:avLst/>
          </a:prstGeom>
        </p:spPr>
        <p:txBody>
          <a:bodyPr wrap="square">
            <a:spAutoFit/>
          </a:bodyPr>
          <a:lstStyle/>
          <a:p>
            <a:r>
              <a:rPr lang="en-US" sz="2000" b="1" dirty="0">
                <a:solidFill>
                  <a:prstClr val="white"/>
                </a:solidFill>
                <a:cs typeface="Calibri" panose="020F0502020204030204" pitchFamily="34" charset="0"/>
              </a:rPr>
              <a:t>Recommended chapter citation</a:t>
            </a: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prstClr val="white"/>
              </a:solidFill>
            </a:endParaRPr>
          </a:p>
        </p:txBody>
      </p:sp>
      <p:sp>
        <p:nvSpPr>
          <p:cNvPr id="17" name="Rectangle 16">
            <a:extLst>
              <a:ext uri="{FF2B5EF4-FFF2-40B4-BE49-F238E27FC236}">
                <a16:creationId xmlns:a16="http://schemas.microsoft.com/office/drawing/2014/main" xmlns="" id="{2A530860-5D58-5042-BB93-C7592BB8BF8A}"/>
              </a:ext>
            </a:extLst>
          </p:cNvPr>
          <p:cNvSpPr/>
          <p:nvPr userDrawn="1"/>
        </p:nvSpPr>
        <p:spPr>
          <a:xfrm>
            <a:off x="0" y="3660963"/>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4" name="Rectangle 13">
            <a:extLst>
              <a:ext uri="{FF2B5EF4-FFF2-40B4-BE49-F238E27FC236}">
                <a16:creationId xmlns:a16="http://schemas.microsoft.com/office/drawing/2014/main" xmlns="" id="{ADF11DD2-1B42-084E-8B88-DBD82F4A97D4}"/>
              </a:ext>
            </a:extLst>
          </p:cNvPr>
          <p:cNvSpPr/>
          <p:nvPr userDrawn="1"/>
        </p:nvSpPr>
        <p:spPr>
          <a:xfrm>
            <a:off x="308112" y="3644270"/>
            <a:ext cx="6397487" cy="400110"/>
          </a:xfrm>
          <a:prstGeom prst="rect">
            <a:avLst/>
          </a:prstGeom>
        </p:spPr>
        <p:txBody>
          <a:bodyPr wrap="square">
            <a:spAutoFit/>
          </a:bodyPr>
          <a:lstStyle/>
          <a:p>
            <a:r>
              <a:rPr lang="en-US" sz="2000" b="1" dirty="0">
                <a:solidFill>
                  <a:prstClr val="white"/>
                </a:solidFill>
                <a:cs typeface="Calibri" panose="020F0502020204030204" pitchFamily="34" charset="0"/>
              </a:rPr>
              <a:t>Read the full chapter</a:t>
            </a:r>
          </a:p>
        </p:txBody>
      </p:sp>
      <p:sp>
        <p:nvSpPr>
          <p:cNvPr id="2" name="TextBox 1"/>
          <p:cNvSpPr txBox="1"/>
          <p:nvPr userDrawn="1"/>
        </p:nvSpPr>
        <p:spPr>
          <a:xfrm>
            <a:off x="1500898" y="5811560"/>
            <a:ext cx="6249879" cy="707886"/>
          </a:xfrm>
          <a:prstGeom prst="rect">
            <a:avLst/>
          </a:prstGeom>
          <a:noFill/>
        </p:spPr>
        <p:txBody>
          <a:bodyPr wrap="square" rtlCol="0" anchor="ctr">
            <a:spAutoFit/>
          </a:bodyPr>
          <a:lstStyle/>
          <a:p>
            <a:pPr algn="ctr">
              <a:defRPr/>
            </a:pPr>
            <a:r>
              <a:rPr lang="en-US" sz="4000" dirty="0">
                <a:solidFill>
                  <a:prstClr val="white"/>
                </a:solidFill>
              </a:rPr>
              <a:t>nca2018.globalchange.gov</a:t>
            </a:r>
          </a:p>
        </p:txBody>
      </p:sp>
      <p:sp>
        <p:nvSpPr>
          <p:cNvPr id="6" name="Text Placeholder 5"/>
          <p:cNvSpPr>
            <a:spLocks noGrp="1"/>
          </p:cNvSpPr>
          <p:nvPr>
            <p:ph type="body" sz="quarter" idx="10" hasCustomPrompt="1"/>
          </p:nvPr>
        </p:nvSpPr>
        <p:spPr>
          <a:xfrm>
            <a:off x="308113" y="4199572"/>
            <a:ext cx="6858000"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16" name="Picture 15">
            <a:extLst>
              <a:ext uri="{FF2B5EF4-FFF2-40B4-BE49-F238E27FC236}">
                <a16:creationId xmlns:a16="http://schemas.microsoft.com/office/drawing/2014/main" xmlns="" id="{0618150B-E1DF-2F46-98D9-E8DB8E677D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Tree>
    <p:extLst>
      <p:ext uri="{BB962C8B-B14F-4D97-AF65-F5344CB8AC3E}">
        <p14:creationId xmlns:p14="http://schemas.microsoft.com/office/powerpoint/2010/main" val="143045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xmlns="" id="{91BE2127-7CC2-774A-88FB-31EA0CC0EB5D}"/>
              </a:ext>
            </a:extLst>
          </p:cNvPr>
          <p:cNvSpPr/>
          <p:nvPr userDrawn="1"/>
        </p:nvSpPr>
        <p:spPr>
          <a:xfrm>
            <a:off x="1858781" y="6456685"/>
            <a:ext cx="5426439" cy="400110"/>
          </a:xfrm>
          <a:prstGeom prst="rect">
            <a:avLst/>
          </a:prstGeom>
        </p:spPr>
        <p:txBody>
          <a:bodyPr wrap="square">
            <a:spAutoFit/>
          </a:bodyPr>
          <a:lstStyle/>
          <a:p>
            <a:pPr algn="ctr"/>
            <a:r>
              <a:rPr lang="en-US" sz="1000" dirty="0">
                <a:solidFill>
                  <a:schemeClr val="bg1">
                    <a:lumMod val="50000"/>
                  </a:schemeClr>
                </a:solidFill>
              </a:rPr>
              <a:t>Fourth National Climate Assessment, Vol II — Impacts, Risks, and Adaptation in the United States</a:t>
            </a:r>
          </a:p>
          <a:p>
            <a:pPr algn="ctr"/>
            <a:r>
              <a:rPr lang="en-US" sz="1000" dirty="0">
                <a:solidFill>
                  <a:schemeClr val="bg1">
                    <a:lumMod val="50000"/>
                  </a:schemeClr>
                </a:solidFill>
              </a:rPr>
              <a:t>nca2018.globalchange.gov</a:t>
            </a:r>
          </a:p>
        </p:txBody>
      </p:sp>
      <p:pic>
        <p:nvPicPr>
          <p:cNvPr id="9" name="Picture 8">
            <a:extLst>
              <a:ext uri="{FF2B5EF4-FFF2-40B4-BE49-F238E27FC236}">
                <a16:creationId xmlns:a16="http://schemas.microsoft.com/office/drawing/2014/main" xmlns="" id="{43EB4777-35ED-D34B-846A-89930A4D882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33170" y="6492874"/>
            <a:ext cx="1356610" cy="308320"/>
          </a:xfrm>
          <a:prstGeom prst="rect">
            <a:avLst/>
          </a:prstGeom>
        </p:spPr>
      </p:pic>
      <p:sp>
        <p:nvSpPr>
          <p:cNvPr id="10" name="Shape 14">
            <a:extLst>
              <a:ext uri="{FF2B5EF4-FFF2-40B4-BE49-F238E27FC236}">
                <a16:creationId xmlns:a16="http://schemas.microsoft.com/office/drawing/2014/main" xmlns=""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lumMod val="65000"/>
                  </a:schemeClr>
                </a:solidFill>
                <a:latin typeface="Calibri"/>
                <a:ea typeface="Calibri"/>
                <a:cs typeface="Calibri"/>
                <a:sym typeface="Calibri"/>
              </a:rPr>
              <a:t>‹#›</a:t>
            </a:fld>
            <a:endParaRPr lang="en-US" sz="1200" b="0" i="0" u="none" strike="noStrike" cap="none" baseline="0" dirty="0">
              <a:solidFill>
                <a:schemeClr val="bg1">
                  <a:lumMod val="65000"/>
                </a:schemeClr>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2" r:id="rId1"/>
    <p:sldLayoutId id="2147483677" r:id="rId2"/>
    <p:sldLayoutId id="2147483678" r:id="rId3"/>
    <p:sldLayoutId id="2147483669" r:id="rId4"/>
    <p:sldLayoutId id="2147483675" r:id="rId5"/>
    <p:sldLayoutId id="2147483664" r:id="rId6"/>
    <p:sldLayoutId id="214748368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ass.usda.gov/Publications/AgCensus/2012/Full_Report/Volume_1,_Chapter_2_US_State_Level/"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nass.usda.gov/Publications/AgCensus/2012/Full_Report/Volume_1,_Chapter_2_US_State_Level/"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dx.doi.org/10.1088/1748-9326/10/4/044003"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dx.doi.org/10.1073/pnas.1215404110" TargetMode="External"/><Relationship Id="rId4" Type="http://schemas.openxmlformats.org/officeDocument/2006/relationships/hyperlink" Target="http://dx.doi.org/10.1088/1748-9326/aa644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dx.doi.org/10.1073/pnas.121540411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weather.gov/media/publications/assessments/Missouri_floods11.pdf"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hyperlink" Target="https://www.nrc.gov/docs/ML1135/ML113500495.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www.epa.gov/sites/production/files/2017-02/documents/2017_complete_report.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ao.gov/assets/670/668857.pdf"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doi.org/10.7930/NCA4.2018.CH22"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nc/2.0/"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4" name="Text Placeholder 3"/>
          <p:cNvSpPr>
            <a:spLocks noGrp="1"/>
          </p:cNvSpPr>
          <p:nvPr>
            <p:ph type="body" sz="quarter" idx="15"/>
          </p:nvPr>
        </p:nvSpPr>
        <p:spPr/>
        <p:txBody>
          <a:bodyPr/>
          <a:lstStyle/>
          <a:p>
            <a:r>
              <a:rPr lang="en-US" dirty="0"/>
              <a:t>Chapter 22 | Northern Great Plains</a:t>
            </a:r>
          </a:p>
        </p:txBody>
      </p:sp>
    </p:spTree>
    <p:extLst>
      <p:ext uri="{BB962C8B-B14F-4D97-AF65-F5344CB8AC3E}">
        <p14:creationId xmlns:p14="http://schemas.microsoft.com/office/powerpoint/2010/main" val="2563332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463ECA4-38B2-4AE4-81EC-DF1875C07248}"/>
              </a:ext>
            </a:extLst>
          </p:cNvPr>
          <p:cNvSpPr>
            <a:spLocks noGrp="1"/>
          </p:cNvSpPr>
          <p:nvPr>
            <p:ph type="title"/>
          </p:nvPr>
        </p:nvSpPr>
        <p:spPr/>
        <p:txBody>
          <a:bodyPr/>
          <a:lstStyle/>
          <a:p>
            <a:r>
              <a:rPr lang="en-US" dirty="0"/>
              <a:t>Table 22.1: Percent of National Total Livestock Animals in the Northern Great Plains (2012)</a:t>
            </a:r>
          </a:p>
        </p:txBody>
      </p:sp>
      <p:sp>
        <p:nvSpPr>
          <p:cNvPr id="4" name="Text Placeholder 3">
            <a:extLst>
              <a:ext uri="{FF2B5EF4-FFF2-40B4-BE49-F238E27FC236}">
                <a16:creationId xmlns:a16="http://schemas.microsoft.com/office/drawing/2014/main" xmlns="" id="{6D522EA6-CBF3-451B-BD57-36E29163EE40}"/>
              </a:ext>
            </a:extLst>
          </p:cNvPr>
          <p:cNvSpPr>
            <a:spLocks noGrp="1"/>
          </p:cNvSpPr>
          <p:nvPr>
            <p:ph type="body" sz="half" idx="2"/>
          </p:nvPr>
        </p:nvSpPr>
        <p:spPr/>
        <p:txBody>
          <a:bodyPr/>
          <a:lstStyle/>
          <a:p>
            <a:r>
              <a:rPr lang="en-US" dirty="0"/>
              <a:t>The table shows the percent of the national total of livestock animals living in the Northern Great Plains in 2012. </a:t>
            </a:r>
            <a:r>
              <a:rPr lang="en-US" i="1" dirty="0"/>
              <a:t>Source: U.S. Agricultural Census 2012.</a:t>
            </a:r>
            <a:r>
              <a:rPr lang="en-US" i="1" baseline="30000" dirty="0">
                <a:hlinkClick r:id="rId3"/>
              </a:rPr>
              <a:t>44</a:t>
            </a:r>
            <a:endParaRPr lang="en-US" i="1" dirty="0"/>
          </a:p>
          <a:p>
            <a:endParaRPr lang="en-US" dirty="0"/>
          </a:p>
        </p:txBody>
      </p:sp>
      <p:sp>
        <p:nvSpPr>
          <p:cNvPr id="5" name="Text Placeholder 4">
            <a:extLst>
              <a:ext uri="{FF2B5EF4-FFF2-40B4-BE49-F238E27FC236}">
                <a16:creationId xmlns:a16="http://schemas.microsoft.com/office/drawing/2014/main" xmlns="" id="{FB915D7F-EB46-4B77-9E5F-ADC79A460852}"/>
              </a:ext>
            </a:extLst>
          </p:cNvPr>
          <p:cNvSpPr>
            <a:spLocks noGrp="1"/>
          </p:cNvSpPr>
          <p:nvPr>
            <p:ph type="body" sz="quarter" idx="12"/>
          </p:nvPr>
        </p:nvSpPr>
        <p:spPr/>
        <p:txBody>
          <a:bodyPr/>
          <a:lstStyle/>
          <a:p>
            <a:r>
              <a:rPr lang="en-US" dirty="0"/>
              <a:t>Ch. 22 | Northern Great Plains</a:t>
            </a:r>
          </a:p>
        </p:txBody>
      </p:sp>
      <p:graphicFrame>
        <p:nvGraphicFramePr>
          <p:cNvPr id="7" name="Content Placeholder 6">
            <a:extLst>
              <a:ext uri="{FF2B5EF4-FFF2-40B4-BE49-F238E27FC236}">
                <a16:creationId xmlns:a16="http://schemas.microsoft.com/office/drawing/2014/main" xmlns="" id="{E1BBF989-44CE-C44D-AB97-9AB393A3E174}"/>
              </a:ext>
            </a:extLst>
          </p:cNvPr>
          <p:cNvGraphicFramePr>
            <a:graphicFrameLocks noGrp="1"/>
          </p:cNvGraphicFramePr>
          <p:nvPr>
            <p:ph sz="quarter" idx="10"/>
            <p:extLst>
              <p:ext uri="{D42A27DB-BD31-4B8C-83A1-F6EECF244321}">
                <p14:modId xmlns:p14="http://schemas.microsoft.com/office/powerpoint/2010/main" val="517200030"/>
              </p:ext>
            </p:extLst>
          </p:nvPr>
        </p:nvGraphicFramePr>
        <p:xfrm>
          <a:off x="630238" y="1522207"/>
          <a:ext cx="7886700" cy="1305560"/>
        </p:xfrm>
        <a:graphic>
          <a:graphicData uri="http://schemas.openxmlformats.org/drawingml/2006/table">
            <a:tbl>
              <a:tblPr>
                <a:tableStyleId>{5C22544A-7EE6-4342-B048-85BDC9FD1C3A}</a:tableStyleId>
              </a:tblPr>
              <a:tblGrid>
                <a:gridCol w="1314450">
                  <a:extLst>
                    <a:ext uri="{9D8B030D-6E8A-4147-A177-3AD203B41FA5}">
                      <a16:colId xmlns:a16="http://schemas.microsoft.com/office/drawing/2014/main" xmlns="" val="3347246694"/>
                    </a:ext>
                  </a:extLst>
                </a:gridCol>
                <a:gridCol w="1314450">
                  <a:extLst>
                    <a:ext uri="{9D8B030D-6E8A-4147-A177-3AD203B41FA5}">
                      <a16:colId xmlns:a16="http://schemas.microsoft.com/office/drawing/2014/main" xmlns="" val="2250027508"/>
                    </a:ext>
                  </a:extLst>
                </a:gridCol>
                <a:gridCol w="1314450">
                  <a:extLst>
                    <a:ext uri="{9D8B030D-6E8A-4147-A177-3AD203B41FA5}">
                      <a16:colId xmlns:a16="http://schemas.microsoft.com/office/drawing/2014/main" xmlns="" val="603687613"/>
                    </a:ext>
                  </a:extLst>
                </a:gridCol>
                <a:gridCol w="1314450">
                  <a:extLst>
                    <a:ext uri="{9D8B030D-6E8A-4147-A177-3AD203B41FA5}">
                      <a16:colId xmlns:a16="http://schemas.microsoft.com/office/drawing/2014/main" xmlns="" val="2704999474"/>
                    </a:ext>
                  </a:extLst>
                </a:gridCol>
                <a:gridCol w="1314450">
                  <a:extLst>
                    <a:ext uri="{9D8B030D-6E8A-4147-A177-3AD203B41FA5}">
                      <a16:colId xmlns:a16="http://schemas.microsoft.com/office/drawing/2014/main" xmlns="" val="4290825301"/>
                    </a:ext>
                  </a:extLst>
                </a:gridCol>
                <a:gridCol w="1314450">
                  <a:extLst>
                    <a:ext uri="{9D8B030D-6E8A-4147-A177-3AD203B41FA5}">
                      <a16:colId xmlns:a16="http://schemas.microsoft.com/office/drawing/2014/main" xmlns="" val="4182090197"/>
                    </a:ext>
                  </a:extLst>
                </a:gridCol>
              </a:tblGrid>
              <a:tr h="370840">
                <a:tc>
                  <a:txBody>
                    <a:bodyPr/>
                    <a:lstStyle/>
                    <a:p>
                      <a:pPr marL="0" marR="0" algn="ctr">
                        <a:lnSpc>
                          <a:spcPct val="115000"/>
                        </a:lnSpc>
                        <a:spcBef>
                          <a:spcPts val="0"/>
                        </a:spcBef>
                        <a:spcAft>
                          <a:spcPts val="600"/>
                        </a:spcAft>
                      </a:pP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375623"/>
                    </a:solidFill>
                  </a:tcPr>
                </a:tc>
                <a:tc>
                  <a:txBody>
                    <a:bodyPr/>
                    <a:lstStyle/>
                    <a:p>
                      <a:pPr marL="0" marR="0" algn="ctr">
                        <a:lnSpc>
                          <a:spcPct val="115000"/>
                        </a:lnSpc>
                        <a:spcBef>
                          <a:spcPts val="0"/>
                        </a:spcBef>
                        <a:spcAft>
                          <a:spcPts val="600"/>
                        </a:spcAft>
                      </a:pP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Beef cows</a:t>
                      </a:r>
                      <a:endPar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375623"/>
                    </a:solidFill>
                  </a:tcPr>
                </a:tc>
                <a:tc>
                  <a:txBody>
                    <a:bodyPr/>
                    <a:lstStyle/>
                    <a:p>
                      <a:pPr marL="0" marR="0" algn="ctr">
                        <a:lnSpc>
                          <a:spcPct val="115000"/>
                        </a:lnSpc>
                        <a:spcBef>
                          <a:spcPts val="0"/>
                        </a:spcBef>
                        <a:spcAft>
                          <a:spcPts val="600"/>
                        </a:spcAft>
                      </a:pP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Hogs and pigs</a:t>
                      </a:r>
                      <a:endPar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375623"/>
                    </a:solidFill>
                  </a:tcPr>
                </a:tc>
                <a:tc>
                  <a:txBody>
                    <a:bodyPr/>
                    <a:lstStyle/>
                    <a:p>
                      <a:pPr marL="0" marR="0" algn="ctr">
                        <a:lnSpc>
                          <a:spcPct val="115000"/>
                        </a:lnSpc>
                        <a:spcBef>
                          <a:spcPts val="0"/>
                        </a:spcBef>
                        <a:spcAft>
                          <a:spcPts val="600"/>
                        </a:spcAft>
                      </a:pP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Sheep and lambs</a:t>
                      </a:r>
                      <a:endPar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375623"/>
                    </a:solidFill>
                  </a:tcPr>
                </a:tc>
                <a:tc>
                  <a:txBody>
                    <a:bodyPr/>
                    <a:lstStyle/>
                    <a:p>
                      <a:pPr marL="0" marR="0" algn="ctr">
                        <a:lnSpc>
                          <a:spcPct val="115000"/>
                        </a:lnSpc>
                        <a:spcBef>
                          <a:spcPts val="0"/>
                        </a:spcBef>
                        <a:spcAft>
                          <a:spcPts val="600"/>
                        </a:spcAft>
                      </a:pP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Milk cows</a:t>
                      </a:r>
                      <a:endPar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375623"/>
                    </a:solidFill>
                  </a:tcPr>
                </a:tc>
                <a:tc>
                  <a:txBody>
                    <a:bodyPr/>
                    <a:lstStyle/>
                    <a:p>
                      <a:pPr marL="0" marR="0" algn="ctr">
                        <a:lnSpc>
                          <a:spcPct val="115000"/>
                        </a:lnSpc>
                        <a:spcBef>
                          <a:spcPts val="0"/>
                        </a:spcBef>
                        <a:spcAft>
                          <a:spcPts val="600"/>
                        </a:spcAft>
                      </a:pP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Egg layers</a:t>
                      </a:r>
                      <a:endPar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375623"/>
                    </a:solidFill>
                  </a:tcPr>
                </a:tc>
                <a:extLst>
                  <a:ext uri="{0D108BD9-81ED-4DB2-BD59-A6C34878D82A}">
                    <a16:rowId xmlns:a16="http://schemas.microsoft.com/office/drawing/2014/main" xmlns="" val="1222311623"/>
                  </a:ext>
                </a:extLst>
              </a:tr>
              <a:tr h="370840">
                <a:tc>
                  <a:txBody>
                    <a:bodyPr/>
                    <a:lstStyle/>
                    <a:p>
                      <a:pPr marL="0" marR="0" algn="ctr">
                        <a:lnSpc>
                          <a:spcPct val="115000"/>
                        </a:lnSpc>
                        <a:spcBef>
                          <a:spcPts val="0"/>
                        </a:spcBef>
                        <a:spcAft>
                          <a:spcPts val="60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National Total</a:t>
                      </a:r>
                      <a:endPar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D7DDD3"/>
                    </a:solidFill>
                  </a:tcPr>
                </a:tc>
                <a:tc>
                  <a:txBody>
                    <a:bodyPr/>
                    <a:lstStyle/>
                    <a:p>
                      <a:pPr marL="0" marR="0" algn="ctr">
                        <a:lnSpc>
                          <a:spcPct val="115000"/>
                        </a:lnSpc>
                        <a:spcBef>
                          <a:spcPts val="0"/>
                        </a:spcBef>
                        <a:spcAft>
                          <a:spcPts val="60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21.9%</a:t>
                      </a:r>
                      <a:endPar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D7DDD3"/>
                    </a:solidFill>
                  </a:tcPr>
                </a:tc>
                <a:tc>
                  <a:txBody>
                    <a:bodyPr/>
                    <a:lstStyle/>
                    <a:p>
                      <a:pPr marL="0" marR="0" algn="ctr">
                        <a:lnSpc>
                          <a:spcPct val="115000"/>
                        </a:lnSpc>
                        <a:spcBef>
                          <a:spcPts val="0"/>
                        </a:spcBef>
                        <a:spcAft>
                          <a:spcPts val="60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6.9%</a:t>
                      </a:r>
                      <a:endPar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D7DDD3"/>
                    </a:solidFill>
                  </a:tcPr>
                </a:tc>
                <a:tc>
                  <a:txBody>
                    <a:bodyPr/>
                    <a:lstStyle/>
                    <a:p>
                      <a:pPr marL="0" marR="0" algn="ctr">
                        <a:lnSpc>
                          <a:spcPct val="115000"/>
                        </a:lnSpc>
                        <a:spcBef>
                          <a:spcPts val="0"/>
                        </a:spcBef>
                        <a:spcAft>
                          <a:spcPts val="60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18.4%</a:t>
                      </a:r>
                      <a:endPar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D7DDD3"/>
                    </a:solidFill>
                  </a:tcPr>
                </a:tc>
                <a:tc>
                  <a:txBody>
                    <a:bodyPr/>
                    <a:lstStyle/>
                    <a:p>
                      <a:pPr marL="0" marR="0" algn="ctr">
                        <a:lnSpc>
                          <a:spcPct val="115000"/>
                        </a:lnSpc>
                        <a:spcBef>
                          <a:spcPts val="0"/>
                        </a:spcBef>
                        <a:spcAft>
                          <a:spcPts val="60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endPar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D7DDD3"/>
                    </a:solidFill>
                  </a:tcPr>
                </a:tc>
                <a:tc>
                  <a:txBody>
                    <a:bodyPr/>
                    <a:lstStyle/>
                    <a:p>
                      <a:pPr marL="0" marR="0" algn="ctr">
                        <a:lnSpc>
                          <a:spcPct val="115000"/>
                        </a:lnSpc>
                        <a:spcBef>
                          <a:spcPts val="0"/>
                        </a:spcBef>
                        <a:spcAft>
                          <a:spcPts val="60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3.5%</a:t>
                      </a:r>
                      <a:endPar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D7DDD3"/>
                    </a:solidFill>
                  </a:tcPr>
                </a:tc>
                <a:extLst>
                  <a:ext uri="{0D108BD9-81ED-4DB2-BD59-A6C34878D82A}">
                    <a16:rowId xmlns:a16="http://schemas.microsoft.com/office/drawing/2014/main" xmlns="" val="793493924"/>
                  </a:ext>
                </a:extLst>
              </a:tr>
            </a:tbl>
          </a:graphicData>
        </a:graphic>
      </p:graphicFrame>
    </p:spTree>
    <p:extLst>
      <p:ext uri="{BB962C8B-B14F-4D97-AF65-F5344CB8AC3E}">
        <p14:creationId xmlns:p14="http://schemas.microsoft.com/office/powerpoint/2010/main" val="857162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15C433A-E7E8-418F-B911-F3DBB2E4EA6F}"/>
              </a:ext>
            </a:extLst>
          </p:cNvPr>
          <p:cNvSpPr>
            <a:spLocks noGrp="1"/>
          </p:cNvSpPr>
          <p:nvPr>
            <p:ph type="title"/>
          </p:nvPr>
        </p:nvSpPr>
        <p:spPr/>
        <p:txBody>
          <a:bodyPr/>
          <a:lstStyle/>
          <a:p>
            <a:r>
              <a:rPr lang="en-US" dirty="0"/>
              <a:t>Table 22.2: Percent of National Total Crop Commodities in 2012</a:t>
            </a:r>
          </a:p>
        </p:txBody>
      </p:sp>
      <p:sp>
        <p:nvSpPr>
          <p:cNvPr id="4" name="Text Placeholder 3">
            <a:extLst>
              <a:ext uri="{FF2B5EF4-FFF2-40B4-BE49-F238E27FC236}">
                <a16:creationId xmlns:a16="http://schemas.microsoft.com/office/drawing/2014/main" xmlns="" id="{B3AD6BC0-A4EF-4D8A-A9AC-B2297A7DB387}"/>
              </a:ext>
            </a:extLst>
          </p:cNvPr>
          <p:cNvSpPr>
            <a:spLocks noGrp="1"/>
          </p:cNvSpPr>
          <p:nvPr>
            <p:ph type="body" sz="half" idx="2"/>
          </p:nvPr>
        </p:nvSpPr>
        <p:spPr/>
        <p:txBody>
          <a:bodyPr/>
          <a:lstStyle/>
          <a:p>
            <a:r>
              <a:rPr lang="en-US" dirty="0"/>
              <a:t>The table shows the percent of the national total production for crop commodities produced in the Northern Great Plains in 2012. Units are bushels (</a:t>
            </a:r>
            <a:r>
              <a:rPr lang="en-US" dirty="0" err="1"/>
              <a:t>bu</a:t>
            </a:r>
            <a:r>
              <a:rPr lang="en-US" dirty="0"/>
              <a:t>), tons, hundredweight (cwt), or pounds. </a:t>
            </a:r>
            <a:r>
              <a:rPr lang="en-US" i="1" dirty="0"/>
              <a:t>Source: USDA National Agricultural Statistical Survey 2012.</a:t>
            </a:r>
            <a:r>
              <a:rPr lang="en-US" i="1" baseline="30000" dirty="0">
                <a:hlinkClick r:id="rId3"/>
              </a:rPr>
              <a:t>44</a:t>
            </a:r>
            <a:endParaRPr lang="en-US" i="1" dirty="0"/>
          </a:p>
          <a:p>
            <a:endParaRPr lang="en-US" dirty="0"/>
          </a:p>
        </p:txBody>
      </p:sp>
      <p:sp>
        <p:nvSpPr>
          <p:cNvPr id="5" name="Text Placeholder 4">
            <a:extLst>
              <a:ext uri="{FF2B5EF4-FFF2-40B4-BE49-F238E27FC236}">
                <a16:creationId xmlns:a16="http://schemas.microsoft.com/office/drawing/2014/main" xmlns="" id="{B2A66A20-A2A1-42EB-898E-5906010CE5B5}"/>
              </a:ext>
            </a:extLst>
          </p:cNvPr>
          <p:cNvSpPr>
            <a:spLocks noGrp="1"/>
          </p:cNvSpPr>
          <p:nvPr>
            <p:ph type="body" sz="quarter" idx="12"/>
          </p:nvPr>
        </p:nvSpPr>
        <p:spPr/>
        <p:txBody>
          <a:bodyPr/>
          <a:lstStyle/>
          <a:p>
            <a:r>
              <a:rPr lang="en-US" dirty="0"/>
              <a:t>Ch. 22 | Northern Great Plains</a:t>
            </a:r>
          </a:p>
        </p:txBody>
      </p:sp>
      <p:graphicFrame>
        <p:nvGraphicFramePr>
          <p:cNvPr id="7" name="Content Placeholder 6">
            <a:extLst>
              <a:ext uri="{FF2B5EF4-FFF2-40B4-BE49-F238E27FC236}">
                <a16:creationId xmlns:a16="http://schemas.microsoft.com/office/drawing/2014/main" xmlns="" id="{8469B88C-90CD-A44A-9243-3A31CD6777F4}"/>
              </a:ext>
            </a:extLst>
          </p:cNvPr>
          <p:cNvGraphicFramePr>
            <a:graphicFrameLocks noGrp="1"/>
          </p:cNvGraphicFramePr>
          <p:nvPr>
            <p:ph sz="quarter" idx="10"/>
            <p:extLst>
              <p:ext uri="{D42A27DB-BD31-4B8C-83A1-F6EECF244321}">
                <p14:modId xmlns:p14="http://schemas.microsoft.com/office/powerpoint/2010/main" val="3881505450"/>
              </p:ext>
            </p:extLst>
          </p:nvPr>
        </p:nvGraphicFramePr>
        <p:xfrm>
          <a:off x="630238" y="457200"/>
          <a:ext cx="7886697" cy="2940304"/>
        </p:xfrm>
        <a:graphic>
          <a:graphicData uri="http://schemas.openxmlformats.org/drawingml/2006/table">
            <a:tbl>
              <a:tblPr bandRow="1">
                <a:tableStyleId>{5C22544A-7EE6-4342-B048-85BDC9FD1C3A}</a:tableStyleId>
              </a:tblPr>
              <a:tblGrid>
                <a:gridCol w="1126671">
                  <a:extLst>
                    <a:ext uri="{9D8B030D-6E8A-4147-A177-3AD203B41FA5}">
                      <a16:colId xmlns:a16="http://schemas.microsoft.com/office/drawing/2014/main" xmlns="" val="1318920451"/>
                    </a:ext>
                  </a:extLst>
                </a:gridCol>
                <a:gridCol w="1126671">
                  <a:extLst>
                    <a:ext uri="{9D8B030D-6E8A-4147-A177-3AD203B41FA5}">
                      <a16:colId xmlns:a16="http://schemas.microsoft.com/office/drawing/2014/main" xmlns="" val="1947722876"/>
                    </a:ext>
                  </a:extLst>
                </a:gridCol>
                <a:gridCol w="1126671">
                  <a:extLst>
                    <a:ext uri="{9D8B030D-6E8A-4147-A177-3AD203B41FA5}">
                      <a16:colId xmlns:a16="http://schemas.microsoft.com/office/drawing/2014/main" xmlns="" val="1093074939"/>
                    </a:ext>
                  </a:extLst>
                </a:gridCol>
                <a:gridCol w="1126671">
                  <a:extLst>
                    <a:ext uri="{9D8B030D-6E8A-4147-A177-3AD203B41FA5}">
                      <a16:colId xmlns:a16="http://schemas.microsoft.com/office/drawing/2014/main" xmlns="" val="2805793538"/>
                    </a:ext>
                  </a:extLst>
                </a:gridCol>
                <a:gridCol w="1126671">
                  <a:extLst>
                    <a:ext uri="{9D8B030D-6E8A-4147-A177-3AD203B41FA5}">
                      <a16:colId xmlns:a16="http://schemas.microsoft.com/office/drawing/2014/main" xmlns="" val="1006081096"/>
                    </a:ext>
                  </a:extLst>
                </a:gridCol>
                <a:gridCol w="1126671">
                  <a:extLst>
                    <a:ext uri="{9D8B030D-6E8A-4147-A177-3AD203B41FA5}">
                      <a16:colId xmlns:a16="http://schemas.microsoft.com/office/drawing/2014/main" xmlns="" val="1845287566"/>
                    </a:ext>
                  </a:extLst>
                </a:gridCol>
                <a:gridCol w="1126671">
                  <a:extLst>
                    <a:ext uri="{9D8B030D-6E8A-4147-A177-3AD203B41FA5}">
                      <a16:colId xmlns:a16="http://schemas.microsoft.com/office/drawing/2014/main" xmlns="" val="1727714243"/>
                    </a:ext>
                  </a:extLst>
                </a:gridCol>
              </a:tblGrid>
              <a:tr h="746338">
                <a:tc>
                  <a:txBody>
                    <a:bodyPr/>
                    <a:lstStyle/>
                    <a:p>
                      <a:pPr marL="0" marR="0" algn="ctr">
                        <a:lnSpc>
                          <a:spcPct val="115000"/>
                        </a:lnSpc>
                        <a:spcBef>
                          <a:spcPts val="0"/>
                        </a:spcBef>
                        <a:spcAft>
                          <a:spcPts val="600"/>
                        </a:spcAft>
                      </a:pP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375623"/>
                    </a:solidFill>
                  </a:tcPr>
                </a:tc>
                <a:tc>
                  <a:txBody>
                    <a:bodyPr/>
                    <a:lstStyle/>
                    <a:p>
                      <a:pPr marL="0" marR="0" algn="ctr">
                        <a:lnSpc>
                          <a:spcPct val="115000"/>
                        </a:lnSpc>
                        <a:spcBef>
                          <a:spcPts val="0"/>
                        </a:spcBef>
                        <a:spcAft>
                          <a:spcPts val="600"/>
                        </a:spcAft>
                      </a:pP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Corn for grain (</a:t>
                      </a:r>
                      <a:r>
                        <a:rPr lang="en-US" sz="12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bu</a:t>
                      </a: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375623"/>
                    </a:solidFill>
                  </a:tcPr>
                </a:tc>
                <a:tc>
                  <a:txBody>
                    <a:bodyPr/>
                    <a:lstStyle/>
                    <a:p>
                      <a:pPr marL="0" marR="0" algn="ctr">
                        <a:lnSpc>
                          <a:spcPct val="115000"/>
                        </a:lnSpc>
                        <a:spcBef>
                          <a:spcPts val="0"/>
                        </a:spcBef>
                        <a:spcAft>
                          <a:spcPts val="600"/>
                        </a:spcAft>
                      </a:pP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Corn for silage/</a:t>
                      </a:r>
                      <a:b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12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greenchop</a:t>
                      </a: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(tons)</a:t>
                      </a:r>
                      <a:endPar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375623"/>
                    </a:solidFill>
                  </a:tcPr>
                </a:tc>
                <a:tc>
                  <a:txBody>
                    <a:bodyPr/>
                    <a:lstStyle/>
                    <a:p>
                      <a:pPr marL="0" marR="0" algn="ctr">
                        <a:lnSpc>
                          <a:spcPct val="115000"/>
                        </a:lnSpc>
                        <a:spcBef>
                          <a:spcPts val="0"/>
                        </a:spcBef>
                        <a:spcAft>
                          <a:spcPts val="600"/>
                        </a:spcAft>
                      </a:pP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Wheat for grain (</a:t>
                      </a:r>
                      <a:r>
                        <a:rPr lang="en-US" sz="12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bu</a:t>
                      </a: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375623"/>
                    </a:solidFill>
                  </a:tcPr>
                </a:tc>
                <a:tc>
                  <a:txBody>
                    <a:bodyPr/>
                    <a:lstStyle/>
                    <a:p>
                      <a:pPr marL="0" marR="0" algn="ctr">
                        <a:lnSpc>
                          <a:spcPct val="115000"/>
                        </a:lnSpc>
                        <a:spcBef>
                          <a:spcPts val="0"/>
                        </a:spcBef>
                        <a:spcAft>
                          <a:spcPts val="600"/>
                        </a:spcAft>
                      </a:pP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Spring wheat (</a:t>
                      </a:r>
                      <a:r>
                        <a:rPr lang="en-US" sz="12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bu</a:t>
                      </a: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375623"/>
                    </a:solidFill>
                  </a:tcPr>
                </a:tc>
                <a:tc>
                  <a:txBody>
                    <a:bodyPr/>
                    <a:lstStyle/>
                    <a:p>
                      <a:pPr marL="0" marR="0" algn="ctr">
                        <a:lnSpc>
                          <a:spcPct val="115000"/>
                        </a:lnSpc>
                        <a:spcBef>
                          <a:spcPts val="0"/>
                        </a:spcBef>
                        <a:spcAft>
                          <a:spcPts val="600"/>
                        </a:spcAft>
                      </a:pP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Durum wheat (</a:t>
                      </a:r>
                      <a:r>
                        <a:rPr lang="en-US" sz="12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bu</a:t>
                      </a: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375623"/>
                    </a:solidFill>
                  </a:tcPr>
                </a:tc>
                <a:tc>
                  <a:txBody>
                    <a:bodyPr/>
                    <a:lstStyle/>
                    <a:p>
                      <a:pPr marL="0" marR="0" algn="ctr">
                        <a:lnSpc>
                          <a:spcPct val="115000"/>
                        </a:lnSpc>
                        <a:spcBef>
                          <a:spcPts val="0"/>
                        </a:spcBef>
                        <a:spcAft>
                          <a:spcPts val="600"/>
                        </a:spcAft>
                      </a:pP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Oats for grain (</a:t>
                      </a:r>
                      <a:r>
                        <a:rPr lang="en-US" sz="12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bu</a:t>
                      </a: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375623"/>
                    </a:solidFill>
                  </a:tcPr>
                </a:tc>
                <a:extLst>
                  <a:ext uri="{0D108BD9-81ED-4DB2-BD59-A6C34878D82A}">
                    <a16:rowId xmlns:a16="http://schemas.microsoft.com/office/drawing/2014/main" xmlns="" val="2794844162"/>
                  </a:ext>
                </a:extLst>
              </a:tr>
              <a:tr h="535760">
                <a:tc>
                  <a:txBody>
                    <a:bodyPr/>
                    <a:lstStyle/>
                    <a:p>
                      <a:pPr marL="0" marR="0" algn="ctr">
                        <a:lnSpc>
                          <a:spcPct val="115000"/>
                        </a:lnSpc>
                        <a:spcBef>
                          <a:spcPts val="0"/>
                        </a:spcBef>
                        <a:spcAft>
                          <a:spcPts val="600"/>
                        </a:spcAft>
                      </a:pP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National Total</a:t>
                      </a:r>
                      <a:endPar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D7DDD3"/>
                    </a:solidFill>
                  </a:tcPr>
                </a:tc>
                <a:tc>
                  <a:txBody>
                    <a:bodyPr/>
                    <a:lstStyle/>
                    <a:p>
                      <a:pPr marL="0" marR="0" algn="ctr">
                        <a:lnSpc>
                          <a:spcPct val="115000"/>
                        </a:lnSpc>
                        <a:spcBef>
                          <a:spcPts val="0"/>
                        </a:spcBef>
                        <a:spcAft>
                          <a:spcPts val="600"/>
                        </a:spcAft>
                      </a:pPr>
                      <a:r>
                        <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20.2%</a:t>
                      </a:r>
                      <a:endPar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D7DDD3"/>
                    </a:solidFill>
                  </a:tcPr>
                </a:tc>
                <a:tc>
                  <a:txBody>
                    <a:bodyPr/>
                    <a:lstStyle/>
                    <a:p>
                      <a:pPr marL="0" marR="0" algn="ctr">
                        <a:lnSpc>
                          <a:spcPct val="115000"/>
                        </a:lnSpc>
                        <a:spcBef>
                          <a:spcPts val="0"/>
                        </a:spcBef>
                        <a:spcAft>
                          <a:spcPts val="60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11.5%</a:t>
                      </a: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D7DDD3"/>
                    </a:solidFill>
                  </a:tcPr>
                </a:tc>
                <a:tc>
                  <a:txBody>
                    <a:bodyPr/>
                    <a:lstStyle/>
                    <a:p>
                      <a:pPr marL="0" marR="0" algn="ctr">
                        <a:lnSpc>
                          <a:spcPct val="115000"/>
                        </a:lnSpc>
                        <a:spcBef>
                          <a:spcPts val="0"/>
                        </a:spcBef>
                        <a:spcAft>
                          <a:spcPts val="60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30.4%</a:t>
                      </a: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D7DDD3"/>
                    </a:solidFill>
                  </a:tcPr>
                </a:tc>
                <a:tc>
                  <a:txBody>
                    <a:bodyPr/>
                    <a:lstStyle/>
                    <a:p>
                      <a:pPr marL="0" marR="0" algn="ctr">
                        <a:lnSpc>
                          <a:spcPct val="115000"/>
                        </a:lnSpc>
                        <a:spcBef>
                          <a:spcPts val="0"/>
                        </a:spcBef>
                        <a:spcAft>
                          <a:spcPts val="60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70.6%</a:t>
                      </a: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D7DDD3"/>
                    </a:solidFill>
                  </a:tcPr>
                </a:tc>
                <a:tc>
                  <a:txBody>
                    <a:bodyPr/>
                    <a:lstStyle/>
                    <a:p>
                      <a:pPr marL="0" marR="0" algn="ctr">
                        <a:lnSpc>
                          <a:spcPct val="115000"/>
                        </a:lnSpc>
                        <a:spcBef>
                          <a:spcPts val="0"/>
                        </a:spcBef>
                        <a:spcAft>
                          <a:spcPts val="60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72.2%</a:t>
                      </a: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D7DDD3"/>
                    </a:solidFill>
                  </a:tcPr>
                </a:tc>
                <a:tc>
                  <a:txBody>
                    <a:bodyPr/>
                    <a:lstStyle/>
                    <a:p>
                      <a:pPr marL="0" marR="0" algn="ctr">
                        <a:lnSpc>
                          <a:spcPct val="115000"/>
                        </a:lnSpc>
                        <a:spcBef>
                          <a:spcPts val="0"/>
                        </a:spcBef>
                        <a:spcAft>
                          <a:spcPts val="60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20.3%</a:t>
                      </a: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D7DDD3"/>
                    </a:solidFill>
                  </a:tcPr>
                </a:tc>
                <a:extLst>
                  <a:ext uri="{0D108BD9-81ED-4DB2-BD59-A6C34878D82A}">
                    <a16:rowId xmlns:a16="http://schemas.microsoft.com/office/drawing/2014/main" xmlns="" val="2972980522"/>
                  </a:ext>
                </a:extLst>
              </a:tr>
              <a:tr h="329184">
                <a:tc>
                  <a:txBody>
                    <a:bodyPr/>
                    <a:lstStyle/>
                    <a:p>
                      <a:pPr marL="0" marR="0" algn="ctr">
                        <a:lnSpc>
                          <a:spcPct val="115000"/>
                        </a:lnSpc>
                        <a:spcBef>
                          <a:spcPts val="0"/>
                        </a:spcBef>
                        <a:spcAft>
                          <a:spcPts val="600"/>
                        </a:spcAft>
                      </a:pPr>
                      <a:endParaRPr lang="en-US" sz="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chemeClr val="bg1"/>
                    </a:solidFill>
                  </a:tcPr>
                </a:tc>
                <a:tc>
                  <a:txBody>
                    <a:bodyPr/>
                    <a:lstStyle/>
                    <a:p>
                      <a:pPr marL="0" marR="0" algn="ctr">
                        <a:lnSpc>
                          <a:spcPct val="115000"/>
                        </a:lnSpc>
                        <a:spcBef>
                          <a:spcPts val="0"/>
                        </a:spcBef>
                        <a:spcAft>
                          <a:spcPts val="600"/>
                        </a:spcAft>
                      </a:pPr>
                      <a:endParaRPr lang="en-US" sz="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chemeClr val="bg1"/>
                    </a:solidFill>
                  </a:tcPr>
                </a:tc>
                <a:tc>
                  <a:txBody>
                    <a:bodyPr/>
                    <a:lstStyle/>
                    <a:p>
                      <a:pPr marL="0" marR="0" algn="ctr">
                        <a:lnSpc>
                          <a:spcPct val="115000"/>
                        </a:lnSpc>
                        <a:spcBef>
                          <a:spcPts val="0"/>
                        </a:spcBef>
                        <a:spcAft>
                          <a:spcPts val="600"/>
                        </a:spcAft>
                      </a:pPr>
                      <a:endParaRPr lang="en-US" sz="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chemeClr val="bg1"/>
                    </a:solidFill>
                  </a:tcPr>
                </a:tc>
                <a:tc>
                  <a:txBody>
                    <a:bodyPr/>
                    <a:lstStyle/>
                    <a:p>
                      <a:pPr marL="0" marR="0" algn="ctr">
                        <a:lnSpc>
                          <a:spcPct val="115000"/>
                        </a:lnSpc>
                        <a:spcBef>
                          <a:spcPts val="0"/>
                        </a:spcBef>
                        <a:spcAft>
                          <a:spcPts val="600"/>
                        </a:spcAft>
                      </a:pPr>
                      <a:endParaRPr lang="en-US" sz="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chemeClr val="bg1"/>
                    </a:solidFill>
                  </a:tcPr>
                </a:tc>
                <a:tc>
                  <a:txBody>
                    <a:bodyPr/>
                    <a:lstStyle/>
                    <a:p>
                      <a:pPr marL="0" marR="0" algn="ctr">
                        <a:lnSpc>
                          <a:spcPct val="115000"/>
                        </a:lnSpc>
                        <a:spcBef>
                          <a:spcPts val="0"/>
                        </a:spcBef>
                        <a:spcAft>
                          <a:spcPts val="600"/>
                        </a:spcAft>
                      </a:pPr>
                      <a:endParaRPr lang="en-US" sz="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chemeClr val="bg1"/>
                    </a:solidFill>
                  </a:tcPr>
                </a:tc>
                <a:tc>
                  <a:txBody>
                    <a:bodyPr/>
                    <a:lstStyle/>
                    <a:p>
                      <a:pPr marL="0" marR="0" algn="ctr">
                        <a:lnSpc>
                          <a:spcPct val="115000"/>
                        </a:lnSpc>
                        <a:spcBef>
                          <a:spcPts val="0"/>
                        </a:spcBef>
                        <a:spcAft>
                          <a:spcPts val="600"/>
                        </a:spcAft>
                      </a:pPr>
                      <a:endParaRPr lang="en-US" sz="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chemeClr val="bg1"/>
                    </a:solidFill>
                  </a:tcPr>
                </a:tc>
                <a:tc>
                  <a:txBody>
                    <a:bodyPr/>
                    <a:lstStyle/>
                    <a:p>
                      <a:pPr marL="0" marR="0" algn="ctr">
                        <a:lnSpc>
                          <a:spcPct val="115000"/>
                        </a:lnSpc>
                        <a:spcBef>
                          <a:spcPts val="0"/>
                        </a:spcBef>
                        <a:spcAft>
                          <a:spcPts val="0"/>
                        </a:spcAft>
                      </a:pPr>
                      <a:endParaRPr lang="en-US" sz="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chemeClr val="bg1"/>
                    </a:solidFill>
                  </a:tcPr>
                </a:tc>
                <a:extLst>
                  <a:ext uri="{0D108BD9-81ED-4DB2-BD59-A6C34878D82A}">
                    <a16:rowId xmlns:a16="http://schemas.microsoft.com/office/drawing/2014/main" xmlns="" val="535920188"/>
                  </a:ext>
                </a:extLst>
              </a:tr>
              <a:tr h="746338">
                <a:tc>
                  <a:txBody>
                    <a:bodyPr/>
                    <a:lstStyle/>
                    <a:p>
                      <a:pPr marL="0" marR="0" algn="ctr">
                        <a:lnSpc>
                          <a:spcPct val="115000"/>
                        </a:lnSpc>
                        <a:spcBef>
                          <a:spcPts val="0"/>
                        </a:spcBef>
                        <a:spcAft>
                          <a:spcPts val="600"/>
                        </a:spcAft>
                      </a:pP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375623"/>
                    </a:solidFill>
                  </a:tcPr>
                </a:tc>
                <a:tc>
                  <a:txBody>
                    <a:bodyPr/>
                    <a:lstStyle/>
                    <a:p>
                      <a:pPr marL="0" marR="0" algn="ctr">
                        <a:lnSpc>
                          <a:spcPct val="115000"/>
                        </a:lnSpc>
                        <a:spcBef>
                          <a:spcPts val="0"/>
                        </a:spcBef>
                        <a:spcAft>
                          <a:spcPts val="600"/>
                        </a:spcAft>
                      </a:pP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Barley (</a:t>
                      </a:r>
                      <a:r>
                        <a:rPr lang="en-US" sz="12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bu</a:t>
                      </a: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375623"/>
                    </a:solidFill>
                  </a:tcPr>
                </a:tc>
                <a:tc>
                  <a:txBody>
                    <a:bodyPr/>
                    <a:lstStyle/>
                    <a:p>
                      <a:pPr marL="0" marR="0" algn="ctr">
                        <a:lnSpc>
                          <a:spcPct val="115000"/>
                        </a:lnSpc>
                        <a:spcBef>
                          <a:spcPts val="0"/>
                        </a:spcBef>
                        <a:spcAft>
                          <a:spcPts val="600"/>
                        </a:spcAft>
                      </a:pP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Soybeans (</a:t>
                      </a:r>
                      <a:r>
                        <a:rPr lang="en-US" sz="12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bu</a:t>
                      </a: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375623"/>
                    </a:solidFill>
                  </a:tcPr>
                </a:tc>
                <a:tc>
                  <a:txBody>
                    <a:bodyPr/>
                    <a:lstStyle/>
                    <a:p>
                      <a:pPr marL="0" marR="0" algn="ctr">
                        <a:lnSpc>
                          <a:spcPct val="115000"/>
                        </a:lnSpc>
                        <a:spcBef>
                          <a:spcPts val="0"/>
                        </a:spcBef>
                        <a:spcAft>
                          <a:spcPts val="600"/>
                        </a:spcAft>
                      </a:pP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Dry edible beans and lentils (cwt)</a:t>
                      </a:r>
                      <a:endPar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375623"/>
                    </a:solidFill>
                  </a:tcPr>
                </a:tc>
                <a:tc>
                  <a:txBody>
                    <a:bodyPr/>
                    <a:lstStyle/>
                    <a:p>
                      <a:pPr marL="0" marR="0" algn="ctr">
                        <a:lnSpc>
                          <a:spcPct val="115000"/>
                        </a:lnSpc>
                        <a:spcBef>
                          <a:spcPts val="0"/>
                        </a:spcBef>
                        <a:spcAft>
                          <a:spcPts val="600"/>
                        </a:spcAft>
                      </a:pP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Forage (tons)</a:t>
                      </a:r>
                      <a:endPar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375623"/>
                    </a:solidFill>
                  </a:tcPr>
                </a:tc>
                <a:tc>
                  <a:txBody>
                    <a:bodyPr/>
                    <a:lstStyle/>
                    <a:p>
                      <a:pPr marL="0" marR="0" algn="ctr">
                        <a:lnSpc>
                          <a:spcPct val="115000"/>
                        </a:lnSpc>
                        <a:spcBef>
                          <a:spcPts val="0"/>
                        </a:spcBef>
                        <a:spcAft>
                          <a:spcPts val="600"/>
                        </a:spcAft>
                      </a:pP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Sunflower seed (pounds)</a:t>
                      </a:r>
                      <a:endPar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375623"/>
                    </a:solidFill>
                  </a:tcPr>
                </a:tc>
                <a:tc>
                  <a:txBody>
                    <a:bodyPr/>
                    <a:lstStyle/>
                    <a:p>
                      <a:pPr marL="0" marR="0" algn="ctr">
                        <a:lnSpc>
                          <a:spcPct val="115000"/>
                        </a:lnSpc>
                        <a:spcBef>
                          <a:spcPts val="0"/>
                        </a:spcBef>
                        <a:spcAft>
                          <a:spcPts val="0"/>
                        </a:spcAft>
                      </a:pPr>
                      <a:r>
                        <a:rPr lang="en-US" sz="12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Sugarbeets</a:t>
                      </a:r>
                      <a:r>
                        <a:rPr lang="en-US" sz="12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(tons)</a:t>
                      </a:r>
                      <a:endParaRPr lang="en-US"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375623"/>
                    </a:solidFill>
                  </a:tcPr>
                </a:tc>
                <a:extLst>
                  <a:ext uri="{0D108BD9-81ED-4DB2-BD59-A6C34878D82A}">
                    <a16:rowId xmlns:a16="http://schemas.microsoft.com/office/drawing/2014/main" xmlns="" val="2555123914"/>
                  </a:ext>
                </a:extLst>
              </a:tr>
              <a:tr h="535760">
                <a:tc>
                  <a:txBody>
                    <a:bodyPr/>
                    <a:lstStyle/>
                    <a:p>
                      <a:pPr marL="0" marR="0" algn="ctr">
                        <a:lnSpc>
                          <a:spcPct val="115000"/>
                        </a:lnSpc>
                        <a:spcBef>
                          <a:spcPts val="0"/>
                        </a:spcBef>
                        <a:spcAft>
                          <a:spcPts val="600"/>
                        </a:spcAft>
                      </a:pP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National Total</a:t>
                      </a:r>
                      <a:endPar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D7DDD3"/>
                    </a:solidFill>
                  </a:tcPr>
                </a:tc>
                <a:tc>
                  <a:txBody>
                    <a:bodyPr/>
                    <a:lstStyle/>
                    <a:p>
                      <a:pPr marL="0" marR="0" algn="ctr">
                        <a:lnSpc>
                          <a:spcPct val="115000"/>
                        </a:lnSpc>
                        <a:spcBef>
                          <a:spcPts val="0"/>
                        </a:spcBef>
                        <a:spcAft>
                          <a:spcPts val="600"/>
                        </a:spcAft>
                      </a:pPr>
                      <a:r>
                        <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48.4%</a:t>
                      </a:r>
                      <a:endPar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D7DDD3"/>
                    </a:solidFill>
                  </a:tcPr>
                </a:tc>
                <a:tc>
                  <a:txBody>
                    <a:bodyPr/>
                    <a:lstStyle/>
                    <a:p>
                      <a:pPr marL="0" marR="0" algn="ctr">
                        <a:lnSpc>
                          <a:spcPct val="115000"/>
                        </a:lnSpc>
                        <a:spcBef>
                          <a:spcPts val="0"/>
                        </a:spcBef>
                        <a:spcAft>
                          <a:spcPts val="600"/>
                        </a:spcAft>
                      </a:pPr>
                      <a:r>
                        <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16.3%</a:t>
                      </a:r>
                      <a:endPar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D7DDD3"/>
                    </a:solidFill>
                  </a:tcPr>
                </a:tc>
                <a:tc>
                  <a:txBody>
                    <a:bodyPr/>
                    <a:lstStyle/>
                    <a:p>
                      <a:pPr marL="0" marR="0" algn="ctr">
                        <a:lnSpc>
                          <a:spcPct val="115000"/>
                        </a:lnSpc>
                        <a:spcBef>
                          <a:spcPts val="0"/>
                        </a:spcBef>
                        <a:spcAft>
                          <a:spcPts val="600"/>
                        </a:spcAft>
                      </a:pPr>
                      <a:r>
                        <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48.6%</a:t>
                      </a:r>
                      <a:endPar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D7DDD3"/>
                    </a:solidFill>
                  </a:tcPr>
                </a:tc>
                <a:tc>
                  <a:txBody>
                    <a:bodyPr/>
                    <a:lstStyle/>
                    <a:p>
                      <a:pPr marL="0" marR="0" algn="ctr">
                        <a:lnSpc>
                          <a:spcPct val="115000"/>
                        </a:lnSpc>
                        <a:spcBef>
                          <a:spcPts val="0"/>
                        </a:spcBef>
                        <a:spcAft>
                          <a:spcPts val="600"/>
                        </a:spcAft>
                      </a:pPr>
                      <a:r>
                        <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13.8%</a:t>
                      </a:r>
                      <a:endParaRPr lang="en-US"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D7DDD3"/>
                    </a:solidFill>
                  </a:tcPr>
                </a:tc>
                <a:tc>
                  <a:txBody>
                    <a:bodyPr/>
                    <a:lstStyle/>
                    <a:p>
                      <a:pPr marL="0" marR="0" algn="ctr">
                        <a:lnSpc>
                          <a:spcPct val="115000"/>
                        </a:lnSpc>
                        <a:spcBef>
                          <a:spcPts val="0"/>
                        </a:spcBef>
                        <a:spcAft>
                          <a:spcPts val="60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83.6%</a:t>
                      </a: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D7DDD3"/>
                    </a:solidFill>
                  </a:tcPr>
                </a:tc>
                <a:tc>
                  <a:txBody>
                    <a:bodyPr/>
                    <a:lstStyle/>
                    <a:p>
                      <a:pPr marL="0" marR="0" algn="ctr">
                        <a:lnSpc>
                          <a:spcPct val="115000"/>
                        </a:lnSpc>
                        <a:spcBef>
                          <a:spcPts val="0"/>
                        </a:spcBef>
                        <a:spcAft>
                          <a:spcPts val="60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27.2%</a:t>
                      </a: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D7DDD3"/>
                    </a:solidFill>
                  </a:tcPr>
                </a:tc>
                <a:extLst>
                  <a:ext uri="{0D108BD9-81ED-4DB2-BD59-A6C34878D82A}">
                    <a16:rowId xmlns:a16="http://schemas.microsoft.com/office/drawing/2014/main" xmlns="" val="2166998522"/>
                  </a:ext>
                </a:extLst>
              </a:tr>
            </a:tbl>
          </a:graphicData>
        </a:graphic>
      </p:graphicFrame>
    </p:spTree>
    <p:extLst>
      <p:ext uri="{BB962C8B-B14F-4D97-AF65-F5344CB8AC3E}">
        <p14:creationId xmlns:p14="http://schemas.microsoft.com/office/powerpoint/2010/main" val="4125147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7C2489D-3747-45E5-8D38-BBB2339A1865}"/>
              </a:ext>
            </a:extLst>
          </p:cNvPr>
          <p:cNvSpPr>
            <a:spLocks noGrp="1"/>
          </p:cNvSpPr>
          <p:nvPr>
            <p:ph type="title"/>
          </p:nvPr>
        </p:nvSpPr>
        <p:spPr/>
        <p:txBody>
          <a:bodyPr>
            <a:normAutofit/>
          </a:bodyPr>
          <a:lstStyle/>
          <a:p>
            <a:r>
              <a:rPr lang="en-US" dirty="0"/>
              <a:t>Table 22.3: Land-Cover and Land-Use Changes for the Prairie Pothole Region</a:t>
            </a:r>
          </a:p>
        </p:txBody>
      </p:sp>
      <p:sp>
        <p:nvSpPr>
          <p:cNvPr id="4" name="Text Placeholder 3">
            <a:extLst>
              <a:ext uri="{FF2B5EF4-FFF2-40B4-BE49-F238E27FC236}">
                <a16:creationId xmlns:a16="http://schemas.microsoft.com/office/drawing/2014/main" xmlns="" id="{1F3DF37A-6DD9-44D6-BD28-67308BEA09D6}"/>
              </a:ext>
            </a:extLst>
          </p:cNvPr>
          <p:cNvSpPr>
            <a:spLocks noGrp="1"/>
          </p:cNvSpPr>
          <p:nvPr>
            <p:ph type="body" sz="half" idx="2"/>
          </p:nvPr>
        </p:nvSpPr>
        <p:spPr/>
        <p:txBody>
          <a:bodyPr>
            <a:normAutofit lnSpcReduction="10000"/>
          </a:bodyPr>
          <a:lstStyle/>
          <a:p>
            <a:r>
              <a:rPr lang="en-US" dirty="0"/>
              <a:t>This table shows changes in land cover and land use in the Northern Great Plains portion of the Prairie Pothole Region (PPR), by state, from 2006 to 2011. Note: Montana was not included in the analysis of changes in the PPR cited here, so comparable statistics are not available. Map-based estimates of grassland conversion in Montana from 2008–2012, though not specifically for the PPR, are available from other studies.</a:t>
            </a:r>
            <a:r>
              <a:rPr lang="en-US" baseline="30000" dirty="0">
                <a:hlinkClick r:id="rId3"/>
              </a:rPr>
              <a:t>47</a:t>
            </a:r>
            <a:r>
              <a:rPr lang="en-US" baseline="30000" dirty="0"/>
              <a:t>,</a:t>
            </a:r>
            <a:r>
              <a:rPr lang="en-US" baseline="30000" dirty="0">
                <a:hlinkClick r:id="rId4"/>
              </a:rPr>
              <a:t>114</a:t>
            </a:r>
            <a:r>
              <a:rPr lang="en-US" dirty="0"/>
              <a:t> </a:t>
            </a:r>
            <a:r>
              <a:rPr lang="en-US" i="1" dirty="0"/>
              <a:t>Source: adapted from Wright and Wimberly 2013.</a:t>
            </a:r>
            <a:r>
              <a:rPr lang="en-US" i="1" baseline="30000" dirty="0">
                <a:hlinkClick r:id="rId5"/>
              </a:rPr>
              <a:t>46</a:t>
            </a:r>
            <a:endParaRPr lang="en-US" i="1" dirty="0"/>
          </a:p>
        </p:txBody>
      </p:sp>
      <p:sp>
        <p:nvSpPr>
          <p:cNvPr id="5" name="Text Placeholder 4">
            <a:extLst>
              <a:ext uri="{FF2B5EF4-FFF2-40B4-BE49-F238E27FC236}">
                <a16:creationId xmlns:a16="http://schemas.microsoft.com/office/drawing/2014/main" xmlns="" id="{863BE601-445C-4A03-8580-37254425BB5F}"/>
              </a:ext>
            </a:extLst>
          </p:cNvPr>
          <p:cNvSpPr>
            <a:spLocks noGrp="1"/>
          </p:cNvSpPr>
          <p:nvPr>
            <p:ph type="body" sz="quarter" idx="12"/>
          </p:nvPr>
        </p:nvSpPr>
        <p:spPr/>
        <p:txBody>
          <a:bodyPr/>
          <a:lstStyle/>
          <a:p>
            <a:r>
              <a:rPr lang="en-US" dirty="0"/>
              <a:t>Ch. 22 | Northern Great Plains</a:t>
            </a:r>
          </a:p>
        </p:txBody>
      </p:sp>
      <p:graphicFrame>
        <p:nvGraphicFramePr>
          <p:cNvPr id="8" name="Content Placeholder 7">
            <a:extLst>
              <a:ext uri="{FF2B5EF4-FFF2-40B4-BE49-F238E27FC236}">
                <a16:creationId xmlns:a16="http://schemas.microsoft.com/office/drawing/2014/main" xmlns="" id="{759D9477-92AD-CD44-90C1-65C89079B6B7}"/>
              </a:ext>
            </a:extLst>
          </p:cNvPr>
          <p:cNvGraphicFramePr>
            <a:graphicFrameLocks noGrp="1"/>
          </p:cNvGraphicFramePr>
          <p:nvPr>
            <p:ph sz="quarter" idx="10"/>
            <p:extLst>
              <p:ext uri="{D42A27DB-BD31-4B8C-83A1-F6EECF244321}">
                <p14:modId xmlns:p14="http://schemas.microsoft.com/office/powerpoint/2010/main" val="4162321870"/>
              </p:ext>
            </p:extLst>
          </p:nvPr>
        </p:nvGraphicFramePr>
        <p:xfrm>
          <a:off x="630238" y="663052"/>
          <a:ext cx="7886700" cy="2606548"/>
        </p:xfrm>
        <a:graphic>
          <a:graphicData uri="http://schemas.openxmlformats.org/drawingml/2006/table">
            <a:tbl>
              <a:tblPr bandRow="1">
                <a:tableStyleId>{5C22544A-7EE6-4342-B048-85BDC9FD1C3A}</a:tableStyleId>
              </a:tblPr>
              <a:tblGrid>
                <a:gridCol w="1971675">
                  <a:extLst>
                    <a:ext uri="{9D8B030D-6E8A-4147-A177-3AD203B41FA5}">
                      <a16:colId xmlns:a16="http://schemas.microsoft.com/office/drawing/2014/main" xmlns="" val="3319329095"/>
                    </a:ext>
                  </a:extLst>
                </a:gridCol>
                <a:gridCol w="1971675">
                  <a:extLst>
                    <a:ext uri="{9D8B030D-6E8A-4147-A177-3AD203B41FA5}">
                      <a16:colId xmlns:a16="http://schemas.microsoft.com/office/drawing/2014/main" xmlns="" val="697114549"/>
                    </a:ext>
                  </a:extLst>
                </a:gridCol>
                <a:gridCol w="1971675">
                  <a:extLst>
                    <a:ext uri="{9D8B030D-6E8A-4147-A177-3AD203B41FA5}">
                      <a16:colId xmlns:a16="http://schemas.microsoft.com/office/drawing/2014/main" xmlns="" val="3774485114"/>
                    </a:ext>
                  </a:extLst>
                </a:gridCol>
                <a:gridCol w="1971675">
                  <a:extLst>
                    <a:ext uri="{9D8B030D-6E8A-4147-A177-3AD203B41FA5}">
                      <a16:colId xmlns:a16="http://schemas.microsoft.com/office/drawing/2014/main" xmlns="" val="1698615058"/>
                    </a:ext>
                  </a:extLst>
                </a:gridCol>
              </a:tblGrid>
              <a:tr h="370840">
                <a:tc>
                  <a:txBody>
                    <a:bodyPr/>
                    <a:lstStyle/>
                    <a:p>
                      <a:pPr marL="0" marR="0">
                        <a:lnSpc>
                          <a:spcPct val="115000"/>
                        </a:lnSpc>
                        <a:spcBef>
                          <a:spcPts val="0"/>
                        </a:spcBef>
                        <a:spcAft>
                          <a:spcPts val="600"/>
                        </a:spcAft>
                      </a:pP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solidFill>
                      <a:srgbClr val="375623"/>
                    </a:solidFill>
                  </a:tcPr>
                </a:tc>
                <a:tc gridSpan="3">
                  <a:txBody>
                    <a:bodyPr/>
                    <a:lstStyle/>
                    <a:p>
                      <a:pPr marL="0" marR="0" algn="ctr">
                        <a:lnSpc>
                          <a:spcPct val="115000"/>
                        </a:lnSpc>
                        <a:spcBef>
                          <a:spcPts val="0"/>
                        </a:spcBef>
                        <a:spcAft>
                          <a:spcPts val="0"/>
                        </a:spcAft>
                      </a:pP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Changes in Area (thousands of acres)</a:t>
                      </a:r>
                      <a:endParaRPr lang="en-US"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solidFill>
                      <a:srgbClr val="37562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88101752"/>
                  </a:ext>
                </a:extLst>
              </a:tr>
              <a:tr h="370840">
                <a:tc>
                  <a:txBody>
                    <a:bodyPr/>
                    <a:lstStyle/>
                    <a:p>
                      <a:pPr marL="0" marR="0" algn="ctr">
                        <a:lnSpc>
                          <a:spcPct val="115000"/>
                        </a:lnSpc>
                        <a:spcBef>
                          <a:spcPts val="0"/>
                        </a:spcBef>
                        <a:spcAft>
                          <a:spcPts val="60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State</a:t>
                      </a:r>
                      <a:endParaRPr lang="en-US"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D7DDD3"/>
                    </a:solidFill>
                  </a:tcPr>
                </a:tc>
                <a:tc>
                  <a:txBody>
                    <a:bodyPr/>
                    <a:lstStyle/>
                    <a:p>
                      <a:pPr marL="0" marR="0" algn="ctr">
                        <a:lnSpc>
                          <a:spcPct val="115000"/>
                        </a:lnSpc>
                        <a:spcBef>
                          <a:spcPts val="0"/>
                        </a:spcBef>
                        <a:spcAft>
                          <a:spcPts val="60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Grassland to Corn/Soy</a:t>
                      </a:r>
                      <a:endParaRPr lang="en-US"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D7DDD3"/>
                    </a:solidFill>
                  </a:tcPr>
                </a:tc>
                <a:tc>
                  <a:txBody>
                    <a:bodyPr/>
                    <a:lstStyle/>
                    <a:p>
                      <a:pPr marL="0" marR="0" algn="ctr">
                        <a:lnSpc>
                          <a:spcPct val="115000"/>
                        </a:lnSpc>
                        <a:spcBef>
                          <a:spcPts val="0"/>
                        </a:spcBef>
                        <a:spcAft>
                          <a:spcPts val="600"/>
                        </a:spcAft>
                      </a:pPr>
                      <a:r>
                        <a:rPr lang="en-US" sz="1400" b="1">
                          <a:solidFill>
                            <a:schemeClr val="tx1"/>
                          </a:solidFill>
                          <a:effectLst/>
                          <a:latin typeface="Calibri" panose="020F0502020204030204" pitchFamily="34" charset="0"/>
                          <a:ea typeface="Calibri" panose="020F0502020204030204" pitchFamily="34" charset="0"/>
                          <a:cs typeface="Calibri" panose="020F0502020204030204" pitchFamily="34" charset="0"/>
                        </a:rPr>
                        <a:t>Corn/Soy to Grassland</a:t>
                      </a:r>
                      <a:endParaRPr lang="en-US" sz="1400" b="1">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D7DDD3"/>
                    </a:solidFill>
                  </a:tcPr>
                </a:tc>
                <a:tc>
                  <a:txBody>
                    <a:bodyPr/>
                    <a:lstStyle/>
                    <a:p>
                      <a:pPr marL="0" marR="0" algn="ctr">
                        <a:lnSpc>
                          <a:spcPct val="115000"/>
                        </a:lnSpc>
                        <a:spcBef>
                          <a:spcPts val="0"/>
                        </a:spcBef>
                        <a:spcAft>
                          <a:spcPts val="600"/>
                        </a:spcAft>
                      </a:pPr>
                      <a:r>
                        <a:rPr lang="en-US" sz="14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Grassland Net Loss</a:t>
                      </a:r>
                      <a:endParaRPr lang="en-US"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D7DDD3"/>
                    </a:solidFill>
                  </a:tcPr>
                </a:tc>
                <a:extLst>
                  <a:ext uri="{0D108BD9-81ED-4DB2-BD59-A6C34878D82A}">
                    <a16:rowId xmlns:a16="http://schemas.microsoft.com/office/drawing/2014/main" xmlns="" val="3210752999"/>
                  </a:ext>
                </a:extLst>
              </a:tr>
              <a:tr h="370840">
                <a:tc>
                  <a:txBody>
                    <a:bodyPr/>
                    <a:lstStyle/>
                    <a:p>
                      <a:pPr marL="0" marR="0" algn="ctr">
                        <a:lnSpc>
                          <a:spcPct val="115000"/>
                        </a:lnSpc>
                        <a:spcBef>
                          <a:spcPts val="0"/>
                        </a:spcBef>
                        <a:spcAft>
                          <a:spcPts val="60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Nebraska</a:t>
                      </a:r>
                      <a:endPar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chemeClr val="bg1"/>
                    </a:solidFill>
                  </a:tcPr>
                </a:tc>
                <a:tc>
                  <a:txBody>
                    <a:bodyPr/>
                    <a:lstStyle/>
                    <a:p>
                      <a:pPr marL="0" marR="0" algn="ctr">
                        <a:lnSpc>
                          <a:spcPct val="115000"/>
                        </a:lnSpc>
                        <a:spcBef>
                          <a:spcPts val="0"/>
                        </a:spcBef>
                        <a:spcAft>
                          <a:spcPts val="60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309</a:t>
                      </a:r>
                      <a:endPar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chemeClr val="bg1"/>
                    </a:solidFill>
                  </a:tcPr>
                </a:tc>
                <a:tc>
                  <a:txBody>
                    <a:bodyPr/>
                    <a:lstStyle/>
                    <a:p>
                      <a:pPr marL="0" marR="0" algn="ctr">
                        <a:lnSpc>
                          <a:spcPct val="115000"/>
                        </a:lnSpc>
                        <a:spcBef>
                          <a:spcPts val="0"/>
                        </a:spcBef>
                        <a:spcAft>
                          <a:spcPts val="60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247</a:t>
                      </a:r>
                      <a:endPar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chemeClr val="bg1"/>
                    </a:solidFill>
                  </a:tcPr>
                </a:tc>
                <a:tc>
                  <a:txBody>
                    <a:bodyPr/>
                    <a:lstStyle/>
                    <a:p>
                      <a:pPr marL="0" marR="0" algn="ctr">
                        <a:lnSpc>
                          <a:spcPct val="115000"/>
                        </a:lnSpc>
                        <a:spcBef>
                          <a:spcPts val="0"/>
                        </a:spcBef>
                        <a:spcAft>
                          <a:spcPts val="60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62</a:t>
                      </a:r>
                      <a:endPar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chemeClr val="bg1"/>
                    </a:solidFill>
                  </a:tcPr>
                </a:tc>
                <a:extLst>
                  <a:ext uri="{0D108BD9-81ED-4DB2-BD59-A6C34878D82A}">
                    <a16:rowId xmlns:a16="http://schemas.microsoft.com/office/drawing/2014/main" xmlns="" val="1186893704"/>
                  </a:ext>
                </a:extLst>
              </a:tr>
              <a:tr h="370840">
                <a:tc>
                  <a:txBody>
                    <a:bodyPr/>
                    <a:lstStyle/>
                    <a:p>
                      <a:pPr marL="0" marR="0" algn="ctr">
                        <a:lnSpc>
                          <a:spcPct val="115000"/>
                        </a:lnSpc>
                        <a:spcBef>
                          <a:spcPts val="0"/>
                        </a:spcBef>
                        <a:spcAft>
                          <a:spcPts val="60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North Dakota</a:t>
                      </a:r>
                      <a:endPar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D7DDD3"/>
                    </a:solidFill>
                  </a:tcPr>
                </a:tc>
                <a:tc>
                  <a:txBody>
                    <a:bodyPr/>
                    <a:lstStyle/>
                    <a:p>
                      <a:pPr marL="0" marR="0" algn="ctr">
                        <a:lnSpc>
                          <a:spcPct val="115000"/>
                        </a:lnSpc>
                        <a:spcBef>
                          <a:spcPts val="0"/>
                        </a:spcBef>
                        <a:spcAft>
                          <a:spcPts val="60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320</a:t>
                      </a:r>
                      <a:endPar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D7DDD3"/>
                    </a:solidFill>
                  </a:tcPr>
                </a:tc>
                <a:tc>
                  <a:txBody>
                    <a:bodyPr/>
                    <a:lstStyle/>
                    <a:p>
                      <a:pPr marL="0" marR="0" algn="ctr">
                        <a:lnSpc>
                          <a:spcPct val="115000"/>
                        </a:lnSpc>
                        <a:spcBef>
                          <a:spcPts val="0"/>
                        </a:spcBef>
                        <a:spcAft>
                          <a:spcPts val="60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D7DDD3"/>
                    </a:solidFill>
                  </a:tcPr>
                </a:tc>
                <a:tc>
                  <a:txBody>
                    <a:bodyPr/>
                    <a:lstStyle/>
                    <a:p>
                      <a:pPr marL="0" marR="0" algn="ctr">
                        <a:lnSpc>
                          <a:spcPct val="115000"/>
                        </a:lnSpc>
                        <a:spcBef>
                          <a:spcPts val="0"/>
                        </a:spcBef>
                        <a:spcAft>
                          <a:spcPts val="60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220</a:t>
                      </a:r>
                      <a:endPar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rgbClr val="D7DDD3"/>
                    </a:solidFill>
                  </a:tcPr>
                </a:tc>
                <a:extLst>
                  <a:ext uri="{0D108BD9-81ED-4DB2-BD59-A6C34878D82A}">
                    <a16:rowId xmlns:a16="http://schemas.microsoft.com/office/drawing/2014/main" xmlns="" val="3575327484"/>
                  </a:ext>
                </a:extLst>
              </a:tr>
              <a:tr h="370840">
                <a:tc>
                  <a:txBody>
                    <a:bodyPr/>
                    <a:lstStyle/>
                    <a:p>
                      <a:pPr marL="0" marR="0" algn="ctr">
                        <a:lnSpc>
                          <a:spcPct val="115000"/>
                        </a:lnSpc>
                        <a:spcBef>
                          <a:spcPts val="0"/>
                        </a:spcBef>
                        <a:spcAft>
                          <a:spcPts val="60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South Dakota</a:t>
                      </a:r>
                      <a:endPar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chemeClr val="bg1"/>
                    </a:solidFill>
                  </a:tcPr>
                </a:tc>
                <a:tc>
                  <a:txBody>
                    <a:bodyPr/>
                    <a:lstStyle/>
                    <a:p>
                      <a:pPr marL="0" marR="0" algn="ctr">
                        <a:lnSpc>
                          <a:spcPct val="115000"/>
                        </a:lnSpc>
                        <a:spcBef>
                          <a:spcPts val="0"/>
                        </a:spcBef>
                        <a:spcAft>
                          <a:spcPts val="60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632</a:t>
                      </a:r>
                      <a:endPar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chemeClr val="bg1"/>
                    </a:solidFill>
                  </a:tcPr>
                </a:tc>
                <a:tc>
                  <a:txBody>
                    <a:bodyPr/>
                    <a:lstStyle/>
                    <a:p>
                      <a:pPr marL="0" marR="0" algn="ctr">
                        <a:lnSpc>
                          <a:spcPct val="115000"/>
                        </a:lnSpc>
                        <a:spcBef>
                          <a:spcPts val="0"/>
                        </a:spcBef>
                        <a:spcAft>
                          <a:spcPts val="60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181</a:t>
                      </a:r>
                      <a:endPar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chemeClr val="bg1"/>
                    </a:solidFill>
                  </a:tcPr>
                </a:tc>
                <a:tc>
                  <a:txBody>
                    <a:bodyPr/>
                    <a:lstStyle/>
                    <a:p>
                      <a:pPr marL="0" marR="0" algn="ctr">
                        <a:lnSpc>
                          <a:spcPct val="115000"/>
                        </a:lnSpc>
                        <a:spcBef>
                          <a:spcPts val="0"/>
                        </a:spcBef>
                        <a:spcAft>
                          <a:spcPts val="60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451</a:t>
                      </a:r>
                      <a:endPar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solidFill>
                      <a:schemeClr val="bg1"/>
                    </a:solidFill>
                  </a:tcPr>
                </a:tc>
                <a:extLst>
                  <a:ext uri="{0D108BD9-81ED-4DB2-BD59-A6C34878D82A}">
                    <a16:rowId xmlns:a16="http://schemas.microsoft.com/office/drawing/2014/main" xmlns="" val="2434286035"/>
                  </a:ext>
                </a:extLst>
              </a:tr>
              <a:tr h="370840">
                <a:tc>
                  <a:txBody>
                    <a:bodyPr/>
                    <a:lstStyle/>
                    <a:p>
                      <a:pPr marL="0" marR="0" algn="ctr">
                        <a:lnSpc>
                          <a:spcPct val="115000"/>
                        </a:lnSpc>
                        <a:spcBef>
                          <a:spcPts val="0"/>
                        </a:spcBef>
                        <a:spcAft>
                          <a:spcPts val="600"/>
                        </a:spcAft>
                      </a:pPr>
                      <a:r>
                        <a:rPr lang="en-US"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Montana</a:t>
                      </a:r>
                      <a:endPar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lnB w="12700" cap="flat" cmpd="sng" algn="ctr">
                      <a:solidFill>
                        <a:schemeClr val="tx1"/>
                      </a:solidFill>
                      <a:prstDash val="solid"/>
                      <a:round/>
                      <a:headEnd type="none" w="med" len="med"/>
                      <a:tailEnd type="none" w="med" len="med"/>
                    </a:lnB>
                    <a:solidFill>
                      <a:srgbClr val="D7DDD3"/>
                    </a:solidFill>
                  </a:tcPr>
                </a:tc>
                <a:tc>
                  <a:txBody>
                    <a:bodyPr/>
                    <a:lstStyle/>
                    <a:p>
                      <a:pPr marL="0" marR="0" algn="ctr">
                        <a:lnSpc>
                          <a:spcPct val="115000"/>
                        </a:lnSpc>
                        <a:spcBef>
                          <a:spcPts val="0"/>
                        </a:spcBef>
                        <a:spcAft>
                          <a:spcPts val="60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lnB w="12700" cap="flat" cmpd="sng" algn="ctr">
                      <a:solidFill>
                        <a:schemeClr val="tx1"/>
                      </a:solidFill>
                      <a:prstDash val="solid"/>
                      <a:round/>
                      <a:headEnd type="none" w="med" len="med"/>
                      <a:tailEnd type="none" w="med" len="med"/>
                    </a:lnB>
                    <a:solidFill>
                      <a:srgbClr val="D7DDD3"/>
                    </a:solidFill>
                  </a:tcPr>
                </a:tc>
                <a:tc>
                  <a:txBody>
                    <a:bodyPr/>
                    <a:lstStyle/>
                    <a:p>
                      <a:pPr marL="0" marR="0" algn="ctr">
                        <a:lnSpc>
                          <a:spcPct val="115000"/>
                        </a:lnSpc>
                        <a:spcBef>
                          <a:spcPts val="0"/>
                        </a:spcBef>
                        <a:spcAft>
                          <a:spcPts val="60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lnB w="12700" cap="flat" cmpd="sng" algn="ctr">
                      <a:solidFill>
                        <a:schemeClr val="tx1"/>
                      </a:solidFill>
                      <a:prstDash val="solid"/>
                      <a:round/>
                      <a:headEnd type="none" w="med" len="med"/>
                      <a:tailEnd type="none" w="med" len="med"/>
                    </a:lnB>
                    <a:solidFill>
                      <a:srgbClr val="D7DDD3"/>
                    </a:solidFill>
                  </a:tcPr>
                </a:tc>
                <a:tc>
                  <a:txBody>
                    <a:bodyPr/>
                    <a:lstStyle/>
                    <a:p>
                      <a:pPr marL="0" marR="0" algn="ctr">
                        <a:lnSpc>
                          <a:spcPct val="115000"/>
                        </a:lnSpc>
                        <a:spcBef>
                          <a:spcPts val="0"/>
                        </a:spcBef>
                        <a:spcAft>
                          <a:spcPts val="60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lnB w="12700" cap="flat" cmpd="sng" algn="ctr">
                      <a:solidFill>
                        <a:schemeClr val="tx1"/>
                      </a:solidFill>
                      <a:prstDash val="solid"/>
                      <a:round/>
                      <a:headEnd type="none" w="med" len="med"/>
                      <a:tailEnd type="none" w="med" len="med"/>
                    </a:lnB>
                    <a:solidFill>
                      <a:srgbClr val="D7DDD3"/>
                    </a:solidFill>
                  </a:tcPr>
                </a:tc>
                <a:extLst>
                  <a:ext uri="{0D108BD9-81ED-4DB2-BD59-A6C34878D82A}">
                    <a16:rowId xmlns:a16="http://schemas.microsoft.com/office/drawing/2014/main" xmlns="" val="380515131"/>
                  </a:ext>
                </a:extLst>
              </a:tr>
              <a:tr h="370840">
                <a:tc>
                  <a:txBody>
                    <a:bodyPr/>
                    <a:lstStyle/>
                    <a:p>
                      <a:pPr marL="0" marR="0" algn="ctr">
                        <a:lnSpc>
                          <a:spcPct val="115000"/>
                        </a:lnSpc>
                        <a:spcBef>
                          <a:spcPts val="0"/>
                        </a:spcBef>
                        <a:spcAft>
                          <a:spcPts val="60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Total</a:t>
                      </a:r>
                      <a:endPar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60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1,261</a:t>
                      </a:r>
                      <a:endPar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60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528</a:t>
                      </a:r>
                      <a:endParaRPr lang="en-US"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60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733</a:t>
                      </a:r>
                      <a:endPar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20667066"/>
                  </a:ext>
                </a:extLst>
              </a:tr>
            </a:tbl>
          </a:graphicData>
        </a:graphic>
      </p:graphicFrame>
    </p:spTree>
    <p:extLst>
      <p:ext uri="{BB962C8B-B14F-4D97-AF65-F5344CB8AC3E}">
        <p14:creationId xmlns:p14="http://schemas.microsoft.com/office/powerpoint/2010/main" val="2519125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0536AC78-1625-4624-8C83-1640D120A76D}"/>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3887788" y="865846"/>
            <a:ext cx="4629150" cy="4586558"/>
          </a:xfrm>
        </p:spPr>
      </p:pic>
      <p:sp>
        <p:nvSpPr>
          <p:cNvPr id="3" name="Title 2">
            <a:extLst>
              <a:ext uri="{FF2B5EF4-FFF2-40B4-BE49-F238E27FC236}">
                <a16:creationId xmlns:a16="http://schemas.microsoft.com/office/drawing/2014/main" xmlns="" id="{759AE43A-8718-493B-9221-8A0DC32C17D5}"/>
              </a:ext>
            </a:extLst>
          </p:cNvPr>
          <p:cNvSpPr>
            <a:spLocks noGrp="1"/>
          </p:cNvSpPr>
          <p:nvPr>
            <p:ph type="title"/>
          </p:nvPr>
        </p:nvSpPr>
        <p:spPr/>
        <p:txBody>
          <a:bodyPr/>
          <a:lstStyle/>
          <a:p>
            <a:r>
              <a:rPr lang="en-US" dirty="0"/>
              <a:t>Fig. 22.4: Reductions in Grassland Area in the Prairie Pothole Region </a:t>
            </a:r>
          </a:p>
        </p:txBody>
      </p:sp>
      <p:sp>
        <p:nvSpPr>
          <p:cNvPr id="4" name="Text Placeholder 3">
            <a:extLst>
              <a:ext uri="{FF2B5EF4-FFF2-40B4-BE49-F238E27FC236}">
                <a16:creationId xmlns:a16="http://schemas.microsoft.com/office/drawing/2014/main" xmlns="" id="{8306248C-AAA1-47C2-811F-41CD6F4DEEC3}"/>
              </a:ext>
            </a:extLst>
          </p:cNvPr>
          <p:cNvSpPr>
            <a:spLocks noGrp="1"/>
          </p:cNvSpPr>
          <p:nvPr>
            <p:ph type="body" sz="half" idx="2"/>
          </p:nvPr>
        </p:nvSpPr>
        <p:spPr/>
        <p:txBody>
          <a:bodyPr/>
          <a:lstStyle/>
          <a:p>
            <a:r>
              <a:rPr lang="en-US" dirty="0"/>
              <a:t>The figure shows the loss of grassland to corn/soy between 2006 and 2011 in the eastern states of the Northern Great Plains (Nebraska, South Dakota, and North Dakota), expressed as a percentage of 2006 grassland acres. Outlined in black is the boundary of the U.S. portion of the Prairie Pothole Region, a substantial portion of which was converted from grassland to corn/soy between 2006 and 2011. </a:t>
            </a:r>
            <a:r>
              <a:rPr lang="en-US" i="1" dirty="0"/>
              <a:t>Source: adapted from Wright and Wimberly 2013.</a:t>
            </a:r>
            <a:r>
              <a:rPr lang="en-US" i="1" baseline="30000" dirty="0">
                <a:hlinkClick r:id="rId4"/>
              </a:rPr>
              <a:t>46</a:t>
            </a:r>
            <a:endParaRPr lang="en-US" i="1" dirty="0"/>
          </a:p>
        </p:txBody>
      </p:sp>
      <p:sp>
        <p:nvSpPr>
          <p:cNvPr id="5" name="Text Placeholder 4">
            <a:extLst>
              <a:ext uri="{FF2B5EF4-FFF2-40B4-BE49-F238E27FC236}">
                <a16:creationId xmlns:a16="http://schemas.microsoft.com/office/drawing/2014/main" xmlns="" id="{249B25D2-A928-46FC-9DC1-84C7DEB5B1F5}"/>
              </a:ext>
            </a:extLst>
          </p:cNvPr>
          <p:cNvSpPr>
            <a:spLocks noGrp="1"/>
          </p:cNvSpPr>
          <p:nvPr>
            <p:ph type="body" sz="quarter" idx="12"/>
          </p:nvPr>
        </p:nvSpPr>
        <p:spPr/>
        <p:txBody>
          <a:bodyPr/>
          <a:lstStyle/>
          <a:p>
            <a:r>
              <a:rPr lang="en-US" dirty="0"/>
              <a:t>Ch. 22 | Northern Great Plains</a:t>
            </a:r>
          </a:p>
        </p:txBody>
      </p:sp>
    </p:spTree>
    <p:extLst>
      <p:ext uri="{BB962C8B-B14F-4D97-AF65-F5344CB8AC3E}">
        <p14:creationId xmlns:p14="http://schemas.microsoft.com/office/powerpoint/2010/main" val="3676754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BD42F59-9192-4537-8020-DABD9C5A9A48}"/>
              </a:ext>
            </a:extLst>
          </p:cNvPr>
          <p:cNvSpPr>
            <a:spLocks noGrp="1"/>
          </p:cNvSpPr>
          <p:nvPr>
            <p:ph type="title"/>
          </p:nvPr>
        </p:nvSpPr>
        <p:spPr/>
        <p:txBody>
          <a:bodyPr/>
          <a:lstStyle/>
          <a:p>
            <a:r>
              <a:rPr lang="en-US" dirty="0"/>
              <a:t>Fig. 22.5: Flooding at Fort Calhoun Nuclear Station</a:t>
            </a:r>
          </a:p>
        </p:txBody>
      </p:sp>
      <p:sp>
        <p:nvSpPr>
          <p:cNvPr id="4" name="Text Placeholder 3">
            <a:extLst>
              <a:ext uri="{FF2B5EF4-FFF2-40B4-BE49-F238E27FC236}">
                <a16:creationId xmlns:a16="http://schemas.microsoft.com/office/drawing/2014/main" xmlns="" id="{C43772D0-FF80-446F-9E25-789D6810DA18}"/>
              </a:ext>
            </a:extLst>
          </p:cNvPr>
          <p:cNvSpPr>
            <a:spLocks noGrp="1"/>
          </p:cNvSpPr>
          <p:nvPr>
            <p:ph type="body" sz="half" idx="2"/>
          </p:nvPr>
        </p:nvSpPr>
        <p:spPr/>
        <p:txBody>
          <a:bodyPr>
            <a:normAutofit fontScale="92500" lnSpcReduction="20000"/>
          </a:bodyPr>
          <a:lstStyle/>
          <a:p>
            <a:r>
              <a:rPr lang="en-US" dirty="0"/>
              <a:t>Floodwaters from the Missouri River surround the Omaha Public Power District’s Fort Calhoun Station, a nuclear power plant just north of Omaha, Nebraska, on June 20, 2011. The flooding was the result of runoff from near-record snowfall totals and record-setting rains in late May and early June (NWS 2012).</a:t>
            </a:r>
            <a:r>
              <a:rPr lang="en-US" baseline="30000" dirty="0">
                <a:hlinkClick r:id="rId3"/>
              </a:rPr>
              <a:t>115</a:t>
            </a:r>
            <a:r>
              <a:rPr lang="en-US" dirty="0"/>
              <a:t> A protective berm holding back the floodwaters from the plant failed, which prompted plant operators to transfer offsite power to onsite emergency diesel generators. Cooling for the reactor temporarily shut down, but spent fuel pools were unaffected.</a:t>
            </a:r>
            <a:r>
              <a:rPr lang="en-US" baseline="30000" dirty="0">
                <a:hlinkClick r:id="rId4"/>
              </a:rPr>
              <a:t>116</a:t>
            </a:r>
            <a:r>
              <a:rPr lang="en-US" dirty="0"/>
              <a:t> </a:t>
            </a:r>
            <a:r>
              <a:rPr lang="en-US" i="1" dirty="0"/>
              <a:t>Photo credit: Harry </a:t>
            </a:r>
            <a:r>
              <a:rPr lang="en-US" i="1" dirty="0" err="1"/>
              <a:t>Weddington</a:t>
            </a:r>
            <a:r>
              <a:rPr lang="en-US" i="1" dirty="0"/>
              <a:t>, U.S. Army Corps of Engineers.</a:t>
            </a:r>
          </a:p>
        </p:txBody>
      </p:sp>
      <p:sp>
        <p:nvSpPr>
          <p:cNvPr id="5" name="Text Placeholder 4">
            <a:extLst>
              <a:ext uri="{FF2B5EF4-FFF2-40B4-BE49-F238E27FC236}">
                <a16:creationId xmlns:a16="http://schemas.microsoft.com/office/drawing/2014/main" xmlns="" id="{B664BB6B-6017-4899-B269-6346E8C0C4A2}"/>
              </a:ext>
            </a:extLst>
          </p:cNvPr>
          <p:cNvSpPr>
            <a:spLocks noGrp="1"/>
          </p:cNvSpPr>
          <p:nvPr>
            <p:ph type="body" sz="quarter" idx="12"/>
          </p:nvPr>
        </p:nvSpPr>
        <p:spPr/>
        <p:txBody>
          <a:bodyPr/>
          <a:lstStyle/>
          <a:p>
            <a:r>
              <a:rPr lang="en-US" dirty="0"/>
              <a:t>Ch. 22 | Northern Great Plains</a:t>
            </a:r>
          </a:p>
        </p:txBody>
      </p:sp>
      <p:pic>
        <p:nvPicPr>
          <p:cNvPr id="11" name="Content Placeholder 10">
            <a:extLst>
              <a:ext uri="{FF2B5EF4-FFF2-40B4-BE49-F238E27FC236}">
                <a16:creationId xmlns:a16="http://schemas.microsoft.com/office/drawing/2014/main" xmlns="" id="{790BD909-4151-4856-AAE1-95A3575861B4}"/>
              </a:ext>
            </a:extLst>
          </p:cNvPr>
          <p:cNvPicPr>
            <a:picLocks noGrp="1" noChangeAspect="1"/>
          </p:cNvPicPr>
          <p:nvPr>
            <p:ph sz="quarter" idx="10"/>
          </p:nvPr>
        </p:nvPicPr>
        <p:blipFill>
          <a:blip r:embed="rId5" cstate="screen">
            <a:extLst>
              <a:ext uri="{28A0092B-C50C-407E-A947-70E740481C1C}">
                <a14:useLocalDpi xmlns:a14="http://schemas.microsoft.com/office/drawing/2010/main"/>
              </a:ext>
            </a:extLst>
          </a:blip>
          <a:stretch>
            <a:fillRect/>
          </a:stretch>
        </p:blipFill>
        <p:spPr>
          <a:xfrm>
            <a:off x="2312591" y="457200"/>
            <a:ext cx="4521994" cy="3014663"/>
          </a:xfrm>
        </p:spPr>
      </p:pic>
    </p:spTree>
    <p:extLst>
      <p:ext uri="{BB962C8B-B14F-4D97-AF65-F5344CB8AC3E}">
        <p14:creationId xmlns:p14="http://schemas.microsoft.com/office/powerpoint/2010/main" val="1136000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69A7FF32-5F8F-4605-914D-6EF4194DEC41}"/>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2600577" y="457200"/>
            <a:ext cx="3946022" cy="3014663"/>
          </a:xfrm>
        </p:spPr>
      </p:pic>
      <p:sp>
        <p:nvSpPr>
          <p:cNvPr id="3" name="Title 2">
            <a:extLst>
              <a:ext uri="{FF2B5EF4-FFF2-40B4-BE49-F238E27FC236}">
                <a16:creationId xmlns:a16="http://schemas.microsoft.com/office/drawing/2014/main" xmlns="" id="{83528C21-E38B-4318-A4D6-8FC85CD0DFA1}"/>
              </a:ext>
            </a:extLst>
          </p:cNvPr>
          <p:cNvSpPr>
            <a:spLocks noGrp="1"/>
          </p:cNvSpPr>
          <p:nvPr>
            <p:ph type="title"/>
          </p:nvPr>
        </p:nvSpPr>
        <p:spPr/>
        <p:txBody>
          <a:bodyPr/>
          <a:lstStyle/>
          <a:p>
            <a:r>
              <a:rPr lang="en-US" dirty="0"/>
              <a:t>Fig. 22.6: Greenhouse Gas Emissions from Fuel Production </a:t>
            </a:r>
          </a:p>
        </p:txBody>
      </p:sp>
      <p:sp>
        <p:nvSpPr>
          <p:cNvPr id="4" name="Text Placeholder 3">
            <a:extLst>
              <a:ext uri="{FF2B5EF4-FFF2-40B4-BE49-F238E27FC236}">
                <a16:creationId xmlns:a16="http://schemas.microsoft.com/office/drawing/2014/main" xmlns="" id="{44E24FB8-C5B1-4538-A6F5-E1136C4A85A7}"/>
              </a:ext>
            </a:extLst>
          </p:cNvPr>
          <p:cNvSpPr>
            <a:spLocks noGrp="1"/>
          </p:cNvSpPr>
          <p:nvPr>
            <p:ph type="body" sz="half" idx="2"/>
          </p:nvPr>
        </p:nvSpPr>
        <p:spPr/>
        <p:txBody>
          <a:bodyPr>
            <a:normAutofit lnSpcReduction="10000"/>
          </a:bodyPr>
          <a:lstStyle/>
          <a:p>
            <a:r>
              <a:rPr lang="en-US" dirty="0"/>
              <a:t>Greenhouse gas emissions (shown here in metric tons of carbon dioxide equivalent, or CO</a:t>
            </a:r>
            <a:r>
              <a:rPr lang="en-US" baseline="-25000" dirty="0"/>
              <a:t>2e</a:t>
            </a:r>
            <a:r>
              <a:rPr lang="en-US" dirty="0"/>
              <a:t>, per geologic basin) from petroleum and natural gas production facilities in the Northern Great Plains are among the highest in the United States. The data used to produce this map are from EPA’s Greenhouse Gas Reporting Program, which only includes facilities that emit 25,000 metric tons of CO</a:t>
            </a:r>
            <a:r>
              <a:rPr lang="en-US" baseline="-25000" dirty="0"/>
              <a:t>2e</a:t>
            </a:r>
            <a:r>
              <a:rPr lang="en-US" dirty="0"/>
              <a:t> or more annually.</a:t>
            </a:r>
            <a:r>
              <a:rPr lang="en-US" baseline="30000" dirty="0">
                <a:hlinkClick r:id="rId4"/>
              </a:rPr>
              <a:t>117</a:t>
            </a:r>
            <a:r>
              <a:rPr lang="en-US" dirty="0"/>
              <a:t> Each production facility must provide the total emissions from all their well pads in a geologic basin. </a:t>
            </a:r>
            <a:r>
              <a:rPr lang="en-US" i="1" dirty="0"/>
              <a:t>Source: adapted from EPA 2017.</a:t>
            </a:r>
            <a:r>
              <a:rPr lang="en-US" i="1" baseline="30000" dirty="0">
                <a:hlinkClick r:id="rId4"/>
              </a:rPr>
              <a:t>117</a:t>
            </a:r>
            <a:endParaRPr lang="en-US" i="1" dirty="0"/>
          </a:p>
        </p:txBody>
      </p:sp>
      <p:sp>
        <p:nvSpPr>
          <p:cNvPr id="5" name="Text Placeholder 4">
            <a:extLst>
              <a:ext uri="{FF2B5EF4-FFF2-40B4-BE49-F238E27FC236}">
                <a16:creationId xmlns:a16="http://schemas.microsoft.com/office/drawing/2014/main" xmlns="" id="{46757315-984E-4E12-A1F3-4562558F38EF}"/>
              </a:ext>
            </a:extLst>
          </p:cNvPr>
          <p:cNvSpPr>
            <a:spLocks noGrp="1"/>
          </p:cNvSpPr>
          <p:nvPr>
            <p:ph type="body" sz="quarter" idx="12"/>
          </p:nvPr>
        </p:nvSpPr>
        <p:spPr/>
        <p:txBody>
          <a:bodyPr/>
          <a:lstStyle/>
          <a:p>
            <a:r>
              <a:rPr lang="en-US" dirty="0"/>
              <a:t>Ch. 22 | Northern Great Plains</a:t>
            </a:r>
          </a:p>
        </p:txBody>
      </p:sp>
    </p:spTree>
    <p:extLst>
      <p:ext uri="{BB962C8B-B14F-4D97-AF65-F5344CB8AC3E}">
        <p14:creationId xmlns:p14="http://schemas.microsoft.com/office/powerpoint/2010/main" val="1809920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EC8F4FF-FCD2-4294-BF15-4015CFEB7203}"/>
              </a:ext>
            </a:extLst>
          </p:cNvPr>
          <p:cNvSpPr>
            <a:spLocks noGrp="1"/>
          </p:cNvSpPr>
          <p:nvPr>
            <p:ph type="title"/>
          </p:nvPr>
        </p:nvSpPr>
        <p:spPr/>
        <p:txBody>
          <a:bodyPr>
            <a:normAutofit fontScale="90000"/>
          </a:bodyPr>
          <a:lstStyle/>
          <a:p>
            <a:r>
              <a:rPr lang="en-US" dirty="0"/>
              <a:t>Table 22.4: Reservation Irrigation Projects: Deferred Maintenance and Replacement Costs</a:t>
            </a:r>
          </a:p>
        </p:txBody>
      </p:sp>
      <p:sp>
        <p:nvSpPr>
          <p:cNvPr id="4" name="Text Placeholder 3">
            <a:extLst>
              <a:ext uri="{FF2B5EF4-FFF2-40B4-BE49-F238E27FC236}">
                <a16:creationId xmlns:a16="http://schemas.microsoft.com/office/drawing/2014/main" xmlns="" id="{D549502C-0CBB-4CFB-B224-39E84265A40D}"/>
              </a:ext>
            </a:extLst>
          </p:cNvPr>
          <p:cNvSpPr>
            <a:spLocks noGrp="1"/>
          </p:cNvSpPr>
          <p:nvPr>
            <p:ph type="body" sz="half" idx="2"/>
          </p:nvPr>
        </p:nvSpPr>
        <p:spPr/>
        <p:txBody>
          <a:bodyPr/>
          <a:lstStyle/>
          <a:p>
            <a:r>
              <a:rPr lang="en-US" dirty="0"/>
              <a:t>This table shows deferred maintenance and replacement costs for U.S. Bureau of Indian Affairs irrigation projects on six Northern Great Plains reservations (in 2014 dollars). </a:t>
            </a:r>
            <a:r>
              <a:rPr lang="en-US" i="1" dirty="0"/>
              <a:t>Source: U.S. Government Accountability Office 2015.</a:t>
            </a:r>
            <a:r>
              <a:rPr lang="en-US" i="1" baseline="30000" dirty="0">
                <a:hlinkClick r:id="rId3"/>
              </a:rPr>
              <a:t>126</a:t>
            </a:r>
            <a:endParaRPr lang="en-US" i="1" dirty="0"/>
          </a:p>
          <a:p>
            <a:endParaRPr lang="en-US" dirty="0"/>
          </a:p>
        </p:txBody>
      </p:sp>
      <p:sp>
        <p:nvSpPr>
          <p:cNvPr id="5" name="Text Placeholder 4">
            <a:extLst>
              <a:ext uri="{FF2B5EF4-FFF2-40B4-BE49-F238E27FC236}">
                <a16:creationId xmlns:a16="http://schemas.microsoft.com/office/drawing/2014/main" xmlns="" id="{1166790C-4849-4D17-880C-A25E9E5882AA}"/>
              </a:ext>
            </a:extLst>
          </p:cNvPr>
          <p:cNvSpPr>
            <a:spLocks noGrp="1"/>
          </p:cNvSpPr>
          <p:nvPr>
            <p:ph type="body" sz="quarter" idx="12"/>
          </p:nvPr>
        </p:nvSpPr>
        <p:spPr/>
        <p:txBody>
          <a:bodyPr/>
          <a:lstStyle/>
          <a:p>
            <a:r>
              <a:rPr lang="en-US" dirty="0"/>
              <a:t>Ch. 22 | Northern Great Plains</a:t>
            </a:r>
          </a:p>
        </p:txBody>
      </p:sp>
      <p:graphicFrame>
        <p:nvGraphicFramePr>
          <p:cNvPr id="8" name="Content Placeholder 7">
            <a:extLst>
              <a:ext uri="{FF2B5EF4-FFF2-40B4-BE49-F238E27FC236}">
                <a16:creationId xmlns:a16="http://schemas.microsoft.com/office/drawing/2014/main" xmlns="" id="{09290A9D-5C3F-4A40-B44E-87550856B60D}"/>
              </a:ext>
            </a:extLst>
          </p:cNvPr>
          <p:cNvGraphicFramePr>
            <a:graphicFrameLocks noGrp="1"/>
          </p:cNvGraphicFramePr>
          <p:nvPr>
            <p:ph sz="quarter" idx="10"/>
            <p:extLst>
              <p:ext uri="{D42A27DB-BD31-4B8C-83A1-F6EECF244321}">
                <p14:modId xmlns:p14="http://schemas.microsoft.com/office/powerpoint/2010/main" val="3504871094"/>
              </p:ext>
            </p:extLst>
          </p:nvPr>
        </p:nvGraphicFramePr>
        <p:xfrm>
          <a:off x="3887788" y="457200"/>
          <a:ext cx="4629150" cy="3820160"/>
        </p:xfrm>
        <a:graphic>
          <a:graphicData uri="http://schemas.openxmlformats.org/drawingml/2006/table">
            <a:tbl>
              <a:tblPr bandRow="1">
                <a:tableStyleId>{5C22544A-7EE6-4342-B048-85BDC9FD1C3A}</a:tableStyleId>
              </a:tblPr>
              <a:tblGrid>
                <a:gridCol w="1543050">
                  <a:extLst>
                    <a:ext uri="{9D8B030D-6E8A-4147-A177-3AD203B41FA5}">
                      <a16:colId xmlns:a16="http://schemas.microsoft.com/office/drawing/2014/main" xmlns="" val="1559226408"/>
                    </a:ext>
                  </a:extLst>
                </a:gridCol>
                <a:gridCol w="1543050">
                  <a:extLst>
                    <a:ext uri="{9D8B030D-6E8A-4147-A177-3AD203B41FA5}">
                      <a16:colId xmlns:a16="http://schemas.microsoft.com/office/drawing/2014/main" xmlns="" val="2256327029"/>
                    </a:ext>
                  </a:extLst>
                </a:gridCol>
                <a:gridCol w="1543050">
                  <a:extLst>
                    <a:ext uri="{9D8B030D-6E8A-4147-A177-3AD203B41FA5}">
                      <a16:colId xmlns:a16="http://schemas.microsoft.com/office/drawing/2014/main" xmlns="" val="1058200205"/>
                    </a:ext>
                  </a:extLst>
                </a:gridCol>
              </a:tblGrid>
              <a:tr h="370840">
                <a:tc>
                  <a:txBody>
                    <a:bodyPr/>
                    <a:lstStyle/>
                    <a:p>
                      <a:pPr marL="0" marR="0" algn="ctr">
                        <a:lnSpc>
                          <a:spcPct val="115000"/>
                        </a:lnSpc>
                        <a:spcBef>
                          <a:spcPts val="0"/>
                        </a:spcBef>
                        <a:spcAft>
                          <a:spcPts val="600"/>
                        </a:spcAft>
                      </a:pP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Irrigation Project</a:t>
                      </a:r>
                      <a:endPar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375623"/>
                    </a:solidFill>
                  </a:tcPr>
                </a:tc>
                <a:tc>
                  <a:txBody>
                    <a:bodyPr/>
                    <a:lstStyle/>
                    <a:p>
                      <a:pPr marL="0" marR="0" algn="ctr">
                        <a:lnSpc>
                          <a:spcPct val="115000"/>
                        </a:lnSpc>
                        <a:spcBef>
                          <a:spcPts val="0"/>
                        </a:spcBef>
                        <a:spcAft>
                          <a:spcPts val="600"/>
                        </a:spcAft>
                      </a:pP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Deferred Maintenance for FY 2014</a:t>
                      </a:r>
                      <a:endPar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375623"/>
                    </a:solidFill>
                  </a:tcPr>
                </a:tc>
                <a:tc>
                  <a:txBody>
                    <a:bodyPr/>
                    <a:lstStyle/>
                    <a:p>
                      <a:pPr marL="0" marR="0" algn="ctr">
                        <a:lnSpc>
                          <a:spcPct val="115000"/>
                        </a:lnSpc>
                        <a:spcBef>
                          <a:spcPts val="0"/>
                        </a:spcBef>
                        <a:spcAft>
                          <a:spcPts val="600"/>
                        </a:spcAft>
                      </a:pP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Replacement Value</a:t>
                      </a:r>
                      <a:endParaRPr lang="en-US"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375623"/>
                    </a:solidFill>
                  </a:tcPr>
                </a:tc>
                <a:extLst>
                  <a:ext uri="{0D108BD9-81ED-4DB2-BD59-A6C34878D82A}">
                    <a16:rowId xmlns:a16="http://schemas.microsoft.com/office/drawing/2014/main" xmlns="" val="2373505653"/>
                  </a:ext>
                </a:extLst>
              </a:tr>
              <a:tr h="370840">
                <a:tc>
                  <a:txBody>
                    <a:bodyPr/>
                    <a:lstStyle/>
                    <a:p>
                      <a:pPr marL="0" marR="0" algn="ctr">
                        <a:lnSpc>
                          <a:spcPct val="115000"/>
                        </a:lnSpc>
                        <a:spcBef>
                          <a:spcPts val="0"/>
                        </a:spcBef>
                        <a:spcAft>
                          <a:spcPts val="6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Blackfeet</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7DDD3"/>
                    </a:solidFill>
                  </a:tcPr>
                </a:tc>
                <a:tc>
                  <a:txBody>
                    <a:bodyPr/>
                    <a:lstStyle/>
                    <a:p>
                      <a:pPr marL="0" marR="0" algn="ctr">
                        <a:lnSpc>
                          <a:spcPct val="115000"/>
                        </a:lnSpc>
                        <a:spcBef>
                          <a:spcPts val="0"/>
                        </a:spcBef>
                        <a:spcAft>
                          <a:spcPts val="6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$26,000,000</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7DDD3"/>
                    </a:solidFill>
                  </a:tcPr>
                </a:tc>
                <a:tc>
                  <a:txBody>
                    <a:bodyPr/>
                    <a:lstStyle/>
                    <a:p>
                      <a:pPr marL="0" marR="0" algn="ctr">
                        <a:lnSpc>
                          <a:spcPct val="115000"/>
                        </a:lnSpc>
                        <a:spcBef>
                          <a:spcPts val="0"/>
                        </a:spcBef>
                        <a:spcAft>
                          <a:spcPts val="60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$50,000,000</a:t>
                      </a:r>
                      <a:endPar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7DDD3"/>
                    </a:solidFill>
                  </a:tcPr>
                </a:tc>
                <a:extLst>
                  <a:ext uri="{0D108BD9-81ED-4DB2-BD59-A6C34878D82A}">
                    <a16:rowId xmlns:a16="http://schemas.microsoft.com/office/drawing/2014/main" xmlns="" val="379129362"/>
                  </a:ext>
                </a:extLst>
              </a:tr>
              <a:tr h="370840">
                <a:tc>
                  <a:txBody>
                    <a:bodyPr/>
                    <a:lstStyle/>
                    <a:p>
                      <a:pPr marL="0" marR="0" algn="ctr">
                        <a:lnSpc>
                          <a:spcPct val="115000"/>
                        </a:lnSpc>
                        <a:spcBef>
                          <a:spcPts val="0"/>
                        </a:spcBef>
                        <a:spcAft>
                          <a:spcPts val="6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Flathead</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6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$82,000,000</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60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$237,000,000</a:t>
                      </a:r>
                      <a:endPar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776989422"/>
                  </a:ext>
                </a:extLst>
              </a:tr>
              <a:tr h="370840">
                <a:tc>
                  <a:txBody>
                    <a:bodyPr/>
                    <a:lstStyle/>
                    <a:p>
                      <a:pPr marL="0" marR="0" algn="ctr">
                        <a:lnSpc>
                          <a:spcPct val="115000"/>
                        </a:lnSpc>
                        <a:spcBef>
                          <a:spcPts val="0"/>
                        </a:spcBef>
                        <a:spcAft>
                          <a:spcPts val="6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Fort Belknap</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7DDD3"/>
                    </a:solidFill>
                  </a:tcPr>
                </a:tc>
                <a:tc>
                  <a:txBody>
                    <a:bodyPr/>
                    <a:lstStyle/>
                    <a:p>
                      <a:pPr marL="0" marR="0" algn="ctr">
                        <a:lnSpc>
                          <a:spcPct val="115000"/>
                        </a:lnSpc>
                        <a:spcBef>
                          <a:spcPts val="0"/>
                        </a:spcBef>
                        <a:spcAft>
                          <a:spcPts val="6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$8,000,000</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7DDD3"/>
                    </a:solidFill>
                  </a:tcPr>
                </a:tc>
                <a:tc>
                  <a:txBody>
                    <a:bodyPr/>
                    <a:lstStyle/>
                    <a:p>
                      <a:pPr marL="0" marR="0" algn="ctr">
                        <a:lnSpc>
                          <a:spcPct val="115000"/>
                        </a:lnSpc>
                        <a:spcBef>
                          <a:spcPts val="0"/>
                        </a:spcBef>
                        <a:spcAft>
                          <a:spcPts val="60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$19,000,000</a:t>
                      </a:r>
                      <a:endPar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7DDD3"/>
                    </a:solidFill>
                  </a:tcPr>
                </a:tc>
                <a:extLst>
                  <a:ext uri="{0D108BD9-81ED-4DB2-BD59-A6C34878D82A}">
                    <a16:rowId xmlns:a16="http://schemas.microsoft.com/office/drawing/2014/main" xmlns="" val="2474675648"/>
                  </a:ext>
                </a:extLst>
              </a:tr>
              <a:tr h="370840">
                <a:tc>
                  <a:txBody>
                    <a:bodyPr/>
                    <a:lstStyle/>
                    <a:p>
                      <a:pPr marL="0" marR="0" algn="ctr">
                        <a:lnSpc>
                          <a:spcPct val="115000"/>
                        </a:lnSpc>
                        <a:spcBef>
                          <a:spcPts val="0"/>
                        </a:spcBef>
                        <a:spcAft>
                          <a:spcPts val="6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Fort Peck</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6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$13,000,000</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60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$33,000,000</a:t>
                      </a:r>
                      <a:endPar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632033538"/>
                  </a:ext>
                </a:extLst>
              </a:tr>
              <a:tr h="370840">
                <a:tc>
                  <a:txBody>
                    <a:bodyPr/>
                    <a:lstStyle/>
                    <a:p>
                      <a:pPr marL="0" marR="0" algn="ctr">
                        <a:lnSpc>
                          <a:spcPct val="115000"/>
                        </a:lnSpc>
                        <a:spcBef>
                          <a:spcPts val="0"/>
                        </a:spcBef>
                        <a:spcAft>
                          <a:spcPts val="6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Crow</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7DDD3"/>
                    </a:solidFill>
                  </a:tcPr>
                </a:tc>
                <a:tc>
                  <a:txBody>
                    <a:bodyPr/>
                    <a:lstStyle/>
                    <a:p>
                      <a:pPr marL="0" marR="0" algn="ctr">
                        <a:lnSpc>
                          <a:spcPct val="115000"/>
                        </a:lnSpc>
                        <a:spcBef>
                          <a:spcPts val="0"/>
                        </a:spcBef>
                        <a:spcAft>
                          <a:spcPts val="6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$17,000,000</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7DDD3"/>
                    </a:solidFill>
                  </a:tcPr>
                </a:tc>
                <a:tc>
                  <a:txBody>
                    <a:bodyPr/>
                    <a:lstStyle/>
                    <a:p>
                      <a:pPr marL="0" marR="0" algn="ctr">
                        <a:lnSpc>
                          <a:spcPct val="115000"/>
                        </a:lnSpc>
                        <a:spcBef>
                          <a:spcPts val="0"/>
                        </a:spcBef>
                        <a:spcAft>
                          <a:spcPts val="60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$59,000,000</a:t>
                      </a:r>
                      <a:endPar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7DDD3"/>
                    </a:solidFill>
                  </a:tcPr>
                </a:tc>
                <a:extLst>
                  <a:ext uri="{0D108BD9-81ED-4DB2-BD59-A6C34878D82A}">
                    <a16:rowId xmlns:a16="http://schemas.microsoft.com/office/drawing/2014/main" xmlns="" val="2876609765"/>
                  </a:ext>
                </a:extLst>
              </a:tr>
              <a:tr h="370840">
                <a:tc>
                  <a:txBody>
                    <a:bodyPr/>
                    <a:lstStyle/>
                    <a:p>
                      <a:pPr marL="0" marR="0" algn="ctr">
                        <a:lnSpc>
                          <a:spcPct val="115000"/>
                        </a:lnSpc>
                        <a:spcBef>
                          <a:spcPts val="0"/>
                        </a:spcBef>
                        <a:spcAft>
                          <a:spcPts val="6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Wind River</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6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$30,000,000</a:t>
                      </a:r>
                      <a:endPar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60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$93,000,000</a:t>
                      </a:r>
                      <a:endPar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90932491"/>
                  </a:ext>
                </a:extLst>
              </a:tr>
              <a:tr h="370840">
                <a:tc>
                  <a:txBody>
                    <a:bodyPr/>
                    <a:lstStyle/>
                    <a:p>
                      <a:pPr marL="0" marR="0" algn="ctr">
                        <a:lnSpc>
                          <a:spcPct val="115000"/>
                        </a:lnSpc>
                        <a:spcBef>
                          <a:spcPts val="0"/>
                        </a:spcBef>
                        <a:spcAft>
                          <a:spcPts val="600"/>
                        </a:spcAft>
                      </a:pPr>
                      <a:r>
                        <a:rPr lang="en-US" sz="1600" b="1">
                          <a:solidFill>
                            <a:schemeClr val="tx1"/>
                          </a:solidFill>
                          <a:effectLst/>
                          <a:latin typeface="Calibri" panose="020F0502020204030204" pitchFamily="34" charset="0"/>
                          <a:ea typeface="Calibri" panose="020F0502020204030204" pitchFamily="34" charset="0"/>
                          <a:cs typeface="Calibri" panose="020F0502020204030204" pitchFamily="34" charset="0"/>
                        </a:rPr>
                        <a:t>Total</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DDD3"/>
                    </a:solidFill>
                  </a:tcPr>
                </a:tc>
                <a:tc>
                  <a:txBody>
                    <a:bodyPr/>
                    <a:lstStyle/>
                    <a:p>
                      <a:pPr marL="0" marR="0" algn="ctr">
                        <a:lnSpc>
                          <a:spcPct val="115000"/>
                        </a:lnSpc>
                        <a:spcBef>
                          <a:spcPts val="0"/>
                        </a:spcBef>
                        <a:spcAft>
                          <a:spcPts val="600"/>
                        </a:spcAft>
                      </a:pPr>
                      <a:r>
                        <a:rPr lang="en-US" sz="1600" b="1">
                          <a:solidFill>
                            <a:schemeClr val="tx1"/>
                          </a:solidFill>
                          <a:effectLst/>
                          <a:latin typeface="Calibri" panose="020F0502020204030204" pitchFamily="34" charset="0"/>
                          <a:ea typeface="Calibri" panose="020F0502020204030204" pitchFamily="34" charset="0"/>
                          <a:cs typeface="Calibri" panose="020F0502020204030204" pitchFamily="34" charset="0"/>
                        </a:rPr>
                        <a:t>$176,000,000</a:t>
                      </a:r>
                      <a:endParaRPr lang="en-US" sz="16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DDD3"/>
                    </a:solidFill>
                  </a:tcPr>
                </a:tc>
                <a:tc>
                  <a:txBody>
                    <a:bodyPr/>
                    <a:lstStyle/>
                    <a:p>
                      <a:pPr marL="0" marR="0" algn="ctr">
                        <a:lnSpc>
                          <a:spcPct val="115000"/>
                        </a:lnSpc>
                        <a:spcBef>
                          <a:spcPts val="0"/>
                        </a:spcBef>
                        <a:spcAft>
                          <a:spcPts val="600"/>
                        </a:spcAft>
                      </a:pP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$491,000,000</a:t>
                      </a:r>
                      <a:endParaRPr lang="en-US"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3500" marR="63500" marT="63500" marB="635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DDD3"/>
                    </a:solidFill>
                  </a:tcPr>
                </a:tc>
                <a:extLst>
                  <a:ext uri="{0D108BD9-81ED-4DB2-BD59-A6C34878D82A}">
                    <a16:rowId xmlns:a16="http://schemas.microsoft.com/office/drawing/2014/main" xmlns="" val="758413639"/>
                  </a:ext>
                </a:extLst>
              </a:tr>
            </a:tbl>
          </a:graphicData>
        </a:graphic>
      </p:graphicFrame>
    </p:spTree>
    <p:extLst>
      <p:ext uri="{BB962C8B-B14F-4D97-AF65-F5344CB8AC3E}">
        <p14:creationId xmlns:p14="http://schemas.microsoft.com/office/powerpoint/2010/main" val="2459243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F3ADB9D4-AF5F-4B91-936E-3116C958A652}"/>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2456973" y="457200"/>
            <a:ext cx="4233230" cy="3014663"/>
          </a:xfrm>
        </p:spPr>
      </p:pic>
      <p:sp>
        <p:nvSpPr>
          <p:cNvPr id="3" name="Title 2">
            <a:extLst>
              <a:ext uri="{FF2B5EF4-FFF2-40B4-BE49-F238E27FC236}">
                <a16:creationId xmlns:a16="http://schemas.microsoft.com/office/drawing/2014/main" xmlns="" id="{D47D2ABD-44E6-473B-B42A-1C729C285CF3}"/>
              </a:ext>
            </a:extLst>
          </p:cNvPr>
          <p:cNvSpPr>
            <a:spLocks noGrp="1"/>
          </p:cNvSpPr>
          <p:nvPr>
            <p:ph type="title"/>
          </p:nvPr>
        </p:nvSpPr>
        <p:spPr/>
        <p:txBody>
          <a:bodyPr/>
          <a:lstStyle/>
          <a:p>
            <a:r>
              <a:rPr lang="en-US" dirty="0"/>
              <a:t>Fig. 22.7: Northern Great Plains Tribal Lands </a:t>
            </a:r>
          </a:p>
        </p:txBody>
      </p:sp>
      <p:sp>
        <p:nvSpPr>
          <p:cNvPr id="4" name="Text Placeholder 3">
            <a:extLst>
              <a:ext uri="{FF2B5EF4-FFF2-40B4-BE49-F238E27FC236}">
                <a16:creationId xmlns:a16="http://schemas.microsoft.com/office/drawing/2014/main" xmlns="" id="{E77DE889-C200-4435-A3F3-03334ED0429D}"/>
              </a:ext>
            </a:extLst>
          </p:cNvPr>
          <p:cNvSpPr>
            <a:spLocks noGrp="1"/>
          </p:cNvSpPr>
          <p:nvPr>
            <p:ph type="body" sz="half" idx="2"/>
          </p:nvPr>
        </p:nvSpPr>
        <p:spPr/>
        <p:txBody>
          <a:bodyPr>
            <a:normAutofit lnSpcReduction="10000"/>
          </a:bodyPr>
          <a:lstStyle/>
          <a:p>
            <a:r>
              <a:rPr lang="en-US" dirty="0"/>
              <a:t>The map outlines reservation and off-reservation tribal lands in the Northern Great Plains, which shows where the 27 federally recognized tribes have a significant portion of lands throughout the region. Information on Indigenous peoples’ climate projects within the Northern Great Plains are described in Chapter 15: Tribes and Indigenous Peoples. </a:t>
            </a:r>
            <a:r>
              <a:rPr lang="en-US" i="1" dirty="0"/>
              <a:t>Sources: created by North Central Climate Science Center (2017) with data from the Bureau of Indian Affairs, Colorado State University, and USGS National Map.</a:t>
            </a:r>
          </a:p>
        </p:txBody>
      </p:sp>
      <p:sp>
        <p:nvSpPr>
          <p:cNvPr id="5" name="Text Placeholder 4">
            <a:extLst>
              <a:ext uri="{FF2B5EF4-FFF2-40B4-BE49-F238E27FC236}">
                <a16:creationId xmlns:a16="http://schemas.microsoft.com/office/drawing/2014/main" xmlns="" id="{4B1B820A-A159-40EE-BE62-099B9D5AA727}"/>
              </a:ext>
            </a:extLst>
          </p:cNvPr>
          <p:cNvSpPr>
            <a:spLocks noGrp="1"/>
          </p:cNvSpPr>
          <p:nvPr>
            <p:ph type="body" sz="quarter" idx="12"/>
          </p:nvPr>
        </p:nvSpPr>
        <p:spPr/>
        <p:txBody>
          <a:bodyPr/>
          <a:lstStyle/>
          <a:p>
            <a:r>
              <a:rPr lang="en-US" dirty="0"/>
              <a:t>Ch. 22 | Northern Great Plains</a:t>
            </a:r>
          </a:p>
        </p:txBody>
      </p:sp>
    </p:spTree>
    <p:extLst>
      <p:ext uri="{BB962C8B-B14F-4D97-AF65-F5344CB8AC3E}">
        <p14:creationId xmlns:p14="http://schemas.microsoft.com/office/powerpoint/2010/main" val="1957899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5C3CE42F-E145-4F7E-8A0F-BA648BEBA3A9}"/>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910262" y="865500"/>
            <a:ext cx="4584201" cy="4587249"/>
          </a:xfrm>
        </p:spPr>
      </p:pic>
      <p:sp>
        <p:nvSpPr>
          <p:cNvPr id="3" name="Title 2">
            <a:extLst>
              <a:ext uri="{FF2B5EF4-FFF2-40B4-BE49-F238E27FC236}">
                <a16:creationId xmlns:a16="http://schemas.microsoft.com/office/drawing/2014/main" xmlns="" id="{3AFACC34-1D7D-4AF2-A8F1-E47C2BF23C3E}"/>
              </a:ext>
            </a:extLst>
          </p:cNvPr>
          <p:cNvSpPr>
            <a:spLocks noGrp="1"/>
          </p:cNvSpPr>
          <p:nvPr>
            <p:ph type="title"/>
          </p:nvPr>
        </p:nvSpPr>
        <p:spPr/>
        <p:txBody>
          <a:bodyPr/>
          <a:lstStyle/>
          <a:p>
            <a:r>
              <a:rPr lang="en-US" dirty="0"/>
              <a:t>Fig. 22.8: Projected Expansion of Russian Olive Habitat </a:t>
            </a:r>
          </a:p>
        </p:txBody>
      </p:sp>
      <p:sp>
        <p:nvSpPr>
          <p:cNvPr id="4" name="Text Placeholder 3">
            <a:extLst>
              <a:ext uri="{FF2B5EF4-FFF2-40B4-BE49-F238E27FC236}">
                <a16:creationId xmlns:a16="http://schemas.microsoft.com/office/drawing/2014/main" xmlns="" id="{056A6728-0093-462C-B804-043EE2D49095}"/>
              </a:ext>
            </a:extLst>
          </p:cNvPr>
          <p:cNvSpPr>
            <a:spLocks noGrp="1"/>
          </p:cNvSpPr>
          <p:nvPr>
            <p:ph type="body" sz="half" idx="2"/>
          </p:nvPr>
        </p:nvSpPr>
        <p:spPr/>
        <p:txBody>
          <a:bodyPr/>
          <a:lstStyle/>
          <a:p>
            <a:r>
              <a:rPr lang="en-US" dirty="0"/>
              <a:t>The map shows the projected expansion by 2021 of Russian olive habitat. Warmer colors indicate favorable habitat for future spread of Russian olive based on mapped presence points along the Little Bighorn and Bighorn Rivers within the Crow Indian Reservation in south central Montana. The Crow Reservation is outlined and shaded in red. Purple areas are outside of the suitability zone. </a:t>
            </a:r>
            <a:r>
              <a:rPr lang="en-US" i="1" dirty="0"/>
              <a:t>Source: University of Arizona. Map data © 2018 Google, INEGI.</a:t>
            </a:r>
          </a:p>
        </p:txBody>
      </p:sp>
      <p:sp>
        <p:nvSpPr>
          <p:cNvPr id="5" name="Text Placeholder 4">
            <a:extLst>
              <a:ext uri="{FF2B5EF4-FFF2-40B4-BE49-F238E27FC236}">
                <a16:creationId xmlns:a16="http://schemas.microsoft.com/office/drawing/2014/main" xmlns="" id="{CE708968-E9AB-45DE-93F3-DAC3951C0787}"/>
              </a:ext>
            </a:extLst>
          </p:cNvPr>
          <p:cNvSpPr>
            <a:spLocks noGrp="1"/>
          </p:cNvSpPr>
          <p:nvPr>
            <p:ph type="body" sz="quarter" idx="12"/>
          </p:nvPr>
        </p:nvSpPr>
        <p:spPr/>
        <p:txBody>
          <a:bodyPr/>
          <a:lstStyle/>
          <a:p>
            <a:r>
              <a:rPr lang="en-US" dirty="0"/>
              <a:t>Ch. 22 | Northern Great Plains</a:t>
            </a:r>
          </a:p>
        </p:txBody>
      </p:sp>
    </p:spTree>
    <p:extLst>
      <p:ext uri="{BB962C8B-B14F-4D97-AF65-F5344CB8AC3E}">
        <p14:creationId xmlns:p14="http://schemas.microsoft.com/office/powerpoint/2010/main" val="3930504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spcCol="182880">
            <a:noAutofit/>
          </a:bodyPr>
          <a:lstStyle/>
          <a:p>
            <a:pPr marL="228600" indent="-228600">
              <a:spcAft>
                <a:spcPts val="300"/>
              </a:spcAft>
            </a:pPr>
            <a:r>
              <a:rPr lang="en-US" sz="1800" b="1" dirty="0">
                <a:solidFill>
                  <a:srgbClr val="385623"/>
                </a:solidFill>
              </a:rPr>
              <a:t>Federal Coordinating Lead Author</a:t>
            </a:r>
          </a:p>
          <a:p>
            <a:pPr marL="228600" indent="-228600">
              <a:spcAft>
                <a:spcPts val="300"/>
              </a:spcAft>
            </a:pPr>
            <a:r>
              <a:rPr lang="en-US" sz="1800" b="1" dirty="0"/>
              <a:t>Doug </a:t>
            </a:r>
            <a:r>
              <a:rPr lang="en-US" sz="1800" b="1" dirty="0" err="1"/>
              <a:t>Kluck</a:t>
            </a:r>
            <a:r>
              <a:rPr lang="en-US" sz="1800" dirty="0"/>
              <a:t>, </a:t>
            </a:r>
            <a:r>
              <a:rPr lang="en-US" sz="1800" i="1" dirty="0"/>
              <a:t>National Oceanic and Atmospheric Administration</a:t>
            </a:r>
          </a:p>
          <a:p>
            <a:pPr marL="228600" indent="-228600">
              <a:spcBef>
                <a:spcPts val="600"/>
              </a:spcBef>
              <a:spcAft>
                <a:spcPts val="300"/>
              </a:spcAft>
            </a:pPr>
            <a:r>
              <a:rPr lang="en-US" b="1" dirty="0">
                <a:solidFill>
                  <a:srgbClr val="385623"/>
                </a:solidFill>
              </a:rPr>
              <a:t>Chapter Lead	</a:t>
            </a:r>
          </a:p>
          <a:p>
            <a:pPr marL="228600" indent="-228600">
              <a:spcAft>
                <a:spcPts val="300"/>
              </a:spcAft>
            </a:pPr>
            <a:r>
              <a:rPr lang="en-US" sz="1800" b="1" dirty="0"/>
              <a:t>Richard T. Conant</a:t>
            </a:r>
            <a:r>
              <a:rPr lang="en-US" sz="1800" dirty="0"/>
              <a:t>, </a:t>
            </a:r>
            <a:r>
              <a:rPr lang="en-US" sz="1800" i="1" dirty="0"/>
              <a:t>Colorado State University</a:t>
            </a:r>
          </a:p>
          <a:p>
            <a:pPr marL="228600" indent="-228600">
              <a:spcBef>
                <a:spcPts val="600"/>
              </a:spcBef>
              <a:spcAft>
                <a:spcPts val="300"/>
              </a:spcAft>
            </a:pPr>
            <a:r>
              <a:rPr lang="en-US" b="1" dirty="0">
                <a:solidFill>
                  <a:srgbClr val="385623"/>
                </a:solidFill>
              </a:rPr>
              <a:t>Chapter Authors</a:t>
            </a:r>
            <a:endParaRPr lang="en-US" dirty="0"/>
          </a:p>
          <a:p>
            <a:pPr marL="228600" indent="-228600">
              <a:spcAft>
                <a:spcPts val="300"/>
              </a:spcAft>
            </a:pPr>
            <a:r>
              <a:rPr lang="en-US" sz="1800" b="1" dirty="0"/>
              <a:t>Mark Anderson</a:t>
            </a:r>
            <a:r>
              <a:rPr lang="en-US" sz="1800" dirty="0"/>
              <a:t>, </a:t>
            </a:r>
            <a:r>
              <a:rPr lang="en-US" sz="1800" i="1" dirty="0"/>
              <a:t>U.S. Geological Survey</a:t>
            </a:r>
          </a:p>
          <a:p>
            <a:pPr marL="228600" indent="-228600">
              <a:spcAft>
                <a:spcPts val="300"/>
              </a:spcAft>
            </a:pPr>
            <a:r>
              <a:rPr lang="en-US" sz="1800" b="1" dirty="0"/>
              <a:t>Andrew Badger</a:t>
            </a:r>
            <a:r>
              <a:rPr lang="en-US" sz="1800" dirty="0"/>
              <a:t>, </a:t>
            </a:r>
            <a:r>
              <a:rPr lang="en-US" sz="1800" i="1" dirty="0"/>
              <a:t>University of Colorado</a:t>
            </a:r>
          </a:p>
          <a:p>
            <a:pPr marL="228600" indent="-228600">
              <a:spcAft>
                <a:spcPts val="300"/>
              </a:spcAft>
            </a:pPr>
            <a:r>
              <a:rPr lang="en-US" sz="1800" b="1" dirty="0"/>
              <a:t>Barbara Mayes Boustead</a:t>
            </a:r>
            <a:r>
              <a:rPr lang="en-US" sz="1800" dirty="0"/>
              <a:t>, </a:t>
            </a:r>
            <a:r>
              <a:rPr lang="en-US" sz="1800" i="1" dirty="0"/>
              <a:t>National Oceanic and Atmospheric Administration</a:t>
            </a:r>
          </a:p>
          <a:p>
            <a:pPr marL="228600" indent="-228600">
              <a:spcAft>
                <a:spcPts val="300"/>
              </a:spcAft>
            </a:pPr>
            <a:r>
              <a:rPr lang="en-US" sz="1800" b="1" dirty="0"/>
              <a:t>Justin </a:t>
            </a:r>
            <a:r>
              <a:rPr lang="en-US" sz="1800" b="1" dirty="0" err="1"/>
              <a:t>Derner</a:t>
            </a:r>
            <a:r>
              <a:rPr lang="en-US" sz="1800" dirty="0"/>
              <a:t>, </a:t>
            </a:r>
            <a:r>
              <a:rPr lang="en-US" sz="1800" i="1" dirty="0"/>
              <a:t>U.S. Department of Agriculture</a:t>
            </a:r>
          </a:p>
          <a:p>
            <a:pPr marL="228600" indent="-228600">
              <a:spcAft>
                <a:spcPts val="300"/>
              </a:spcAft>
            </a:pPr>
            <a:r>
              <a:rPr lang="en-US" sz="1800" b="1" dirty="0"/>
              <a:t>Laura Farris</a:t>
            </a:r>
            <a:r>
              <a:rPr lang="en-US" sz="1800" dirty="0"/>
              <a:t>, </a:t>
            </a:r>
            <a:r>
              <a:rPr lang="en-US" sz="1800" i="1" dirty="0"/>
              <a:t>U.S. Environmental Protection Agency</a:t>
            </a:r>
          </a:p>
          <a:p>
            <a:pPr marL="228600" indent="-228600">
              <a:spcAft>
                <a:spcPts val="300"/>
              </a:spcAft>
            </a:pPr>
            <a:r>
              <a:rPr lang="en-US" sz="1800" b="1" dirty="0"/>
              <a:t>Michael Hayes</a:t>
            </a:r>
            <a:r>
              <a:rPr lang="en-US" sz="1800" dirty="0"/>
              <a:t>, </a:t>
            </a:r>
            <a:r>
              <a:rPr lang="en-US" sz="1800" i="1" dirty="0"/>
              <a:t>University of Nebraska</a:t>
            </a:r>
          </a:p>
          <a:p>
            <a:pPr marL="228600" indent="-228600">
              <a:spcAft>
                <a:spcPts val="300"/>
              </a:spcAft>
            </a:pPr>
            <a:r>
              <a:rPr lang="en-US" sz="1800" b="1" dirty="0"/>
              <a:t>Ben </a:t>
            </a:r>
            <a:r>
              <a:rPr lang="en-US" sz="1800" b="1" dirty="0" err="1"/>
              <a:t>Livneh</a:t>
            </a:r>
            <a:r>
              <a:rPr lang="en-US" sz="1800" dirty="0"/>
              <a:t>, </a:t>
            </a:r>
            <a:r>
              <a:rPr lang="en-US" sz="1800" i="1" dirty="0"/>
              <a:t>University of Colorado</a:t>
            </a:r>
          </a:p>
          <a:p>
            <a:pPr marL="228600" indent="-228600">
              <a:spcAft>
                <a:spcPts val="300"/>
              </a:spcAft>
            </a:pPr>
            <a:r>
              <a:rPr lang="en-US" sz="1800" b="1" dirty="0"/>
              <a:t>Shannon </a:t>
            </a:r>
            <a:r>
              <a:rPr lang="en-US" sz="1800" b="1" dirty="0" err="1"/>
              <a:t>McNeeley</a:t>
            </a:r>
            <a:r>
              <a:rPr lang="en-US" sz="1800" i="1" dirty="0"/>
              <a:t>, North Central Climate Adaptation Science Center and Colorado State University	</a:t>
            </a:r>
          </a:p>
          <a:p>
            <a:pPr marL="228600" indent="-228600">
              <a:spcAft>
                <a:spcPts val="300"/>
              </a:spcAft>
            </a:pPr>
            <a:r>
              <a:rPr lang="en-US" sz="1800" b="1" dirty="0" err="1"/>
              <a:t>Dannele</a:t>
            </a:r>
            <a:r>
              <a:rPr lang="en-US" sz="1800" b="1" dirty="0"/>
              <a:t> Peck</a:t>
            </a:r>
            <a:r>
              <a:rPr lang="en-US" sz="1800" i="1" dirty="0"/>
              <a:t>, U.S. Department of Agriculture</a:t>
            </a:r>
          </a:p>
          <a:p>
            <a:pPr marL="228600" indent="-228600">
              <a:spcAft>
                <a:spcPts val="300"/>
              </a:spcAft>
            </a:pPr>
            <a:r>
              <a:rPr lang="en-US" sz="1800" b="1" dirty="0"/>
              <a:t>Martha </a:t>
            </a:r>
            <a:r>
              <a:rPr lang="en-US" sz="1800" b="1" dirty="0" err="1"/>
              <a:t>Shulski</a:t>
            </a:r>
            <a:r>
              <a:rPr lang="en-US" sz="1800" i="1" dirty="0"/>
              <a:t>, University of Nebraska</a:t>
            </a:r>
          </a:p>
          <a:p>
            <a:pPr marL="228600" indent="-228600">
              <a:spcAft>
                <a:spcPts val="300"/>
              </a:spcAft>
            </a:pPr>
            <a:r>
              <a:rPr lang="en-US" sz="1800" b="1" dirty="0"/>
              <a:t>Valerie Small</a:t>
            </a:r>
            <a:r>
              <a:rPr lang="en-US" sz="1800" i="1" dirty="0"/>
              <a:t>, University of Arizona</a:t>
            </a:r>
          </a:p>
          <a:p>
            <a:pPr marL="228600" indent="-228600">
              <a:spcBef>
                <a:spcPts val="600"/>
              </a:spcBef>
              <a:spcAft>
                <a:spcPts val="300"/>
              </a:spcAft>
            </a:pPr>
            <a:r>
              <a:rPr lang="en-US" b="1" dirty="0">
                <a:solidFill>
                  <a:srgbClr val="385623"/>
                </a:solidFill>
              </a:rPr>
              <a:t>Review Editor</a:t>
            </a:r>
            <a:r>
              <a:rPr lang="en-US" dirty="0"/>
              <a:t>	</a:t>
            </a:r>
          </a:p>
          <a:p>
            <a:pPr marL="228600" indent="-228600">
              <a:spcAft>
                <a:spcPts val="300"/>
              </a:spcAft>
            </a:pPr>
            <a:r>
              <a:rPr lang="en-US" sz="1800" b="1" dirty="0"/>
              <a:t>Kirsten de </a:t>
            </a:r>
            <a:r>
              <a:rPr lang="en-US" sz="1800" b="1" dirty="0" err="1"/>
              <a:t>Beurs</a:t>
            </a:r>
            <a:r>
              <a:rPr lang="en-US" sz="1800" dirty="0"/>
              <a:t>, </a:t>
            </a:r>
            <a:r>
              <a:rPr lang="en-US" sz="1800" i="1" dirty="0"/>
              <a:t>University of Oklahoma</a:t>
            </a:r>
          </a:p>
        </p:txBody>
      </p:sp>
      <p:sp>
        <p:nvSpPr>
          <p:cNvPr id="3" name="Text Placeholder 2"/>
          <p:cNvSpPr>
            <a:spLocks noGrp="1"/>
          </p:cNvSpPr>
          <p:nvPr>
            <p:ph type="body" sz="quarter" idx="10"/>
          </p:nvPr>
        </p:nvSpPr>
        <p:spPr/>
        <p:txBody>
          <a:bodyPr/>
          <a:lstStyle/>
          <a:p>
            <a:r>
              <a:rPr lang="en-US" dirty="0"/>
              <a:t>Chapter Author Team</a:t>
            </a:r>
          </a:p>
        </p:txBody>
      </p:sp>
      <p:sp>
        <p:nvSpPr>
          <p:cNvPr id="4" name="Text Placeholder 3"/>
          <p:cNvSpPr>
            <a:spLocks noGrp="1"/>
          </p:cNvSpPr>
          <p:nvPr>
            <p:ph type="body" sz="quarter" idx="11"/>
          </p:nvPr>
        </p:nvSpPr>
        <p:spPr/>
        <p:txBody>
          <a:bodyPr/>
          <a:lstStyle/>
          <a:p>
            <a:r>
              <a:rPr lang="en-US" dirty="0"/>
              <a:t>22</a:t>
            </a:r>
          </a:p>
        </p:txBody>
      </p:sp>
      <p:sp>
        <p:nvSpPr>
          <p:cNvPr id="5" name="Text Placeholder 4"/>
          <p:cNvSpPr>
            <a:spLocks noGrp="1"/>
          </p:cNvSpPr>
          <p:nvPr>
            <p:ph type="body" sz="quarter" idx="12"/>
          </p:nvPr>
        </p:nvSpPr>
        <p:spPr/>
        <p:txBody>
          <a:bodyPr/>
          <a:lstStyle/>
          <a:p>
            <a:r>
              <a:rPr lang="en-US" dirty="0"/>
              <a:t>Ch. 22 | Northern Great Plains</a:t>
            </a:r>
          </a:p>
        </p:txBody>
      </p:sp>
    </p:spTree>
    <p:extLst>
      <p:ext uri="{BB962C8B-B14F-4D97-AF65-F5344CB8AC3E}">
        <p14:creationId xmlns:p14="http://schemas.microsoft.com/office/powerpoint/2010/main" val="2682403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4068C08-21D6-4BAA-9B19-EEABE541F5DA}"/>
              </a:ext>
            </a:extLst>
          </p:cNvPr>
          <p:cNvSpPr>
            <a:spLocks noGrp="1"/>
          </p:cNvSpPr>
          <p:nvPr>
            <p:ph idx="1"/>
          </p:nvPr>
        </p:nvSpPr>
        <p:spPr/>
        <p:txBody>
          <a:bodyPr/>
          <a:lstStyle/>
          <a:p>
            <a:r>
              <a:rPr lang="en-US" dirty="0"/>
              <a:t>Water is the lifeblood of the Northern Great Plains, and effective water management is critical to the region’s people, crops and livestock, ecosystems, and energy industry. Even small changes in annual precipitation can have large effects downstream; when coupled with the variability from extreme events, these changes make managing these resources a challenge. Future changes in precipitation patterns, warmer temperatures, and the potential for more extreme rainfall events are very likely to exacerbate these challenges.</a:t>
            </a:r>
          </a:p>
        </p:txBody>
      </p:sp>
      <p:sp>
        <p:nvSpPr>
          <p:cNvPr id="3" name="Text Placeholder 2">
            <a:extLst>
              <a:ext uri="{FF2B5EF4-FFF2-40B4-BE49-F238E27FC236}">
                <a16:creationId xmlns:a16="http://schemas.microsoft.com/office/drawing/2014/main" xmlns="" id="{CE6A9203-CB0F-457D-A4C5-9B13572E893F}"/>
              </a:ext>
            </a:extLst>
          </p:cNvPr>
          <p:cNvSpPr>
            <a:spLocks noGrp="1"/>
          </p:cNvSpPr>
          <p:nvPr>
            <p:ph type="body" sz="quarter" idx="10"/>
          </p:nvPr>
        </p:nvSpPr>
        <p:spPr/>
        <p:txBody>
          <a:bodyPr/>
          <a:lstStyle/>
          <a:p>
            <a:r>
              <a:rPr lang="en-US" dirty="0"/>
              <a:t>Key Message #1</a:t>
            </a:r>
          </a:p>
        </p:txBody>
      </p:sp>
      <p:sp>
        <p:nvSpPr>
          <p:cNvPr id="4" name="Text Placeholder 3">
            <a:extLst>
              <a:ext uri="{FF2B5EF4-FFF2-40B4-BE49-F238E27FC236}">
                <a16:creationId xmlns:a16="http://schemas.microsoft.com/office/drawing/2014/main" xmlns="" id="{EEE79AC1-C388-4338-9648-FF483AE8CE92}"/>
              </a:ext>
            </a:extLst>
          </p:cNvPr>
          <p:cNvSpPr>
            <a:spLocks noGrp="1"/>
          </p:cNvSpPr>
          <p:nvPr>
            <p:ph type="body" sz="quarter" idx="11"/>
          </p:nvPr>
        </p:nvSpPr>
        <p:spPr/>
        <p:txBody>
          <a:bodyPr/>
          <a:lstStyle/>
          <a:p>
            <a:r>
              <a:rPr lang="en-US" dirty="0"/>
              <a:t>22</a:t>
            </a:r>
          </a:p>
        </p:txBody>
      </p:sp>
      <p:sp>
        <p:nvSpPr>
          <p:cNvPr id="5" name="Text Placeholder 4">
            <a:extLst>
              <a:ext uri="{FF2B5EF4-FFF2-40B4-BE49-F238E27FC236}">
                <a16:creationId xmlns:a16="http://schemas.microsoft.com/office/drawing/2014/main" xmlns="" id="{743FFE37-3D3C-465F-9D50-D06269A4AEF1}"/>
              </a:ext>
            </a:extLst>
          </p:cNvPr>
          <p:cNvSpPr>
            <a:spLocks noGrp="1"/>
          </p:cNvSpPr>
          <p:nvPr>
            <p:ph type="body" sz="quarter" idx="12"/>
          </p:nvPr>
        </p:nvSpPr>
        <p:spPr/>
        <p:txBody>
          <a:bodyPr/>
          <a:lstStyle/>
          <a:p>
            <a:r>
              <a:rPr lang="en-US" dirty="0"/>
              <a:t>Ch. 22 | Northern Great Plains</a:t>
            </a:r>
          </a:p>
        </p:txBody>
      </p:sp>
      <p:sp>
        <p:nvSpPr>
          <p:cNvPr id="6" name="Text Placeholder 5">
            <a:extLst>
              <a:ext uri="{FF2B5EF4-FFF2-40B4-BE49-F238E27FC236}">
                <a16:creationId xmlns:a16="http://schemas.microsoft.com/office/drawing/2014/main" xmlns="" id="{D842BBA4-630E-4B1D-93B2-353A13228EE9}"/>
              </a:ext>
            </a:extLst>
          </p:cNvPr>
          <p:cNvSpPr>
            <a:spLocks noGrp="1"/>
          </p:cNvSpPr>
          <p:nvPr>
            <p:ph type="body" sz="quarter" idx="13"/>
          </p:nvPr>
        </p:nvSpPr>
        <p:spPr/>
        <p:txBody>
          <a:bodyPr/>
          <a:lstStyle/>
          <a:p>
            <a:r>
              <a:rPr lang="en-US" dirty="0"/>
              <a:t>Water</a:t>
            </a:r>
          </a:p>
          <a:p>
            <a:endParaRPr lang="en-US" dirty="0"/>
          </a:p>
        </p:txBody>
      </p:sp>
    </p:spTree>
    <p:extLst>
      <p:ext uri="{BB962C8B-B14F-4D97-AF65-F5344CB8AC3E}">
        <p14:creationId xmlns:p14="http://schemas.microsoft.com/office/powerpoint/2010/main" val="3512760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825625"/>
            <a:ext cx="7886700" cy="4351337"/>
          </a:xfrm>
        </p:spPr>
        <p:txBody>
          <a:bodyPr numCol="1" spcCol="182880">
            <a:noAutofit/>
          </a:bodyPr>
          <a:lstStyle/>
          <a:p>
            <a:pPr>
              <a:spcBef>
                <a:spcPts val="600"/>
              </a:spcBef>
              <a:spcAft>
                <a:spcPts val="300"/>
              </a:spcAft>
            </a:pPr>
            <a:r>
              <a:rPr lang="en-US" sz="2200" b="1" dirty="0">
                <a:solidFill>
                  <a:srgbClr val="385623"/>
                </a:solidFill>
              </a:rPr>
              <a:t>USGCRP Coordinators</a:t>
            </a:r>
            <a:r>
              <a:rPr lang="en-US" sz="2200" dirty="0"/>
              <a:t>	</a:t>
            </a:r>
            <a:r>
              <a:rPr lang="en-US" dirty="0"/>
              <a:t>	</a:t>
            </a:r>
          </a:p>
          <a:p>
            <a:pPr>
              <a:spcAft>
                <a:spcPts val="300"/>
              </a:spcAft>
            </a:pPr>
            <a:r>
              <a:rPr lang="en-US" b="1" dirty="0" err="1"/>
              <a:t>Allyza</a:t>
            </a:r>
            <a:r>
              <a:rPr lang="en-US" b="1" dirty="0"/>
              <a:t> Lustig</a:t>
            </a:r>
            <a:r>
              <a:rPr lang="en-US" dirty="0"/>
              <a:t>, </a:t>
            </a:r>
            <a:r>
              <a:rPr lang="en-US" i="1" dirty="0"/>
              <a:t>Program Coordinator</a:t>
            </a:r>
          </a:p>
          <a:p>
            <a:pPr>
              <a:spcAft>
                <a:spcPts val="300"/>
              </a:spcAft>
            </a:pPr>
            <a:r>
              <a:rPr lang="en-US" b="1" dirty="0"/>
              <a:t>Kristin Lewis</a:t>
            </a:r>
            <a:r>
              <a:rPr lang="en-US" dirty="0"/>
              <a:t>,</a:t>
            </a:r>
            <a:r>
              <a:rPr lang="en-US" i="1" dirty="0"/>
              <a:t> Senior Scientist</a:t>
            </a:r>
          </a:p>
        </p:txBody>
      </p:sp>
      <p:sp>
        <p:nvSpPr>
          <p:cNvPr id="3" name="Text Placeholder 2"/>
          <p:cNvSpPr>
            <a:spLocks noGrp="1"/>
          </p:cNvSpPr>
          <p:nvPr>
            <p:ph type="body" sz="quarter" idx="10"/>
          </p:nvPr>
        </p:nvSpPr>
        <p:spPr/>
        <p:txBody>
          <a:bodyPr/>
          <a:lstStyle/>
          <a:p>
            <a:r>
              <a:rPr lang="en-US" dirty="0"/>
              <a:t>Acknowledgments</a:t>
            </a:r>
          </a:p>
        </p:txBody>
      </p:sp>
      <p:sp>
        <p:nvSpPr>
          <p:cNvPr id="4" name="Text Placeholder 3"/>
          <p:cNvSpPr>
            <a:spLocks noGrp="1"/>
          </p:cNvSpPr>
          <p:nvPr>
            <p:ph type="body" sz="quarter" idx="11"/>
          </p:nvPr>
        </p:nvSpPr>
        <p:spPr/>
        <p:txBody>
          <a:bodyPr/>
          <a:lstStyle/>
          <a:p>
            <a:r>
              <a:rPr lang="en-US" dirty="0"/>
              <a:t>22</a:t>
            </a:r>
          </a:p>
        </p:txBody>
      </p:sp>
      <p:sp>
        <p:nvSpPr>
          <p:cNvPr id="5" name="Text Placeholder 4"/>
          <p:cNvSpPr>
            <a:spLocks noGrp="1"/>
          </p:cNvSpPr>
          <p:nvPr>
            <p:ph type="body" sz="quarter" idx="12"/>
          </p:nvPr>
        </p:nvSpPr>
        <p:spPr/>
        <p:txBody>
          <a:bodyPr/>
          <a:lstStyle/>
          <a:p>
            <a:r>
              <a:rPr lang="en-US" dirty="0"/>
              <a:t>Ch. 22 | Northern Great Plains</a:t>
            </a:r>
          </a:p>
        </p:txBody>
      </p:sp>
    </p:spTree>
    <p:extLst>
      <p:ext uri="{BB962C8B-B14F-4D97-AF65-F5344CB8AC3E}">
        <p14:creationId xmlns:p14="http://schemas.microsoft.com/office/powerpoint/2010/main" val="1402898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FCD29968-240A-41A8-BECF-456036975964}"/>
              </a:ext>
            </a:extLst>
          </p:cNvPr>
          <p:cNvSpPr>
            <a:spLocks noGrp="1"/>
          </p:cNvSpPr>
          <p:nvPr>
            <p:ph type="subTitle" idx="1"/>
          </p:nvPr>
        </p:nvSpPr>
        <p:spPr/>
        <p:txBody>
          <a:bodyPr>
            <a:normAutofit fontScale="85000" lnSpcReduction="10000"/>
          </a:bodyPr>
          <a:lstStyle/>
          <a:p>
            <a:r>
              <a:rPr lang="en-US" b="1" dirty="0"/>
              <a:t>Conant</a:t>
            </a:r>
            <a:r>
              <a:rPr lang="en-US" dirty="0"/>
              <a:t>, R.T., D. </a:t>
            </a:r>
            <a:r>
              <a:rPr lang="en-US" dirty="0" err="1"/>
              <a:t>Kluck</a:t>
            </a:r>
            <a:r>
              <a:rPr lang="en-US" dirty="0"/>
              <a:t>, M. Anderson, A. Badger, B.M. Boustead, J. </a:t>
            </a:r>
            <a:r>
              <a:rPr lang="en-US" dirty="0" err="1"/>
              <a:t>Derner</a:t>
            </a:r>
            <a:r>
              <a:rPr lang="en-US" dirty="0"/>
              <a:t>, L. Farris, M. Hayes, B. </a:t>
            </a:r>
            <a:r>
              <a:rPr lang="en-US" dirty="0" err="1"/>
              <a:t>Livneh</a:t>
            </a:r>
            <a:r>
              <a:rPr lang="en-US" dirty="0"/>
              <a:t>, S. </a:t>
            </a:r>
            <a:r>
              <a:rPr lang="en-US" dirty="0" err="1"/>
              <a:t>McNeeley</a:t>
            </a:r>
            <a:r>
              <a:rPr lang="en-US" dirty="0"/>
              <a:t>, D. Peck, M. </a:t>
            </a:r>
            <a:r>
              <a:rPr lang="en-US" dirty="0" err="1"/>
              <a:t>Shulski</a:t>
            </a:r>
            <a:r>
              <a:rPr lang="en-US" dirty="0"/>
              <a:t>, and V. Small, 2018: Northern Great Plains. In </a:t>
            </a:r>
            <a:r>
              <a:rPr lang="en-US" i="1" dirty="0"/>
              <a:t>Impacts, Risks, and Adaptation in the United States: Fourth National Climate Assessment, Volume II</a:t>
            </a:r>
            <a:r>
              <a:rPr lang="en-US" dirty="0"/>
              <a:t> [</a:t>
            </a:r>
            <a:r>
              <a:rPr lang="en-US" dirty="0" err="1"/>
              <a:t>Reidmiller</a:t>
            </a:r>
            <a:r>
              <a:rPr lang="en-US" dirty="0"/>
              <a:t>, D.R., C.W. Avery, D.R. Easterling, K.E. Kunkel, K.L.M. Lewis, T.K. </a:t>
            </a:r>
            <a:r>
              <a:rPr lang="en-US" dirty="0" err="1"/>
              <a:t>Maycock</a:t>
            </a:r>
            <a:r>
              <a:rPr lang="en-US" dirty="0"/>
              <a:t>, and B.C. Stewart (eds.)]. U.S. Global Change Research Program, Washington, DC, USA. </a:t>
            </a:r>
            <a:r>
              <a:rPr lang="en-US" dirty="0" err="1"/>
              <a:t>doi</a:t>
            </a:r>
            <a:r>
              <a:rPr lang="en-US" dirty="0"/>
              <a:t>: </a:t>
            </a:r>
            <a:r>
              <a:rPr lang="en-US" u="sng" dirty="0">
                <a:hlinkClick r:id="rId2"/>
              </a:rPr>
              <a:t>10.7930/NCA4.2018.CH22</a:t>
            </a:r>
            <a:endParaRPr lang="en-US" dirty="0"/>
          </a:p>
        </p:txBody>
      </p:sp>
      <p:sp>
        <p:nvSpPr>
          <p:cNvPr id="3" name="Text Placeholder 2">
            <a:extLst>
              <a:ext uri="{FF2B5EF4-FFF2-40B4-BE49-F238E27FC236}">
                <a16:creationId xmlns:a16="http://schemas.microsoft.com/office/drawing/2014/main" xmlns="" id="{B46ACF38-AE65-4C5C-BBCA-3FFE4DB0BCCB}"/>
              </a:ext>
            </a:extLst>
          </p:cNvPr>
          <p:cNvSpPr>
            <a:spLocks noGrp="1"/>
          </p:cNvSpPr>
          <p:nvPr>
            <p:ph type="body" sz="quarter" idx="10"/>
          </p:nvPr>
        </p:nvSpPr>
        <p:spPr/>
        <p:txBody>
          <a:bodyPr/>
          <a:lstStyle/>
          <a:p>
            <a:r>
              <a:rPr lang="en-US" dirty="0"/>
              <a:t>https://nca2018.globalchange.gov/chapter/northern-great-plains</a:t>
            </a:r>
          </a:p>
        </p:txBody>
      </p:sp>
    </p:spTree>
    <p:extLst>
      <p:ext uri="{BB962C8B-B14F-4D97-AF65-F5344CB8AC3E}">
        <p14:creationId xmlns:p14="http://schemas.microsoft.com/office/powerpoint/2010/main" val="871313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96F5963-1963-4380-8F42-A261E404586E}"/>
              </a:ext>
            </a:extLst>
          </p:cNvPr>
          <p:cNvSpPr>
            <a:spLocks noGrp="1"/>
          </p:cNvSpPr>
          <p:nvPr>
            <p:ph idx="1"/>
          </p:nvPr>
        </p:nvSpPr>
        <p:spPr/>
        <p:txBody>
          <a:bodyPr/>
          <a:lstStyle/>
          <a:p>
            <a:r>
              <a:rPr lang="en-US" dirty="0"/>
              <a:t>Agriculture is an integral component of the economy, the history, and the culture of the Northern Great Plains. Recently, agriculture has benefited from longer growing seasons and other recent climatic changes. Some additional production and conservation benefits are expected in the next two to three decades as land managers employ innovative adaptation strategies, but rising temperatures and changes in extreme weather events are very likely to have negative impacts on parts of the region. Adaptation to extremes and to longer-term, persistent climate changes will likely require transformative changes in agricultural management, including regional shifts of agricultural practices and enterprises.</a:t>
            </a:r>
          </a:p>
        </p:txBody>
      </p:sp>
      <p:sp>
        <p:nvSpPr>
          <p:cNvPr id="3" name="Text Placeholder 2">
            <a:extLst>
              <a:ext uri="{FF2B5EF4-FFF2-40B4-BE49-F238E27FC236}">
                <a16:creationId xmlns:a16="http://schemas.microsoft.com/office/drawing/2014/main" xmlns="" id="{F2555F14-5138-4F0A-AF26-A75ACBB96436}"/>
              </a:ext>
            </a:extLst>
          </p:cNvPr>
          <p:cNvSpPr>
            <a:spLocks noGrp="1"/>
          </p:cNvSpPr>
          <p:nvPr>
            <p:ph type="body" sz="quarter" idx="10"/>
          </p:nvPr>
        </p:nvSpPr>
        <p:spPr/>
        <p:txBody>
          <a:bodyPr/>
          <a:lstStyle/>
          <a:p>
            <a:r>
              <a:rPr lang="en-US" dirty="0"/>
              <a:t>Key Message #2</a:t>
            </a:r>
          </a:p>
        </p:txBody>
      </p:sp>
      <p:sp>
        <p:nvSpPr>
          <p:cNvPr id="4" name="Text Placeholder 3">
            <a:extLst>
              <a:ext uri="{FF2B5EF4-FFF2-40B4-BE49-F238E27FC236}">
                <a16:creationId xmlns:a16="http://schemas.microsoft.com/office/drawing/2014/main" xmlns="" id="{28B453A1-C06C-4564-83E7-1E816738B9B6}"/>
              </a:ext>
            </a:extLst>
          </p:cNvPr>
          <p:cNvSpPr>
            <a:spLocks noGrp="1"/>
          </p:cNvSpPr>
          <p:nvPr>
            <p:ph type="body" sz="quarter" idx="11"/>
          </p:nvPr>
        </p:nvSpPr>
        <p:spPr/>
        <p:txBody>
          <a:bodyPr/>
          <a:lstStyle/>
          <a:p>
            <a:r>
              <a:rPr lang="en-US" dirty="0"/>
              <a:t>22</a:t>
            </a:r>
          </a:p>
        </p:txBody>
      </p:sp>
      <p:sp>
        <p:nvSpPr>
          <p:cNvPr id="5" name="Text Placeholder 4">
            <a:extLst>
              <a:ext uri="{FF2B5EF4-FFF2-40B4-BE49-F238E27FC236}">
                <a16:creationId xmlns:a16="http://schemas.microsoft.com/office/drawing/2014/main" xmlns="" id="{F8B394D0-41A5-42AD-A8E6-F64C8EF4DD5C}"/>
              </a:ext>
            </a:extLst>
          </p:cNvPr>
          <p:cNvSpPr>
            <a:spLocks noGrp="1"/>
          </p:cNvSpPr>
          <p:nvPr>
            <p:ph type="body" sz="quarter" idx="12"/>
          </p:nvPr>
        </p:nvSpPr>
        <p:spPr/>
        <p:txBody>
          <a:bodyPr/>
          <a:lstStyle/>
          <a:p>
            <a:r>
              <a:rPr lang="en-US" dirty="0"/>
              <a:t>Ch. 22 | Northern Great Plains</a:t>
            </a:r>
          </a:p>
        </p:txBody>
      </p:sp>
      <p:sp>
        <p:nvSpPr>
          <p:cNvPr id="6" name="Text Placeholder 5">
            <a:extLst>
              <a:ext uri="{FF2B5EF4-FFF2-40B4-BE49-F238E27FC236}">
                <a16:creationId xmlns:a16="http://schemas.microsoft.com/office/drawing/2014/main" xmlns="" id="{7DEEA27A-C6E9-4933-8EC6-19940ECE372D}"/>
              </a:ext>
            </a:extLst>
          </p:cNvPr>
          <p:cNvSpPr>
            <a:spLocks noGrp="1"/>
          </p:cNvSpPr>
          <p:nvPr>
            <p:ph type="body" sz="quarter" idx="13"/>
          </p:nvPr>
        </p:nvSpPr>
        <p:spPr/>
        <p:txBody>
          <a:bodyPr/>
          <a:lstStyle/>
          <a:p>
            <a:r>
              <a:rPr lang="en-US" dirty="0"/>
              <a:t>Agriculture</a:t>
            </a:r>
          </a:p>
          <a:p>
            <a:endParaRPr lang="en-US" dirty="0"/>
          </a:p>
        </p:txBody>
      </p:sp>
    </p:spTree>
    <p:extLst>
      <p:ext uri="{BB962C8B-B14F-4D97-AF65-F5344CB8AC3E}">
        <p14:creationId xmlns:p14="http://schemas.microsoft.com/office/powerpoint/2010/main" val="1235754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183A6B5-5307-426A-ABDF-F5F1AB8D67EF}"/>
              </a:ext>
            </a:extLst>
          </p:cNvPr>
          <p:cNvSpPr>
            <a:spLocks noGrp="1"/>
          </p:cNvSpPr>
          <p:nvPr>
            <p:ph idx="1"/>
          </p:nvPr>
        </p:nvSpPr>
        <p:spPr/>
        <p:txBody>
          <a:bodyPr>
            <a:normAutofit lnSpcReduction="10000"/>
          </a:bodyPr>
          <a:lstStyle/>
          <a:p>
            <a:r>
              <a:rPr lang="en-US" dirty="0"/>
              <a:t>Ecosystems across the Northern Great Plains provide recreational opportunities and other valuable goods and services that are at risk in a changing climate. Rising temperatures have already resulted in shorter snow seasons, lower summer </a:t>
            </a:r>
            <a:r>
              <a:rPr lang="en-US" dirty="0" err="1"/>
              <a:t>streamflows</a:t>
            </a:r>
            <a:r>
              <a:rPr lang="en-US" dirty="0"/>
              <a:t>, and higher stream temperatures and have negatively affected high-elevation ecosystems and riparian areas, with important consequences for local economies that depend on winter or river-based recreational activities. Climate-induced land-use changes in agriculture can have cascading effects on closely entwined natural ecosystems, such as wetlands, and the diverse species and recreational amenities they support. Federal, tribal, state, and private organizations are undertaking preparedness and adaptation activities, such as scenario planning, transboundary collaboration, and development of market-based tools.</a:t>
            </a:r>
          </a:p>
        </p:txBody>
      </p:sp>
      <p:sp>
        <p:nvSpPr>
          <p:cNvPr id="3" name="Text Placeholder 2">
            <a:extLst>
              <a:ext uri="{FF2B5EF4-FFF2-40B4-BE49-F238E27FC236}">
                <a16:creationId xmlns:a16="http://schemas.microsoft.com/office/drawing/2014/main" xmlns="" id="{97D53C7C-B102-4C7B-9D87-09DA55BB5485}"/>
              </a:ext>
            </a:extLst>
          </p:cNvPr>
          <p:cNvSpPr>
            <a:spLocks noGrp="1"/>
          </p:cNvSpPr>
          <p:nvPr>
            <p:ph type="body" sz="quarter" idx="10"/>
          </p:nvPr>
        </p:nvSpPr>
        <p:spPr/>
        <p:txBody>
          <a:bodyPr/>
          <a:lstStyle/>
          <a:p>
            <a:r>
              <a:rPr lang="en-US" dirty="0"/>
              <a:t>Key Message #3</a:t>
            </a:r>
          </a:p>
        </p:txBody>
      </p:sp>
      <p:sp>
        <p:nvSpPr>
          <p:cNvPr id="4" name="Text Placeholder 3">
            <a:extLst>
              <a:ext uri="{FF2B5EF4-FFF2-40B4-BE49-F238E27FC236}">
                <a16:creationId xmlns:a16="http://schemas.microsoft.com/office/drawing/2014/main" xmlns="" id="{0DD01F6F-4007-44A2-9812-6E897D7B1A77}"/>
              </a:ext>
            </a:extLst>
          </p:cNvPr>
          <p:cNvSpPr>
            <a:spLocks noGrp="1"/>
          </p:cNvSpPr>
          <p:nvPr>
            <p:ph type="body" sz="quarter" idx="11"/>
          </p:nvPr>
        </p:nvSpPr>
        <p:spPr/>
        <p:txBody>
          <a:bodyPr/>
          <a:lstStyle/>
          <a:p>
            <a:r>
              <a:rPr lang="en-US" dirty="0"/>
              <a:t>22</a:t>
            </a:r>
          </a:p>
        </p:txBody>
      </p:sp>
      <p:sp>
        <p:nvSpPr>
          <p:cNvPr id="5" name="Text Placeholder 4">
            <a:extLst>
              <a:ext uri="{FF2B5EF4-FFF2-40B4-BE49-F238E27FC236}">
                <a16:creationId xmlns:a16="http://schemas.microsoft.com/office/drawing/2014/main" xmlns="" id="{245E2E31-A952-420D-9867-62BC40EC5475}"/>
              </a:ext>
            </a:extLst>
          </p:cNvPr>
          <p:cNvSpPr>
            <a:spLocks noGrp="1"/>
          </p:cNvSpPr>
          <p:nvPr>
            <p:ph type="body" sz="quarter" idx="12"/>
          </p:nvPr>
        </p:nvSpPr>
        <p:spPr/>
        <p:txBody>
          <a:bodyPr/>
          <a:lstStyle/>
          <a:p>
            <a:r>
              <a:rPr lang="en-US" dirty="0"/>
              <a:t>Ch. 22 | Northern Great Plains</a:t>
            </a:r>
          </a:p>
        </p:txBody>
      </p:sp>
      <p:sp>
        <p:nvSpPr>
          <p:cNvPr id="6" name="Text Placeholder 5">
            <a:extLst>
              <a:ext uri="{FF2B5EF4-FFF2-40B4-BE49-F238E27FC236}">
                <a16:creationId xmlns:a16="http://schemas.microsoft.com/office/drawing/2014/main" xmlns="" id="{FED30D5B-6576-4DE5-99BD-7EB5E3C9A400}"/>
              </a:ext>
            </a:extLst>
          </p:cNvPr>
          <p:cNvSpPr>
            <a:spLocks noGrp="1"/>
          </p:cNvSpPr>
          <p:nvPr>
            <p:ph type="body" sz="quarter" idx="13"/>
          </p:nvPr>
        </p:nvSpPr>
        <p:spPr/>
        <p:txBody>
          <a:bodyPr/>
          <a:lstStyle/>
          <a:p>
            <a:r>
              <a:rPr lang="en-US" dirty="0"/>
              <a:t>Recreation and Tourism</a:t>
            </a:r>
          </a:p>
        </p:txBody>
      </p:sp>
    </p:spTree>
    <p:extLst>
      <p:ext uri="{BB962C8B-B14F-4D97-AF65-F5344CB8AC3E}">
        <p14:creationId xmlns:p14="http://schemas.microsoft.com/office/powerpoint/2010/main" val="3286606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59E5E55-F2CA-4311-B611-A8FCE352B3C5}"/>
              </a:ext>
            </a:extLst>
          </p:cNvPr>
          <p:cNvSpPr>
            <a:spLocks noGrp="1"/>
          </p:cNvSpPr>
          <p:nvPr>
            <p:ph idx="1"/>
          </p:nvPr>
        </p:nvSpPr>
        <p:spPr/>
        <p:txBody>
          <a:bodyPr/>
          <a:lstStyle/>
          <a:p>
            <a:r>
              <a:rPr lang="en-US" dirty="0"/>
              <a:t>Fossil fuel and renewable energy production and distribution infrastructure is expanding within the Northern Great Plains. Climate change and extreme weather events put this infrastructure at risk, as well as the supply of energy it contributes to support individuals, communities, and the U.S. economy as a whole. The energy sector is also a significant source of greenhouse gases and volatile organic compounds that contribute to climate change and ground-level ozone pollution.</a:t>
            </a:r>
          </a:p>
        </p:txBody>
      </p:sp>
      <p:sp>
        <p:nvSpPr>
          <p:cNvPr id="3" name="Text Placeholder 2">
            <a:extLst>
              <a:ext uri="{FF2B5EF4-FFF2-40B4-BE49-F238E27FC236}">
                <a16:creationId xmlns:a16="http://schemas.microsoft.com/office/drawing/2014/main" xmlns="" id="{380BFF1A-7216-4AD1-98F7-36637944875A}"/>
              </a:ext>
            </a:extLst>
          </p:cNvPr>
          <p:cNvSpPr>
            <a:spLocks noGrp="1"/>
          </p:cNvSpPr>
          <p:nvPr>
            <p:ph type="body" sz="quarter" idx="10"/>
          </p:nvPr>
        </p:nvSpPr>
        <p:spPr/>
        <p:txBody>
          <a:bodyPr/>
          <a:lstStyle/>
          <a:p>
            <a:r>
              <a:rPr lang="en-US" dirty="0"/>
              <a:t>Key Message #4</a:t>
            </a:r>
          </a:p>
        </p:txBody>
      </p:sp>
      <p:sp>
        <p:nvSpPr>
          <p:cNvPr id="4" name="Text Placeholder 3">
            <a:extLst>
              <a:ext uri="{FF2B5EF4-FFF2-40B4-BE49-F238E27FC236}">
                <a16:creationId xmlns:a16="http://schemas.microsoft.com/office/drawing/2014/main" xmlns="" id="{5CB22091-C11F-4AE7-80BD-C184E92EA34F}"/>
              </a:ext>
            </a:extLst>
          </p:cNvPr>
          <p:cNvSpPr>
            <a:spLocks noGrp="1"/>
          </p:cNvSpPr>
          <p:nvPr>
            <p:ph type="body" sz="quarter" idx="11"/>
          </p:nvPr>
        </p:nvSpPr>
        <p:spPr/>
        <p:txBody>
          <a:bodyPr/>
          <a:lstStyle/>
          <a:p>
            <a:r>
              <a:rPr lang="en-US" dirty="0"/>
              <a:t>22</a:t>
            </a:r>
          </a:p>
        </p:txBody>
      </p:sp>
      <p:sp>
        <p:nvSpPr>
          <p:cNvPr id="5" name="Text Placeholder 4">
            <a:extLst>
              <a:ext uri="{FF2B5EF4-FFF2-40B4-BE49-F238E27FC236}">
                <a16:creationId xmlns:a16="http://schemas.microsoft.com/office/drawing/2014/main" xmlns="" id="{A8FC825A-92E3-423B-9CCE-7808FAE5CBDE}"/>
              </a:ext>
            </a:extLst>
          </p:cNvPr>
          <p:cNvSpPr>
            <a:spLocks noGrp="1"/>
          </p:cNvSpPr>
          <p:nvPr>
            <p:ph type="body" sz="quarter" idx="12"/>
          </p:nvPr>
        </p:nvSpPr>
        <p:spPr/>
        <p:txBody>
          <a:bodyPr/>
          <a:lstStyle/>
          <a:p>
            <a:r>
              <a:rPr lang="en-US" dirty="0"/>
              <a:t>Ch. 22 | Northern Great Plains</a:t>
            </a:r>
          </a:p>
        </p:txBody>
      </p:sp>
      <p:sp>
        <p:nvSpPr>
          <p:cNvPr id="6" name="Text Placeholder 5">
            <a:extLst>
              <a:ext uri="{FF2B5EF4-FFF2-40B4-BE49-F238E27FC236}">
                <a16:creationId xmlns:a16="http://schemas.microsoft.com/office/drawing/2014/main" xmlns="" id="{575DF570-7D62-4A4C-B15F-7416F9D46A4A}"/>
              </a:ext>
            </a:extLst>
          </p:cNvPr>
          <p:cNvSpPr>
            <a:spLocks noGrp="1"/>
          </p:cNvSpPr>
          <p:nvPr>
            <p:ph type="body" sz="quarter" idx="13"/>
          </p:nvPr>
        </p:nvSpPr>
        <p:spPr/>
        <p:txBody>
          <a:bodyPr/>
          <a:lstStyle/>
          <a:p>
            <a:r>
              <a:rPr lang="en-US" dirty="0"/>
              <a:t>Energy</a:t>
            </a:r>
          </a:p>
          <a:p>
            <a:endParaRPr lang="en-US" dirty="0"/>
          </a:p>
        </p:txBody>
      </p:sp>
    </p:spTree>
    <p:extLst>
      <p:ext uri="{BB962C8B-B14F-4D97-AF65-F5344CB8AC3E}">
        <p14:creationId xmlns:p14="http://schemas.microsoft.com/office/powerpoint/2010/main" val="2939410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9A8FF68-9740-4BBC-9CB5-A14218758420}"/>
              </a:ext>
            </a:extLst>
          </p:cNvPr>
          <p:cNvSpPr>
            <a:spLocks noGrp="1"/>
          </p:cNvSpPr>
          <p:nvPr>
            <p:ph idx="1"/>
          </p:nvPr>
        </p:nvSpPr>
        <p:spPr/>
        <p:txBody>
          <a:bodyPr/>
          <a:lstStyle/>
          <a:p>
            <a:r>
              <a:rPr lang="en-US" dirty="0"/>
              <a:t>Indigenous peoples of the Northern Great Plains are at high risk from a variety of climate change impacts, especially those resulting from hydrological changes, including changes in snowpack, seasonality and timing of precipitation events, and extreme flooding and droughts as well as melting glaciers and reduction in </a:t>
            </a:r>
            <a:r>
              <a:rPr lang="en-US" dirty="0" err="1"/>
              <a:t>streamflows</a:t>
            </a:r>
            <a:r>
              <a:rPr lang="en-US" dirty="0"/>
              <a:t>. These changes are already resulting in harmful impacts to tribal economies, livelihoods, and sacred waters and plants used for ceremonies, medicine, and subsistence. At the same time, many tribes have been very proactive in adaptation and strategic climate change planning.</a:t>
            </a:r>
          </a:p>
        </p:txBody>
      </p:sp>
      <p:sp>
        <p:nvSpPr>
          <p:cNvPr id="3" name="Text Placeholder 2">
            <a:extLst>
              <a:ext uri="{FF2B5EF4-FFF2-40B4-BE49-F238E27FC236}">
                <a16:creationId xmlns:a16="http://schemas.microsoft.com/office/drawing/2014/main" xmlns="" id="{8F215E44-E606-4C6C-BA03-0C54D179E6A9}"/>
              </a:ext>
            </a:extLst>
          </p:cNvPr>
          <p:cNvSpPr>
            <a:spLocks noGrp="1"/>
          </p:cNvSpPr>
          <p:nvPr>
            <p:ph type="body" sz="quarter" idx="10"/>
          </p:nvPr>
        </p:nvSpPr>
        <p:spPr/>
        <p:txBody>
          <a:bodyPr/>
          <a:lstStyle/>
          <a:p>
            <a:r>
              <a:rPr lang="en-US" dirty="0"/>
              <a:t>Key Message #5</a:t>
            </a:r>
          </a:p>
        </p:txBody>
      </p:sp>
      <p:sp>
        <p:nvSpPr>
          <p:cNvPr id="4" name="Text Placeholder 3">
            <a:extLst>
              <a:ext uri="{FF2B5EF4-FFF2-40B4-BE49-F238E27FC236}">
                <a16:creationId xmlns:a16="http://schemas.microsoft.com/office/drawing/2014/main" xmlns="" id="{B19991D0-E896-4BB8-8252-A6E3D2914112}"/>
              </a:ext>
            </a:extLst>
          </p:cNvPr>
          <p:cNvSpPr>
            <a:spLocks noGrp="1"/>
          </p:cNvSpPr>
          <p:nvPr>
            <p:ph type="body" sz="quarter" idx="11"/>
          </p:nvPr>
        </p:nvSpPr>
        <p:spPr/>
        <p:txBody>
          <a:bodyPr/>
          <a:lstStyle/>
          <a:p>
            <a:r>
              <a:rPr lang="en-US" dirty="0"/>
              <a:t>22</a:t>
            </a:r>
          </a:p>
        </p:txBody>
      </p:sp>
      <p:sp>
        <p:nvSpPr>
          <p:cNvPr id="5" name="Text Placeholder 4">
            <a:extLst>
              <a:ext uri="{FF2B5EF4-FFF2-40B4-BE49-F238E27FC236}">
                <a16:creationId xmlns:a16="http://schemas.microsoft.com/office/drawing/2014/main" xmlns="" id="{8B3FE28F-09DE-41A0-B84A-C4029C4E5451}"/>
              </a:ext>
            </a:extLst>
          </p:cNvPr>
          <p:cNvSpPr>
            <a:spLocks noGrp="1"/>
          </p:cNvSpPr>
          <p:nvPr>
            <p:ph type="body" sz="quarter" idx="12"/>
          </p:nvPr>
        </p:nvSpPr>
        <p:spPr/>
        <p:txBody>
          <a:bodyPr/>
          <a:lstStyle/>
          <a:p>
            <a:r>
              <a:rPr lang="en-US" dirty="0"/>
              <a:t>Ch. 22 | Northern Great Plains</a:t>
            </a:r>
          </a:p>
        </p:txBody>
      </p:sp>
      <p:sp>
        <p:nvSpPr>
          <p:cNvPr id="6" name="Text Placeholder 5">
            <a:extLst>
              <a:ext uri="{FF2B5EF4-FFF2-40B4-BE49-F238E27FC236}">
                <a16:creationId xmlns:a16="http://schemas.microsoft.com/office/drawing/2014/main" xmlns="" id="{884EE4F7-6124-47BA-A329-D841A95196A3}"/>
              </a:ext>
            </a:extLst>
          </p:cNvPr>
          <p:cNvSpPr>
            <a:spLocks noGrp="1"/>
          </p:cNvSpPr>
          <p:nvPr>
            <p:ph type="body" sz="quarter" idx="13"/>
          </p:nvPr>
        </p:nvSpPr>
        <p:spPr/>
        <p:txBody>
          <a:bodyPr/>
          <a:lstStyle/>
          <a:p>
            <a:r>
              <a:rPr lang="en-US" dirty="0"/>
              <a:t>Indigenous Peoples</a:t>
            </a:r>
          </a:p>
        </p:txBody>
      </p:sp>
    </p:spTree>
    <p:extLst>
      <p:ext uri="{BB962C8B-B14F-4D97-AF65-F5344CB8AC3E}">
        <p14:creationId xmlns:p14="http://schemas.microsoft.com/office/powerpoint/2010/main" val="1442753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9333EE71-8A04-491A-BE32-9FEA5B8AE00B}"/>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4224313" y="467958"/>
            <a:ext cx="3956100" cy="5403850"/>
          </a:xfrm>
        </p:spPr>
      </p:pic>
      <p:sp>
        <p:nvSpPr>
          <p:cNvPr id="3" name="Title 2">
            <a:extLst>
              <a:ext uri="{FF2B5EF4-FFF2-40B4-BE49-F238E27FC236}">
                <a16:creationId xmlns:a16="http://schemas.microsoft.com/office/drawing/2014/main" xmlns="" id="{DB58BB19-050A-45F7-A775-4416DAA6868D}"/>
              </a:ext>
            </a:extLst>
          </p:cNvPr>
          <p:cNvSpPr>
            <a:spLocks noGrp="1"/>
          </p:cNvSpPr>
          <p:nvPr>
            <p:ph type="title"/>
          </p:nvPr>
        </p:nvSpPr>
        <p:spPr/>
        <p:txBody>
          <a:bodyPr>
            <a:normAutofit fontScale="90000"/>
          </a:bodyPr>
          <a:lstStyle/>
          <a:p>
            <a:r>
              <a:rPr lang="en-US" dirty="0"/>
              <a:t>Fig. 22.1: Climate Change Impacts and Adaptation Across the Northern Great Plains </a:t>
            </a:r>
          </a:p>
        </p:txBody>
      </p:sp>
      <p:sp>
        <p:nvSpPr>
          <p:cNvPr id="4" name="Text Placeholder 3">
            <a:extLst>
              <a:ext uri="{FF2B5EF4-FFF2-40B4-BE49-F238E27FC236}">
                <a16:creationId xmlns:a16="http://schemas.microsoft.com/office/drawing/2014/main" xmlns="" id="{7B2E6068-B54D-4218-B72B-54BDD4258814}"/>
              </a:ext>
            </a:extLst>
          </p:cNvPr>
          <p:cNvSpPr>
            <a:spLocks noGrp="1"/>
          </p:cNvSpPr>
          <p:nvPr>
            <p:ph type="body" sz="half" idx="2"/>
          </p:nvPr>
        </p:nvSpPr>
        <p:spPr/>
        <p:txBody>
          <a:bodyPr>
            <a:normAutofit fontScale="77500" lnSpcReduction="20000"/>
          </a:bodyPr>
          <a:lstStyle/>
          <a:p>
            <a:r>
              <a:rPr lang="en-US" dirty="0"/>
              <a:t>The Northern Great Plains exhibits a high amount of geographical, ecological, and climatological variability, in part because of the dramatic elevation change across the region. The impacts of climate change throughout the Northern Great Plains include changes in flooding and drought, rising temperatures, and the spread of invasive species. Ranchers, tribal communities, universities, government institutions, and other stakeholders from across the region have taken action to confront these challenges. </a:t>
            </a:r>
            <a:r>
              <a:rPr lang="en-US" i="1" dirty="0"/>
              <a:t>Photo credits: 1) Justin </a:t>
            </a:r>
            <a:r>
              <a:rPr lang="en-US" i="1" dirty="0" err="1"/>
              <a:t>Derner</a:t>
            </a:r>
            <a:r>
              <a:rPr lang="en-US" i="1" dirty="0"/>
              <a:t>, USDA Agricultural Research Service, 2) Kenton Rowe Photography, 3) </a:t>
            </a:r>
            <a:r>
              <a:rPr lang="en-US" i="1" dirty="0" err="1"/>
              <a:t>Kurrie</a:t>
            </a:r>
            <a:r>
              <a:rPr lang="en-US" i="1" dirty="0"/>
              <a:t> Jo Small, 4) Eugene Wilson (</a:t>
            </a:r>
            <a:r>
              <a:rPr lang="en-US" i="1" u="sng" dirty="0">
                <a:hlinkClick r:id="rId3"/>
              </a:rPr>
              <a:t>CC BY-NC 2.0</a:t>
            </a:r>
            <a:r>
              <a:rPr lang="en-US" i="1" dirty="0"/>
              <a:t>), 5) Jacob </a:t>
            </a:r>
            <a:r>
              <a:rPr lang="en-US" i="1" dirty="0" err="1"/>
              <a:t>Byk</a:t>
            </a:r>
            <a:r>
              <a:rPr lang="en-US" i="1" dirty="0"/>
              <a:t>, 6) Benjamin Rashford, 7) Chris </a:t>
            </a:r>
            <a:r>
              <a:rPr lang="en-US" i="1" dirty="0" err="1"/>
              <a:t>Carparelli</a:t>
            </a:r>
            <a:r>
              <a:rPr lang="en-US" i="1" dirty="0"/>
              <a:t>, 8) Mariah Lundgren, University of Nebraska Platte Basin </a:t>
            </a:r>
            <a:r>
              <a:rPr lang="en-US" i="1" dirty="0" err="1"/>
              <a:t>Timelapse</a:t>
            </a:r>
            <a:r>
              <a:rPr lang="en-US" i="1" dirty="0"/>
              <a:t> Project.</a:t>
            </a:r>
          </a:p>
        </p:txBody>
      </p:sp>
      <p:sp>
        <p:nvSpPr>
          <p:cNvPr id="5" name="Text Placeholder 4">
            <a:extLst>
              <a:ext uri="{FF2B5EF4-FFF2-40B4-BE49-F238E27FC236}">
                <a16:creationId xmlns:a16="http://schemas.microsoft.com/office/drawing/2014/main" xmlns="" id="{BF01CA5B-7026-4831-9F7C-7E81069068B7}"/>
              </a:ext>
            </a:extLst>
          </p:cNvPr>
          <p:cNvSpPr>
            <a:spLocks noGrp="1"/>
          </p:cNvSpPr>
          <p:nvPr>
            <p:ph type="body" sz="quarter" idx="12"/>
          </p:nvPr>
        </p:nvSpPr>
        <p:spPr/>
        <p:txBody>
          <a:bodyPr/>
          <a:lstStyle/>
          <a:p>
            <a:r>
              <a:rPr lang="en-US" dirty="0"/>
              <a:t>Ch. 22 | Northern Great Plains</a:t>
            </a:r>
          </a:p>
        </p:txBody>
      </p:sp>
    </p:spTree>
    <p:extLst>
      <p:ext uri="{BB962C8B-B14F-4D97-AF65-F5344CB8AC3E}">
        <p14:creationId xmlns:p14="http://schemas.microsoft.com/office/powerpoint/2010/main" val="3396043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FCFF2D34-D6A8-4CFB-9E1D-EB1290ADAC20}"/>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4672890" y="457200"/>
            <a:ext cx="3058946" cy="5403850"/>
          </a:xfrm>
        </p:spPr>
      </p:pic>
      <p:sp>
        <p:nvSpPr>
          <p:cNvPr id="3" name="Title 2">
            <a:extLst>
              <a:ext uri="{FF2B5EF4-FFF2-40B4-BE49-F238E27FC236}">
                <a16:creationId xmlns:a16="http://schemas.microsoft.com/office/drawing/2014/main" xmlns="" id="{3AF7B147-F451-4988-94FC-8852557612B7}"/>
              </a:ext>
            </a:extLst>
          </p:cNvPr>
          <p:cNvSpPr>
            <a:spLocks noGrp="1"/>
          </p:cNvSpPr>
          <p:nvPr>
            <p:ph type="title"/>
          </p:nvPr>
        </p:nvSpPr>
        <p:spPr/>
        <p:txBody>
          <a:bodyPr/>
          <a:lstStyle/>
          <a:p>
            <a:r>
              <a:rPr lang="en-US" dirty="0"/>
              <a:t>Fig. 22.2: Projected Changes in Very Hot Days, Cool Days, and Heavy Precipitation</a:t>
            </a:r>
          </a:p>
        </p:txBody>
      </p:sp>
      <p:sp>
        <p:nvSpPr>
          <p:cNvPr id="4" name="Text Placeholder 3">
            <a:extLst>
              <a:ext uri="{FF2B5EF4-FFF2-40B4-BE49-F238E27FC236}">
                <a16:creationId xmlns:a16="http://schemas.microsoft.com/office/drawing/2014/main" xmlns="" id="{9EACA225-E464-493F-A432-CCFF830E7B34}"/>
              </a:ext>
            </a:extLst>
          </p:cNvPr>
          <p:cNvSpPr>
            <a:spLocks noGrp="1"/>
          </p:cNvSpPr>
          <p:nvPr>
            <p:ph type="body" sz="half" idx="2"/>
          </p:nvPr>
        </p:nvSpPr>
        <p:spPr/>
        <p:txBody>
          <a:bodyPr>
            <a:normAutofit fontScale="85000" lnSpcReduction="20000"/>
          </a:bodyPr>
          <a:lstStyle/>
          <a:p>
            <a:r>
              <a:rPr lang="en-US" dirty="0"/>
              <a:t>Projected changes are shown for (top) the annual number of very hot days (days with maximum temperatures above 90°F, an indicator of crop stress and impacts on human health), (middle) the annual number of cool days (days with minimum temperatures below 28°F, an indicator of damaging frost), and (bottom) heavy precipitation events (the annual number of days with greater than 1 inch of rainfall; areas in white do not normally experience more than 1 inch of rainfall in a single day). Projections are shown as changes from the 1976–2005 average for the middle of the 21st century (2036–2065) for the lower and higher scenarios (RCP4.5 and RCP8.5). </a:t>
            </a:r>
            <a:r>
              <a:rPr lang="en-US" i="1" dirty="0"/>
              <a:t>Sources: NOAA NCEI and CICS-NC.</a:t>
            </a:r>
          </a:p>
        </p:txBody>
      </p:sp>
      <p:sp>
        <p:nvSpPr>
          <p:cNvPr id="5" name="Text Placeholder 4">
            <a:extLst>
              <a:ext uri="{FF2B5EF4-FFF2-40B4-BE49-F238E27FC236}">
                <a16:creationId xmlns:a16="http://schemas.microsoft.com/office/drawing/2014/main" xmlns="" id="{3185E4E9-F243-4FDB-B50C-EF3CB13DE850}"/>
              </a:ext>
            </a:extLst>
          </p:cNvPr>
          <p:cNvSpPr>
            <a:spLocks noGrp="1"/>
          </p:cNvSpPr>
          <p:nvPr>
            <p:ph type="body" sz="quarter" idx="12"/>
          </p:nvPr>
        </p:nvSpPr>
        <p:spPr/>
        <p:txBody>
          <a:bodyPr/>
          <a:lstStyle/>
          <a:p>
            <a:r>
              <a:rPr lang="en-US" dirty="0"/>
              <a:t>Ch. 22 | Northern Great Plains</a:t>
            </a:r>
          </a:p>
        </p:txBody>
      </p:sp>
    </p:spTree>
    <p:extLst>
      <p:ext uri="{BB962C8B-B14F-4D97-AF65-F5344CB8AC3E}">
        <p14:creationId xmlns:p14="http://schemas.microsoft.com/office/powerpoint/2010/main" val="3425748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63CD9BE5-E81F-4162-A316-EABB4AD7AA66}"/>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1005691"/>
            <a:ext cx="4629150" cy="4306867"/>
          </a:xfrm>
        </p:spPr>
      </p:pic>
      <p:sp>
        <p:nvSpPr>
          <p:cNvPr id="3" name="Title 2">
            <a:extLst>
              <a:ext uri="{FF2B5EF4-FFF2-40B4-BE49-F238E27FC236}">
                <a16:creationId xmlns:a16="http://schemas.microsoft.com/office/drawing/2014/main" xmlns="" id="{C64F1D47-7BA3-4C24-B65E-4267FB1D5612}"/>
              </a:ext>
            </a:extLst>
          </p:cNvPr>
          <p:cNvSpPr>
            <a:spLocks noGrp="1"/>
          </p:cNvSpPr>
          <p:nvPr>
            <p:ph type="title"/>
          </p:nvPr>
        </p:nvSpPr>
        <p:spPr>
          <a:xfrm>
            <a:off x="629841" y="457200"/>
            <a:ext cx="2949178" cy="1600200"/>
          </a:xfrm>
        </p:spPr>
        <p:txBody>
          <a:bodyPr/>
          <a:lstStyle/>
          <a:p>
            <a:r>
              <a:rPr lang="en-US" dirty="0"/>
              <a:t>Fig. 22.3: Hydrologic Changes Across the Northern Great Plains </a:t>
            </a:r>
          </a:p>
        </p:txBody>
      </p:sp>
      <p:sp>
        <p:nvSpPr>
          <p:cNvPr id="4" name="Text Placeholder 3">
            <a:extLst>
              <a:ext uri="{FF2B5EF4-FFF2-40B4-BE49-F238E27FC236}">
                <a16:creationId xmlns:a16="http://schemas.microsoft.com/office/drawing/2014/main" xmlns="" id="{3783F395-B5E5-4663-8873-A5221FFE763B}"/>
              </a:ext>
            </a:extLst>
          </p:cNvPr>
          <p:cNvSpPr>
            <a:spLocks noGrp="1"/>
          </p:cNvSpPr>
          <p:nvPr>
            <p:ph type="body" sz="half" idx="2"/>
          </p:nvPr>
        </p:nvSpPr>
        <p:spPr/>
        <p:txBody>
          <a:bodyPr>
            <a:normAutofit fontScale="70000" lnSpcReduction="20000"/>
          </a:bodyPr>
          <a:lstStyle/>
          <a:p>
            <a:r>
              <a:rPr lang="en-US" dirty="0"/>
              <a:t>These maps show historical (left; 1976–2005) and projected changes (right; 2036-2065) under a higher scenario (RCP8.5) in average snowpack (top row) and annual streamflow (bottom row). Snowpack is measured in terms of snow water equivalent, or SWE—the depth in inches of the amount of water contained in the snowpack. The top two maps show average values for March to provide historical and future end-of-season estimates of SWE. This illustrates projected warming and potential snow loss. Projected decreases in snowpack across montane western regions in the upper-right plot are primarily the result of projected warming at the highest elevations. Projected increases in snow at lower elevations are less important, since those changes are relative to a much lower average (top left) than in montane regions. Similarly, annual </a:t>
            </a:r>
            <a:r>
              <a:rPr lang="en-US" dirty="0" err="1"/>
              <a:t>streamflows</a:t>
            </a:r>
            <a:r>
              <a:rPr lang="en-US" dirty="0"/>
              <a:t> are expected to increase across much of the eastern part of the region, with isolated but important decreases in the western highlands. In this context, streamflow refers to the sum of surface runoff and subsurface flow for each location in space. </a:t>
            </a:r>
            <a:r>
              <a:rPr lang="en-US" i="1" dirty="0"/>
              <a:t>Sources: NOAA NCEI and CICS-NC.</a:t>
            </a:r>
          </a:p>
        </p:txBody>
      </p:sp>
      <p:sp>
        <p:nvSpPr>
          <p:cNvPr id="5" name="Text Placeholder 4">
            <a:extLst>
              <a:ext uri="{FF2B5EF4-FFF2-40B4-BE49-F238E27FC236}">
                <a16:creationId xmlns:a16="http://schemas.microsoft.com/office/drawing/2014/main" xmlns="" id="{6C01B1CD-9158-4BF8-A431-998B70F739A5}"/>
              </a:ext>
            </a:extLst>
          </p:cNvPr>
          <p:cNvSpPr>
            <a:spLocks noGrp="1"/>
          </p:cNvSpPr>
          <p:nvPr>
            <p:ph type="body" sz="quarter" idx="12"/>
          </p:nvPr>
        </p:nvSpPr>
        <p:spPr/>
        <p:txBody>
          <a:bodyPr/>
          <a:lstStyle/>
          <a:p>
            <a:r>
              <a:rPr lang="en-US" dirty="0"/>
              <a:t>Ch. 22 | Northern Great Plains</a:t>
            </a:r>
          </a:p>
        </p:txBody>
      </p:sp>
    </p:spTree>
    <p:extLst>
      <p:ext uri="{BB962C8B-B14F-4D97-AF65-F5344CB8AC3E}">
        <p14:creationId xmlns:p14="http://schemas.microsoft.com/office/powerpoint/2010/main" val="1953036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4ED8E69-ABC5-4EB1-99E0-16E1F2408FD1}" vid="{B7A1E1AC-D49D-446D-B6E3-C49C93411E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NCA4_Regional_template</Template>
  <TotalTime>297</TotalTime>
  <Words>2668</Words>
  <Application>Microsoft Office PowerPoint</Application>
  <PresentationFormat>On-screen Show (4:3)</PresentationFormat>
  <Paragraphs>202</Paragraphs>
  <Slides>21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Fig. 22.1: Climate Change Impacts and Adaptation Across the Northern Great Plains </vt:lpstr>
      <vt:lpstr>Fig. 22.2: Projected Changes in Very Hot Days, Cool Days, and Heavy Precipitation</vt:lpstr>
      <vt:lpstr>Fig. 22.3: Hydrologic Changes Across the Northern Great Plains </vt:lpstr>
      <vt:lpstr>Table 22.1: Percent of National Total Livestock Animals in the Northern Great Plains (2012)</vt:lpstr>
      <vt:lpstr>Table 22.2: Percent of National Total Crop Commodities in 2012</vt:lpstr>
      <vt:lpstr>Table 22.3: Land-Cover and Land-Use Changes for the Prairie Pothole Region</vt:lpstr>
      <vt:lpstr>Fig. 22.4: Reductions in Grassland Area in the Prairie Pothole Region </vt:lpstr>
      <vt:lpstr>Fig. 22.5: Flooding at Fort Calhoun Nuclear Station</vt:lpstr>
      <vt:lpstr>Fig. 22.6: Greenhouse Gas Emissions from Fuel Production </vt:lpstr>
      <vt:lpstr>Table 22.4: Reservation Irrigation Projects: Deferred Maintenance and Replacement Costs</vt:lpstr>
      <vt:lpstr>Fig. 22.7: Northern Great Plains Tribal Lands </vt:lpstr>
      <vt:lpstr>Fig. 22.8: Projected Expansion of Russian Olive Habitat </vt:lpstr>
      <vt:lpstr>PowerPoint Presentation</vt:lpstr>
      <vt:lpstr>PowerPoint Presentation</vt:lpstr>
      <vt:lpstr>PowerPoint Presentation</vt:lpstr>
    </vt:vector>
  </TitlesOfParts>
  <Company>ICFI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Dzaugis, Matt</dc:creator>
  <cp:lastModifiedBy>Reeves, Katie</cp:lastModifiedBy>
  <cp:revision>27</cp:revision>
  <dcterms:created xsi:type="dcterms:W3CDTF">2018-11-15T17:19:54Z</dcterms:created>
  <dcterms:modified xsi:type="dcterms:W3CDTF">2018-11-20T02:29:27Z</dcterms:modified>
</cp:coreProperties>
</file>