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4" r:id="rId8"/>
    <p:sldId id="265" r:id="rId9"/>
    <p:sldId id="262" r:id="rId10"/>
    <p:sldId id="263" r:id="rId11"/>
    <p:sldId id="266" r:id="rId12"/>
    <p:sldId id="267" r:id="rId13"/>
    <p:sldId id="268" r:id="rId14"/>
    <p:sldId id="269" r:id="rId15"/>
    <p:sldId id="270" r:id="rId16"/>
    <p:sldId id="271" r:id="rId17"/>
    <p:sldId id="286" r:id="rId18"/>
    <p:sldId id="273" r:id="rId19"/>
    <p:sldId id="272"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1"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6DE"/>
    <a:srgbClr val="365623"/>
    <a:srgbClr val="385623"/>
    <a:srgbClr val="3D88A8"/>
    <a:srgbClr val="6D5B97"/>
    <a:srgbClr val="102268"/>
    <a:srgbClr val="096BA3"/>
    <a:srgbClr val="0F9EFB"/>
    <a:srgbClr val="3D88A7"/>
    <a:srgbClr val="C79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82823" autoAdjust="0"/>
  </p:normalViewPr>
  <p:slideViewPr>
    <p:cSldViewPr snapToGrid="0" snapToObjects="1" showGuides="1">
      <p:cViewPr varScale="1">
        <p:scale>
          <a:sx n="103" d="100"/>
          <a:sy n="103" d="100"/>
        </p:scale>
        <p:origin x="2584" y="17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08D7F9-0FC4-4E40-B0C1-AE87032E6E2B}" type="slidenum">
              <a:rPr lang="en-US" smtClean="0"/>
              <a:t>‹#›</a:t>
            </a:fld>
            <a:endParaRPr lang="en-US"/>
          </a:p>
        </p:txBody>
      </p:sp>
    </p:spTree>
    <p:extLst>
      <p:ext uri="{BB962C8B-B14F-4D97-AF65-F5344CB8AC3E}">
        <p14:creationId xmlns:p14="http://schemas.microsoft.com/office/powerpoint/2010/main" val="1090449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9/12/19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002/2014EF00027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a:t>
            </a:fld>
            <a:endParaRPr lang="en-US"/>
          </a:p>
        </p:txBody>
      </p:sp>
    </p:spTree>
    <p:extLst>
      <p:ext uri="{BB962C8B-B14F-4D97-AF65-F5344CB8AC3E}">
        <p14:creationId xmlns:p14="http://schemas.microsoft.com/office/powerpoint/2010/main" val="3904616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101: NWS, 2017: Detailed Meteorological Summary on Hurricane Irma [web page]. NOAA National Weather Service (NWS), Tallahassee, FL. </a:t>
            </a:r>
            <a:r>
              <a:rPr lang="en-US" sz="1200" b="0" i="0" u="sng" strike="noStrike" kern="1200" baseline="0" dirty="0">
                <a:solidFill>
                  <a:schemeClr val="tx1"/>
                </a:solidFill>
                <a:latin typeface="+mn-lt"/>
                <a:ea typeface="+mn-ea"/>
                <a:cs typeface="+mn-cs"/>
              </a:rPr>
              <a:t>https://www.weather.gov/tae/Irma_technical_summary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102: </a:t>
            </a:r>
            <a:r>
              <a:rPr lang="en-US" sz="1200" b="0" i="0" u="none" strike="noStrike" kern="1200" baseline="0" dirty="0" err="1">
                <a:solidFill>
                  <a:schemeClr val="tx1"/>
                </a:solidFill>
                <a:latin typeface="+mn-lt"/>
                <a:ea typeface="+mn-ea"/>
                <a:cs typeface="+mn-cs"/>
              </a:rPr>
              <a:t>Voiland</a:t>
            </a:r>
            <a:r>
              <a:rPr lang="en-US" sz="1200" b="0" i="0" u="none" strike="noStrike" kern="1200" baseline="0" dirty="0">
                <a:solidFill>
                  <a:schemeClr val="tx1"/>
                </a:solidFill>
                <a:latin typeface="+mn-lt"/>
                <a:ea typeface="+mn-ea"/>
                <a:cs typeface="+mn-cs"/>
              </a:rPr>
              <a:t>, A., 2017: Hot water ahead for Hurricane Irma. </a:t>
            </a:r>
            <a:r>
              <a:rPr lang="en-US" sz="1200" b="0" i="1" u="none" strike="noStrike" kern="1200" baseline="0" dirty="0">
                <a:solidFill>
                  <a:schemeClr val="tx1"/>
                </a:solidFill>
                <a:latin typeface="+mn-lt"/>
                <a:ea typeface="+mn-ea"/>
                <a:cs typeface="+mn-cs"/>
              </a:rPr>
              <a:t>NASA Earth Observatory</a:t>
            </a:r>
            <a:r>
              <a:rPr lang="en-US" sz="1200" b="0" i="0" u="none" strike="noStrike" kern="1200" baseline="0" dirty="0">
                <a:solidFill>
                  <a:schemeClr val="tx1"/>
                </a:solidFill>
                <a:latin typeface="+mn-lt"/>
                <a:ea typeface="+mn-ea"/>
                <a:cs typeface="+mn-cs"/>
              </a:rPr>
              <a:t>, September 6. NASA. </a:t>
            </a:r>
            <a:r>
              <a:rPr lang="en-US" sz="1200" b="0" i="0" u="sng" strike="noStrike" kern="1200" baseline="0" dirty="0">
                <a:solidFill>
                  <a:schemeClr val="tx1"/>
                </a:solidFill>
                <a:latin typeface="+mn-lt"/>
                <a:ea typeface="+mn-ea"/>
                <a:cs typeface="+mn-cs"/>
              </a:rPr>
              <a:t>https://earthobservatory.nasa.gov/images/90912/ hot-water-ahead-for-hurricane-</a:t>
            </a:r>
            <a:r>
              <a:rPr lang="en-US" sz="1200" b="0" i="0" u="sng" strike="noStrike" kern="1200" baseline="0" dirty="0" err="1">
                <a:solidFill>
                  <a:schemeClr val="tx1"/>
                </a:solidFill>
                <a:latin typeface="+mn-lt"/>
                <a:ea typeface="+mn-ea"/>
                <a:cs typeface="+mn-cs"/>
              </a:rPr>
              <a:t>irma</a:t>
            </a:r>
            <a:r>
              <a:rPr lang="en-US" sz="1200" b="0" i="0" u="sng" strike="noStrike" kern="1200" baseline="0" dirty="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103: </a:t>
            </a:r>
            <a:r>
              <a:rPr lang="en-US" sz="1200" b="0" i="0" u="none" strike="noStrike" kern="1200" baseline="0" dirty="0" err="1">
                <a:solidFill>
                  <a:schemeClr val="tx1"/>
                </a:solidFill>
                <a:latin typeface="+mn-lt"/>
                <a:ea typeface="+mn-ea"/>
                <a:cs typeface="+mn-cs"/>
              </a:rPr>
              <a:t>Kossin</a:t>
            </a:r>
            <a:r>
              <a:rPr lang="en-US" sz="1200" b="0" i="0" u="none" strike="noStrike" kern="1200" baseline="0" dirty="0">
                <a:solidFill>
                  <a:schemeClr val="tx1"/>
                </a:solidFill>
                <a:latin typeface="+mn-lt"/>
                <a:ea typeface="+mn-ea"/>
                <a:cs typeface="+mn-cs"/>
              </a:rPr>
              <a:t>, J.P., T. Hall, T. Knutson, K.E. Kunkel, R.J. Trapp, D.E. </a:t>
            </a:r>
            <a:r>
              <a:rPr lang="en-US" sz="1200" b="0" i="0" u="none" strike="noStrike" kern="1200" baseline="0" dirty="0" err="1">
                <a:solidFill>
                  <a:schemeClr val="tx1"/>
                </a:solidFill>
                <a:latin typeface="+mn-lt"/>
                <a:ea typeface="+mn-ea"/>
                <a:cs typeface="+mn-cs"/>
              </a:rPr>
              <a:t>Waliser</a:t>
            </a:r>
            <a:r>
              <a:rPr lang="en-US" sz="1200" b="0" i="0" u="none" strike="noStrike" kern="1200" baseline="0" dirty="0">
                <a:solidFill>
                  <a:schemeClr val="tx1"/>
                </a:solidFill>
                <a:latin typeface="+mn-lt"/>
                <a:ea typeface="+mn-ea"/>
                <a:cs typeface="+mn-cs"/>
              </a:rPr>
              <a:t>, and M.F. </a:t>
            </a:r>
            <a:r>
              <a:rPr lang="en-US" sz="1200" b="0" i="0" u="none" strike="noStrike" kern="1200" baseline="0" dirty="0" err="1">
                <a:solidFill>
                  <a:schemeClr val="tx1"/>
                </a:solidFill>
                <a:latin typeface="+mn-lt"/>
                <a:ea typeface="+mn-ea"/>
                <a:cs typeface="+mn-cs"/>
              </a:rPr>
              <a:t>Wehner</a:t>
            </a:r>
            <a:r>
              <a:rPr lang="en-US" sz="1200" b="0" i="0" u="none" strike="noStrike" kern="1200" baseline="0" dirty="0">
                <a:solidFill>
                  <a:schemeClr val="tx1"/>
                </a:solidFill>
                <a:latin typeface="+mn-lt"/>
                <a:ea typeface="+mn-ea"/>
                <a:cs typeface="+mn-cs"/>
              </a:rPr>
              <a:t>, 2017: Extreme storms. </a:t>
            </a:r>
            <a:r>
              <a:rPr lang="en-US" sz="1200" b="0" i="1" u="none" strike="noStrike" kern="1200" baseline="0" dirty="0">
                <a:solidFill>
                  <a:schemeClr val="tx1"/>
                </a:solidFill>
                <a:latin typeface="+mn-lt"/>
                <a:ea typeface="+mn-ea"/>
                <a:cs typeface="+mn-cs"/>
              </a:rPr>
              <a:t>Climate Science Special Report: Fourth National Climate Assessment, Volume 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Wuebbles</a:t>
            </a:r>
            <a:r>
              <a:rPr lang="en-US" sz="1200" b="0" i="0" u="none" strike="noStrike" kern="1200" baseline="0" dirty="0">
                <a:solidFill>
                  <a:schemeClr val="tx1"/>
                </a:solidFill>
                <a:latin typeface="+mn-lt"/>
                <a:ea typeface="+mn-ea"/>
                <a:cs typeface="+mn-cs"/>
              </a:rPr>
              <a:t>, D.J., D.W. Fahey, K.A. Hibbard, D.J. </a:t>
            </a:r>
            <a:r>
              <a:rPr lang="en-US" sz="1200" b="0" i="0" u="none" strike="noStrike" kern="1200" baseline="0" dirty="0" err="1">
                <a:solidFill>
                  <a:schemeClr val="tx1"/>
                </a:solidFill>
                <a:latin typeface="+mn-lt"/>
                <a:ea typeface="+mn-ea"/>
                <a:cs typeface="+mn-cs"/>
              </a:rPr>
              <a:t>Dokken</a:t>
            </a:r>
            <a:r>
              <a:rPr lang="en-US" sz="1200" b="0" i="0" u="none" strike="noStrike" kern="1200" baseline="0" dirty="0">
                <a:solidFill>
                  <a:schemeClr val="tx1"/>
                </a:solidFill>
                <a:latin typeface="+mn-lt"/>
                <a:ea typeface="+mn-ea"/>
                <a:cs typeface="+mn-cs"/>
              </a:rPr>
              <a:t>, B.C. Stewart, and T.K. </a:t>
            </a:r>
            <a:r>
              <a:rPr lang="en-US" sz="1200" b="0" i="0" u="none" strike="noStrike" kern="1200" baseline="0" dirty="0" err="1">
                <a:solidFill>
                  <a:schemeClr val="tx1"/>
                </a:solidFill>
                <a:latin typeface="+mn-lt"/>
                <a:ea typeface="+mn-ea"/>
                <a:cs typeface="+mn-cs"/>
              </a:rPr>
              <a:t>Maycock</a:t>
            </a:r>
            <a:r>
              <a:rPr lang="en-US" sz="1200" b="0" i="0" u="none" strike="noStrike" kern="1200" baseline="0" dirty="0">
                <a:solidFill>
                  <a:schemeClr val="tx1"/>
                </a:solidFill>
                <a:latin typeface="+mn-lt"/>
                <a:ea typeface="+mn-ea"/>
                <a:cs typeface="+mn-cs"/>
              </a:rPr>
              <a:t>, Eds. U.S. Global Change Research Program, Washington, DC, USA, 257-276. </a:t>
            </a:r>
            <a:r>
              <a:rPr lang="en-US" sz="1200" b="0" i="0" u="sng" strike="noStrike" kern="1200" baseline="0" dirty="0">
                <a:solidFill>
                  <a:schemeClr val="tx1"/>
                </a:solidFill>
                <a:latin typeface="+mn-lt"/>
                <a:ea typeface="+mn-ea"/>
                <a:cs typeface="+mn-cs"/>
              </a:rPr>
              <a:t>http://</a:t>
            </a:r>
            <a:r>
              <a:rPr lang="en-US" sz="1200" b="0" i="0" u="sng" strike="noStrike" kern="1200" baseline="0" dirty="0" err="1">
                <a:solidFill>
                  <a:schemeClr val="tx1"/>
                </a:solidFill>
                <a:latin typeface="+mn-lt"/>
                <a:ea typeface="+mn-ea"/>
                <a:cs typeface="+mn-cs"/>
              </a:rPr>
              <a:t>dx.doi.org</a:t>
            </a:r>
            <a:r>
              <a:rPr lang="en-US" sz="1200" b="0" i="0" u="sng" strike="noStrike" kern="1200" baseline="0" dirty="0">
                <a:solidFill>
                  <a:schemeClr val="tx1"/>
                </a:solidFill>
                <a:latin typeface="+mn-lt"/>
                <a:ea typeface="+mn-ea"/>
                <a:cs typeface="+mn-cs"/>
              </a:rPr>
              <a:t>/10.7930/J07S7KXX </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20</a:t>
            </a:fld>
            <a:endParaRPr lang="en-US"/>
          </a:p>
        </p:txBody>
      </p:sp>
    </p:spTree>
    <p:extLst>
      <p:ext uri="{BB962C8B-B14F-4D97-AF65-F5344CB8AC3E}">
        <p14:creationId xmlns:p14="http://schemas.microsoft.com/office/powerpoint/2010/main" val="1694267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142: Parker, L.E. and J.T. </a:t>
            </a:r>
            <a:r>
              <a:rPr lang="en-US" sz="1200" b="0" i="0" u="none" strike="noStrike" kern="1200" baseline="0" dirty="0" err="1">
                <a:solidFill>
                  <a:schemeClr val="tx1"/>
                </a:solidFill>
                <a:latin typeface="+mn-lt"/>
                <a:ea typeface="+mn-ea"/>
                <a:cs typeface="+mn-cs"/>
              </a:rPr>
              <a:t>Abatzoglou</a:t>
            </a:r>
            <a:r>
              <a:rPr lang="en-US" sz="1200" b="0" i="0" u="none" strike="noStrike" kern="1200" baseline="0" dirty="0">
                <a:solidFill>
                  <a:schemeClr val="tx1"/>
                </a:solidFill>
                <a:latin typeface="+mn-lt"/>
                <a:ea typeface="+mn-ea"/>
                <a:cs typeface="+mn-cs"/>
              </a:rPr>
              <a:t>, 2016: Projected changes in cold hardiness zones and suitable overwinter ranges of perennial crops over the United States. </a:t>
            </a:r>
            <a:r>
              <a:rPr lang="en-US" sz="1200" b="0" i="1" u="none" strike="noStrike" kern="1200" baseline="0" dirty="0">
                <a:solidFill>
                  <a:schemeClr val="tx1"/>
                </a:solidFill>
                <a:latin typeface="+mn-lt"/>
                <a:ea typeface="+mn-ea"/>
                <a:cs typeface="+mn-cs"/>
              </a:rPr>
              <a:t>Environmental Research Letters, </a:t>
            </a:r>
            <a:r>
              <a:rPr lang="en-US" sz="1200" b="1" i="0" u="none" strike="noStrike" kern="1200" baseline="0" dirty="0">
                <a:solidFill>
                  <a:schemeClr val="tx1"/>
                </a:solidFill>
                <a:latin typeface="+mn-lt"/>
                <a:ea typeface="+mn-ea"/>
                <a:cs typeface="+mn-cs"/>
              </a:rPr>
              <a:t>11 </a:t>
            </a:r>
            <a:r>
              <a:rPr lang="en-US" sz="1200" b="0" i="0" u="none" strike="noStrike" kern="1200" baseline="0" dirty="0">
                <a:solidFill>
                  <a:schemeClr val="tx1"/>
                </a:solidFill>
                <a:latin typeface="+mn-lt"/>
                <a:ea typeface="+mn-ea"/>
                <a:cs typeface="+mn-cs"/>
              </a:rPr>
              <a:t>(3), 034001. </a:t>
            </a:r>
            <a:r>
              <a:rPr lang="en-US" sz="1200" b="0" i="0" u="sng" strike="noStrike" kern="1200" baseline="0" dirty="0">
                <a:solidFill>
                  <a:schemeClr val="tx1"/>
                </a:solidFill>
                <a:latin typeface="+mn-lt"/>
                <a:ea typeface="+mn-ea"/>
                <a:cs typeface="+mn-cs"/>
              </a:rPr>
              <a:t>http://dx.doi.org/10.1088/1748-9326/11/3/034001 </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21</a:t>
            </a:fld>
            <a:endParaRPr lang="en-US"/>
          </a:p>
        </p:txBody>
      </p:sp>
    </p:spTree>
    <p:extLst>
      <p:ext uri="{BB962C8B-B14F-4D97-AF65-F5344CB8AC3E}">
        <p14:creationId xmlns:p14="http://schemas.microsoft.com/office/powerpoint/2010/main" val="3770155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135: </a:t>
            </a:r>
            <a:r>
              <a:rPr lang="en-US" sz="1200" b="0" i="0" u="none" strike="noStrike" kern="1200" baseline="0" dirty="0" err="1">
                <a:solidFill>
                  <a:schemeClr val="tx1"/>
                </a:solidFill>
                <a:latin typeface="+mn-lt"/>
                <a:ea typeface="+mn-ea"/>
                <a:cs typeface="+mn-cs"/>
              </a:rPr>
              <a:t>Osland</a:t>
            </a:r>
            <a:r>
              <a:rPr lang="en-US" sz="1200" b="0" i="0" u="none" strike="noStrike" kern="1200" baseline="0" dirty="0">
                <a:solidFill>
                  <a:schemeClr val="tx1"/>
                </a:solidFill>
                <a:latin typeface="+mn-lt"/>
                <a:ea typeface="+mn-ea"/>
                <a:cs typeface="+mn-cs"/>
              </a:rPr>
              <a:t>, M.J., N. </a:t>
            </a:r>
            <a:r>
              <a:rPr lang="en-US" sz="1200" b="0" i="0" u="none" strike="noStrike" kern="1200" baseline="0" dirty="0" err="1">
                <a:solidFill>
                  <a:schemeClr val="tx1"/>
                </a:solidFill>
                <a:latin typeface="+mn-lt"/>
                <a:ea typeface="+mn-ea"/>
                <a:cs typeface="+mn-cs"/>
              </a:rPr>
              <a:t>Enwright</a:t>
            </a:r>
            <a:r>
              <a:rPr lang="en-US" sz="1200" b="0" i="0" u="none" strike="noStrike" kern="1200" baseline="0" dirty="0">
                <a:solidFill>
                  <a:schemeClr val="tx1"/>
                </a:solidFill>
                <a:latin typeface="+mn-lt"/>
                <a:ea typeface="+mn-ea"/>
                <a:cs typeface="+mn-cs"/>
              </a:rPr>
              <a:t>, R.H. Day, and T.W. Doyle, 2013: Winter climate change and coastal wetland foundation species: Salt marshes vs. mangrove forests in the southeastern United States. </a:t>
            </a:r>
            <a:r>
              <a:rPr lang="en-US" sz="1200" b="0" i="1" u="none" strike="noStrike" kern="1200" baseline="0" dirty="0">
                <a:solidFill>
                  <a:schemeClr val="tx1"/>
                </a:solidFill>
                <a:latin typeface="+mn-lt"/>
                <a:ea typeface="+mn-ea"/>
                <a:cs typeface="+mn-cs"/>
              </a:rPr>
              <a:t>Global Change Biology, </a:t>
            </a:r>
            <a:r>
              <a:rPr lang="en-US" sz="1200" b="1" i="0" u="none" strike="noStrike" kern="1200" baseline="0" dirty="0">
                <a:solidFill>
                  <a:schemeClr val="tx1"/>
                </a:solidFill>
                <a:latin typeface="+mn-lt"/>
                <a:ea typeface="+mn-ea"/>
                <a:cs typeface="+mn-cs"/>
              </a:rPr>
              <a:t>19 </a:t>
            </a:r>
            <a:r>
              <a:rPr lang="en-US" sz="1200" b="0" i="0" u="none" strike="noStrike" kern="1200" baseline="0" dirty="0">
                <a:solidFill>
                  <a:schemeClr val="tx1"/>
                </a:solidFill>
                <a:latin typeface="+mn-lt"/>
                <a:ea typeface="+mn-ea"/>
                <a:cs typeface="+mn-cs"/>
              </a:rPr>
              <a:t>(5), 1482-1494. </a:t>
            </a:r>
            <a:r>
              <a:rPr lang="en-US" sz="1200" b="0" i="0" u="sng" strike="noStrike" kern="1200" baseline="0" dirty="0">
                <a:solidFill>
                  <a:schemeClr val="tx1"/>
                </a:solidFill>
                <a:latin typeface="+mn-lt"/>
                <a:ea typeface="+mn-ea"/>
                <a:cs typeface="+mn-cs"/>
              </a:rPr>
              <a:t>http://dx.doi.org/10.1111/gcb.12126 </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22</a:t>
            </a:fld>
            <a:endParaRPr lang="en-US"/>
          </a:p>
        </p:txBody>
      </p:sp>
    </p:spTree>
    <p:extLst>
      <p:ext uri="{BB962C8B-B14F-4D97-AF65-F5344CB8AC3E}">
        <p14:creationId xmlns:p14="http://schemas.microsoft.com/office/powerpoint/2010/main" val="532373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4: Addington, R.N., S.J. Hudson, J.K. </a:t>
            </a:r>
            <a:r>
              <a:rPr lang="en-US" sz="1200" b="0" i="0" u="none" strike="noStrike" kern="1200" baseline="0" dirty="0" err="1">
                <a:solidFill>
                  <a:schemeClr val="tx1"/>
                </a:solidFill>
                <a:latin typeface="+mn-lt"/>
                <a:ea typeface="+mn-ea"/>
                <a:cs typeface="+mn-cs"/>
              </a:rPr>
              <a:t>Hiers</a:t>
            </a:r>
            <a:r>
              <a:rPr lang="en-US" sz="1200" b="0" i="0" u="none" strike="noStrike" kern="1200" baseline="0" dirty="0">
                <a:solidFill>
                  <a:schemeClr val="tx1"/>
                </a:solidFill>
                <a:latin typeface="+mn-lt"/>
                <a:ea typeface="+mn-ea"/>
                <a:cs typeface="+mn-cs"/>
              </a:rPr>
              <a:t>, M.D. </a:t>
            </a:r>
            <a:r>
              <a:rPr lang="en-US" sz="1200" b="0" i="0" u="none" strike="noStrike" kern="1200" baseline="0" dirty="0" err="1">
                <a:solidFill>
                  <a:schemeClr val="tx1"/>
                </a:solidFill>
                <a:latin typeface="+mn-lt"/>
                <a:ea typeface="+mn-ea"/>
                <a:cs typeface="+mn-cs"/>
              </a:rPr>
              <a:t>Hurteau</a:t>
            </a:r>
            <a:r>
              <a:rPr lang="en-US" sz="1200" b="0" i="0" u="none" strike="noStrike" kern="1200" baseline="0" dirty="0">
                <a:solidFill>
                  <a:schemeClr val="tx1"/>
                </a:solidFill>
                <a:latin typeface="+mn-lt"/>
                <a:ea typeface="+mn-ea"/>
                <a:cs typeface="+mn-cs"/>
              </a:rPr>
              <a:t>, T.F. Hutcherson, G. </a:t>
            </a:r>
            <a:r>
              <a:rPr lang="en-US" sz="1200" b="0" i="0" u="none" strike="noStrike" kern="1200" baseline="0" dirty="0" err="1">
                <a:solidFill>
                  <a:schemeClr val="tx1"/>
                </a:solidFill>
                <a:latin typeface="+mn-lt"/>
                <a:ea typeface="+mn-ea"/>
                <a:cs typeface="+mn-cs"/>
              </a:rPr>
              <a:t>Matusick</a:t>
            </a:r>
            <a:r>
              <a:rPr lang="en-US" sz="1200" b="0" i="0" u="none" strike="noStrike" kern="1200" baseline="0" dirty="0">
                <a:solidFill>
                  <a:schemeClr val="tx1"/>
                </a:solidFill>
                <a:latin typeface="+mn-lt"/>
                <a:ea typeface="+mn-ea"/>
                <a:cs typeface="+mn-cs"/>
              </a:rPr>
              <a:t>, and J.M. Parker, 2015: Relationships among wildfire, prescribed fire, and drought in a fire-prone landscape in the south-eastern United States. </a:t>
            </a:r>
            <a:r>
              <a:rPr lang="en-US" sz="1200" b="0" i="1" u="none" strike="noStrike" kern="1200" baseline="0" dirty="0">
                <a:solidFill>
                  <a:schemeClr val="tx1"/>
                </a:solidFill>
                <a:latin typeface="+mn-lt"/>
                <a:ea typeface="+mn-ea"/>
                <a:cs typeface="+mn-cs"/>
              </a:rPr>
              <a:t>International Journal of Wildland Fire, </a:t>
            </a:r>
            <a:r>
              <a:rPr lang="en-US" sz="1200" b="1" i="0" u="none" strike="noStrike" kern="1200" baseline="0" dirty="0">
                <a:solidFill>
                  <a:schemeClr val="tx1"/>
                </a:solidFill>
                <a:latin typeface="+mn-lt"/>
                <a:ea typeface="+mn-ea"/>
                <a:cs typeface="+mn-cs"/>
              </a:rPr>
              <a:t>24 </a:t>
            </a:r>
            <a:r>
              <a:rPr lang="en-US" sz="1200" b="0" i="0" u="none" strike="noStrike" kern="1200" baseline="0" dirty="0">
                <a:solidFill>
                  <a:schemeClr val="tx1"/>
                </a:solidFill>
                <a:latin typeface="+mn-lt"/>
                <a:ea typeface="+mn-ea"/>
                <a:cs typeface="+mn-cs"/>
              </a:rPr>
              <a:t>(6), 778-783. </a:t>
            </a:r>
            <a:r>
              <a:rPr lang="en-US" sz="1200" b="0" i="0" u="sng" strike="noStrike" kern="1200" baseline="0" dirty="0">
                <a:solidFill>
                  <a:schemeClr val="tx1"/>
                </a:solidFill>
                <a:latin typeface="+mn-lt"/>
                <a:ea typeface="+mn-ea"/>
                <a:cs typeface="+mn-cs"/>
              </a:rPr>
              <a:t>http://dx.doi.org/10.1071/WF14187 </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25</a:t>
            </a:fld>
            <a:endParaRPr lang="en-US"/>
          </a:p>
        </p:txBody>
      </p:sp>
    </p:spTree>
    <p:extLst>
      <p:ext uri="{BB962C8B-B14F-4D97-AF65-F5344CB8AC3E}">
        <p14:creationId xmlns:p14="http://schemas.microsoft.com/office/powerpoint/2010/main" val="3725793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35: EPA, 2017: Multi-model Framework for Quantitative Sectoral Impacts Analysis: A Technical Report for the Fourth National Climate Assessment. EPA 430‐R‐17‐001. U.S. Environmental Protection Agency (EPA), Washington, DC, 271 pp. </a:t>
            </a:r>
            <a:r>
              <a:rPr lang="en-US" sz="1200" b="0" i="0" u="sng" strike="noStrike" kern="1200" baseline="0" dirty="0">
                <a:solidFill>
                  <a:schemeClr val="tx1"/>
                </a:solidFill>
                <a:latin typeface="+mn-lt"/>
                <a:ea typeface="+mn-ea"/>
                <a:cs typeface="+mn-cs"/>
              </a:rPr>
              <a:t>https://</a:t>
            </a:r>
            <a:r>
              <a:rPr lang="en-US" sz="1200" b="0" i="0" u="sng" strike="noStrike" kern="1200" baseline="0" dirty="0" err="1">
                <a:solidFill>
                  <a:schemeClr val="tx1"/>
                </a:solidFill>
                <a:latin typeface="+mn-lt"/>
                <a:ea typeface="+mn-ea"/>
                <a:cs typeface="+mn-cs"/>
              </a:rPr>
              <a:t>cfpub.epa.gov</a:t>
            </a:r>
            <a:r>
              <a:rPr lang="en-US" sz="1200" b="0" i="0" u="sng" strike="noStrike" kern="1200" baseline="0" dirty="0">
                <a:solidFill>
                  <a:schemeClr val="tx1"/>
                </a:solidFill>
                <a:latin typeface="+mn-lt"/>
                <a:ea typeface="+mn-ea"/>
                <a:cs typeface="+mn-cs"/>
              </a:rPr>
              <a:t>/</a:t>
            </a:r>
            <a:r>
              <a:rPr lang="en-US" sz="1200" b="0" i="0" u="sng" strike="noStrike" kern="1200" baseline="0" dirty="0" err="1">
                <a:solidFill>
                  <a:schemeClr val="tx1"/>
                </a:solidFill>
                <a:latin typeface="+mn-lt"/>
                <a:ea typeface="+mn-ea"/>
                <a:cs typeface="+mn-cs"/>
              </a:rPr>
              <a:t>si</a:t>
            </a:r>
            <a:r>
              <a:rPr lang="en-US" sz="1200" b="0" i="0" u="sng" strike="noStrike" kern="1200" baseline="0" dirty="0">
                <a:solidFill>
                  <a:schemeClr val="tx1"/>
                </a:solidFill>
                <a:latin typeface="+mn-lt"/>
                <a:ea typeface="+mn-ea"/>
                <a:cs typeface="+mn-cs"/>
              </a:rPr>
              <a:t>/</a:t>
            </a:r>
            <a:r>
              <a:rPr lang="en-US" sz="1200" b="0" i="0" u="sng" strike="noStrike" kern="1200" baseline="0" dirty="0" err="1">
                <a:solidFill>
                  <a:schemeClr val="tx1"/>
                </a:solidFill>
                <a:latin typeface="+mn-lt"/>
                <a:ea typeface="+mn-ea"/>
                <a:cs typeface="+mn-cs"/>
              </a:rPr>
              <a:t>si_public_record_Report.cfm?dirEntryId</a:t>
            </a:r>
            <a:r>
              <a:rPr lang="en-US" sz="1200" b="0" i="0" u="sng" strike="noStrike" kern="1200" baseline="0" dirty="0">
                <a:solidFill>
                  <a:schemeClr val="tx1"/>
                </a:solidFill>
                <a:latin typeface="+mn-lt"/>
                <a:ea typeface="+mn-ea"/>
                <a:cs typeface="+mn-cs"/>
              </a:rPr>
              <a:t>=335095 </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27</a:t>
            </a:fld>
            <a:endParaRPr lang="en-US"/>
          </a:p>
        </p:txBody>
      </p:sp>
    </p:spTree>
    <p:extLst>
      <p:ext uri="{BB962C8B-B14F-4D97-AF65-F5344CB8AC3E}">
        <p14:creationId xmlns:p14="http://schemas.microsoft.com/office/powerpoint/2010/main" val="1622703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 </a:t>
            </a:r>
            <a:r>
              <a:rPr lang="en-US" sz="1200" kern="1200" dirty="0">
                <a:solidFill>
                  <a:schemeClr val="tx1"/>
                </a:solidFill>
                <a:effectLst/>
                <a:latin typeface="+mn-lt"/>
                <a:ea typeface="+mn-ea"/>
                <a:cs typeface="+mn-cs"/>
              </a:rPr>
              <a:t>Habeeb, D., J. Vargo, and B. Stone, 2015: Rising heat wave trends in large US cities. </a:t>
            </a:r>
            <a:r>
              <a:rPr lang="en-US" sz="1200" i="1" kern="1200" dirty="0">
                <a:solidFill>
                  <a:schemeClr val="tx1"/>
                </a:solidFill>
                <a:effectLst/>
                <a:latin typeface="+mn-lt"/>
                <a:ea typeface="+mn-ea"/>
                <a:cs typeface="+mn-cs"/>
              </a:rPr>
              <a:t>Natural Hazards, </a:t>
            </a:r>
            <a:r>
              <a:rPr lang="en-US" sz="1200" b="1" kern="1200" dirty="0">
                <a:solidFill>
                  <a:schemeClr val="tx1"/>
                </a:solidFill>
                <a:effectLst/>
                <a:latin typeface="+mn-lt"/>
                <a:ea typeface="+mn-ea"/>
                <a:cs typeface="+mn-cs"/>
              </a:rPr>
              <a:t>76 </a:t>
            </a:r>
            <a:r>
              <a:rPr lang="en-US" sz="1200" kern="1200" dirty="0">
                <a:solidFill>
                  <a:schemeClr val="tx1"/>
                </a:solidFill>
                <a:effectLst/>
                <a:latin typeface="+mn-lt"/>
                <a:ea typeface="+mn-ea"/>
                <a:cs typeface="+mn-cs"/>
              </a:rPr>
              <a:t>(3), 1651-1665. 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/10.1007/s11069-014-1563-z</a:t>
            </a:r>
          </a:p>
        </p:txBody>
      </p:sp>
      <p:sp>
        <p:nvSpPr>
          <p:cNvPr id="4" name="Slide Number Placeholder 3"/>
          <p:cNvSpPr>
            <a:spLocks noGrp="1"/>
          </p:cNvSpPr>
          <p:nvPr>
            <p:ph type="sldNum" sz="quarter" idx="5"/>
          </p:nvPr>
        </p:nvSpPr>
        <p:spPr/>
        <p:txBody>
          <a:bodyPr/>
          <a:lstStyle/>
          <a:p>
            <a:fld id="{E8CE6CB7-542C-0A40-A1D9-CA6EADA0C63B}" type="slidenum">
              <a:rPr lang="en-US" smtClean="0"/>
              <a:t>6</a:t>
            </a:fld>
            <a:endParaRPr lang="en-US"/>
          </a:p>
        </p:txBody>
      </p:sp>
    </p:spTree>
    <p:extLst>
      <p:ext uri="{BB962C8B-B14F-4D97-AF65-F5344CB8AC3E}">
        <p14:creationId xmlns:p14="http://schemas.microsoft.com/office/powerpoint/2010/main" val="385835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30: Monaghan, A.J., C.W. Morin, D.F. Steinhoff, O. </a:t>
            </a:r>
            <a:r>
              <a:rPr lang="en-US" sz="1200" b="0" i="0" u="none" strike="noStrike" kern="1200" baseline="0" dirty="0" err="1">
                <a:solidFill>
                  <a:schemeClr val="tx1"/>
                </a:solidFill>
                <a:latin typeface="+mn-lt"/>
                <a:ea typeface="+mn-ea"/>
                <a:cs typeface="+mn-cs"/>
              </a:rPr>
              <a:t>Wilhelmi</a:t>
            </a:r>
            <a:r>
              <a:rPr lang="en-US" sz="1200" b="0" i="0" u="none" strike="noStrike" kern="1200" baseline="0" dirty="0">
                <a:solidFill>
                  <a:schemeClr val="tx1"/>
                </a:solidFill>
                <a:latin typeface="+mn-lt"/>
                <a:ea typeface="+mn-ea"/>
                <a:cs typeface="+mn-cs"/>
              </a:rPr>
              <a:t>, M. Hayden, D.A. </a:t>
            </a:r>
            <a:r>
              <a:rPr lang="en-US" sz="1200" b="0" i="0" u="none" strike="noStrike" kern="1200" baseline="0" dirty="0" err="1">
                <a:solidFill>
                  <a:schemeClr val="tx1"/>
                </a:solidFill>
                <a:latin typeface="+mn-lt"/>
                <a:ea typeface="+mn-ea"/>
                <a:cs typeface="+mn-cs"/>
              </a:rPr>
              <a:t>Quattrochi</a:t>
            </a:r>
            <a:r>
              <a:rPr lang="en-US" sz="1200" b="0" i="0" u="none" strike="noStrike" kern="1200" baseline="0" dirty="0">
                <a:solidFill>
                  <a:schemeClr val="tx1"/>
                </a:solidFill>
                <a:latin typeface="+mn-lt"/>
                <a:ea typeface="+mn-ea"/>
                <a:cs typeface="+mn-cs"/>
              </a:rPr>
              <a:t>, M. </a:t>
            </a:r>
            <a:r>
              <a:rPr lang="en-US" sz="1200" b="0" i="0" u="none" strike="noStrike" kern="1200" baseline="0" dirty="0" err="1">
                <a:solidFill>
                  <a:schemeClr val="tx1"/>
                </a:solidFill>
                <a:latin typeface="+mn-lt"/>
                <a:ea typeface="+mn-ea"/>
                <a:cs typeface="+mn-cs"/>
              </a:rPr>
              <a:t>Reiskind</a:t>
            </a:r>
            <a:r>
              <a:rPr lang="en-US" sz="1200" b="0" i="0" u="none" strike="noStrike" kern="1200" baseline="0" dirty="0">
                <a:solidFill>
                  <a:schemeClr val="tx1"/>
                </a:solidFill>
                <a:latin typeface="+mn-lt"/>
                <a:ea typeface="+mn-ea"/>
                <a:cs typeface="+mn-cs"/>
              </a:rPr>
              <a:t>, A.L. Lloyd, K. Smith, C.A. Schmidt, P.E. </a:t>
            </a:r>
            <a:r>
              <a:rPr lang="en-US" sz="1200" b="0" i="0" u="none" strike="noStrike" kern="1200" baseline="0" dirty="0" err="1">
                <a:solidFill>
                  <a:schemeClr val="tx1"/>
                </a:solidFill>
                <a:latin typeface="+mn-lt"/>
                <a:ea typeface="+mn-ea"/>
                <a:cs typeface="+mn-cs"/>
              </a:rPr>
              <a:t>Scalf</a:t>
            </a:r>
            <a:r>
              <a:rPr lang="en-US" sz="1200" b="0" i="0" u="none" strike="noStrike" kern="1200" baseline="0" dirty="0">
                <a:solidFill>
                  <a:schemeClr val="tx1"/>
                </a:solidFill>
                <a:latin typeface="+mn-lt"/>
                <a:ea typeface="+mn-ea"/>
                <a:cs typeface="+mn-cs"/>
              </a:rPr>
              <a:t>, and K. Ernst, 2016: On the seasonal occurrence and abundance of the Zika virus vector mosquito </a:t>
            </a:r>
            <a:r>
              <a:rPr lang="en-US" sz="1200" b="0" i="1" u="none" strike="noStrike" kern="1200" baseline="0" dirty="0" err="1">
                <a:solidFill>
                  <a:schemeClr val="tx1"/>
                </a:solidFill>
                <a:latin typeface="+mn-lt"/>
                <a:ea typeface="+mn-ea"/>
                <a:cs typeface="+mn-cs"/>
              </a:rPr>
              <a:t>Aedes</a:t>
            </a:r>
            <a:r>
              <a:rPr lang="en-US" sz="1200" b="0" i="1" u="none" strike="noStrike" kern="1200" baseline="0" dirty="0">
                <a:solidFill>
                  <a:schemeClr val="tx1"/>
                </a:solidFill>
                <a:latin typeface="+mn-lt"/>
                <a:ea typeface="+mn-ea"/>
                <a:cs typeface="+mn-cs"/>
              </a:rPr>
              <a:t> aegypti </a:t>
            </a:r>
            <a:r>
              <a:rPr lang="en-US" sz="1200" b="0" i="0" u="none" strike="noStrike" kern="1200" baseline="0" dirty="0">
                <a:solidFill>
                  <a:schemeClr val="tx1"/>
                </a:solidFill>
                <a:latin typeface="+mn-lt"/>
                <a:ea typeface="+mn-ea"/>
                <a:cs typeface="+mn-cs"/>
              </a:rPr>
              <a:t>in the contiguous United States. </a:t>
            </a:r>
            <a:r>
              <a:rPr lang="en-US" sz="1200" b="0" i="1" u="none" strike="noStrike" kern="1200" baseline="0" dirty="0" err="1">
                <a:solidFill>
                  <a:schemeClr val="tx1"/>
                </a:solidFill>
                <a:latin typeface="+mn-lt"/>
                <a:ea typeface="+mn-ea"/>
                <a:cs typeface="+mn-cs"/>
              </a:rPr>
              <a:t>Plos</a:t>
            </a:r>
            <a:r>
              <a:rPr lang="en-US" sz="1200" b="0" i="1" u="none" strike="noStrike" kern="1200" baseline="0" dirty="0">
                <a:solidFill>
                  <a:schemeClr val="tx1"/>
                </a:solidFill>
                <a:latin typeface="+mn-lt"/>
                <a:ea typeface="+mn-ea"/>
                <a:cs typeface="+mn-cs"/>
              </a:rPr>
              <a:t> Currents: Outbreaks</a:t>
            </a:r>
            <a:r>
              <a:rPr lang="en-US" sz="1200" b="0" i="0" u="none" strike="noStrike" kern="1200" baseline="0" dirty="0">
                <a:solidFill>
                  <a:schemeClr val="tx1"/>
                </a:solidFill>
                <a:latin typeface="+mn-lt"/>
                <a:ea typeface="+mn-ea"/>
                <a:cs typeface="+mn-cs"/>
              </a:rPr>
              <a:t>. </a:t>
            </a:r>
            <a:r>
              <a:rPr lang="en-US" sz="1200" b="0" i="0" u="sng" strike="noStrike" kern="1200" baseline="0" dirty="0">
                <a:solidFill>
                  <a:schemeClr val="tx1"/>
                </a:solidFill>
                <a:latin typeface="+mn-lt"/>
                <a:ea typeface="+mn-ea"/>
                <a:cs typeface="+mn-cs"/>
              </a:rPr>
              <a:t>http://</a:t>
            </a:r>
            <a:r>
              <a:rPr lang="en-US" sz="1200" b="0" i="0" u="sng" strike="noStrike" kern="1200" baseline="0" dirty="0" err="1">
                <a:solidFill>
                  <a:schemeClr val="tx1"/>
                </a:solidFill>
                <a:latin typeface="+mn-lt"/>
                <a:ea typeface="+mn-ea"/>
                <a:cs typeface="+mn-cs"/>
              </a:rPr>
              <a:t>dx.doi.org</a:t>
            </a:r>
            <a:r>
              <a:rPr lang="en-US" sz="1200" b="0" i="0" u="sng" strike="noStrike" kern="1200" baseline="0" dirty="0">
                <a:solidFill>
                  <a:schemeClr val="tx1"/>
                </a:solidFill>
                <a:latin typeface="+mn-lt"/>
                <a:ea typeface="+mn-ea"/>
                <a:cs typeface="+mn-cs"/>
              </a:rPr>
              <a:t>/10.1371/currents.outbreaks.50dfc7f46798675fc63e7d7da563da76</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11</a:t>
            </a:fld>
            <a:endParaRPr lang="en-US"/>
          </a:p>
        </p:txBody>
      </p:sp>
    </p:spTree>
    <p:extLst>
      <p:ext uri="{BB962C8B-B14F-4D97-AF65-F5344CB8AC3E}">
        <p14:creationId xmlns:p14="http://schemas.microsoft.com/office/powerpoint/2010/main" val="1759449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51: </a:t>
            </a:r>
            <a:r>
              <a:rPr lang="en-US" sz="1200" kern="1200" dirty="0">
                <a:solidFill>
                  <a:schemeClr val="tx1"/>
                </a:solidFill>
                <a:effectLst/>
                <a:latin typeface="+mn-lt"/>
                <a:ea typeface="+mn-ea"/>
                <a:cs typeface="+mn-cs"/>
              </a:rPr>
              <a:t>Sweet, W.V., R. Horton, R.E. Kopp, A.N. </a:t>
            </a:r>
            <a:r>
              <a:rPr lang="en-US" sz="1200" kern="1200" dirty="0" err="1">
                <a:solidFill>
                  <a:schemeClr val="tx1"/>
                </a:solidFill>
                <a:effectLst/>
                <a:latin typeface="+mn-lt"/>
                <a:ea typeface="+mn-ea"/>
                <a:cs typeface="+mn-cs"/>
              </a:rPr>
              <a:t>LeGrande</a:t>
            </a:r>
            <a:r>
              <a:rPr lang="en-US" sz="1200" kern="1200" dirty="0">
                <a:solidFill>
                  <a:schemeClr val="tx1"/>
                </a:solidFill>
                <a:effectLst/>
                <a:latin typeface="+mn-lt"/>
                <a:ea typeface="+mn-ea"/>
                <a:cs typeface="+mn-cs"/>
              </a:rPr>
              <a:t>, and A. </a:t>
            </a:r>
            <a:r>
              <a:rPr lang="en-US" sz="1200" kern="1200" dirty="0" err="1">
                <a:solidFill>
                  <a:schemeClr val="tx1"/>
                </a:solidFill>
                <a:effectLst/>
                <a:latin typeface="+mn-lt"/>
                <a:ea typeface="+mn-ea"/>
                <a:cs typeface="+mn-cs"/>
              </a:rPr>
              <a:t>Romanou</a:t>
            </a:r>
            <a:r>
              <a:rPr lang="en-US" sz="1200" kern="1200" dirty="0">
                <a:solidFill>
                  <a:schemeClr val="tx1"/>
                </a:solidFill>
                <a:effectLst/>
                <a:latin typeface="+mn-lt"/>
                <a:ea typeface="+mn-ea"/>
                <a:cs typeface="+mn-cs"/>
              </a:rPr>
              <a:t>, 2017: Sea level rise. </a:t>
            </a:r>
            <a:r>
              <a:rPr lang="en-US" sz="1200" i="1" kern="1200" dirty="0">
                <a:solidFill>
                  <a:schemeClr val="tx1"/>
                </a:solidFill>
                <a:effectLst/>
                <a:latin typeface="+mn-lt"/>
                <a:ea typeface="+mn-ea"/>
                <a:cs typeface="+mn-cs"/>
              </a:rPr>
              <a:t>Climate Science Special Report: Fourth National Climate Assessment, Volume 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Wuebbles</a:t>
            </a:r>
            <a:r>
              <a:rPr lang="en-US" sz="1200" kern="1200" dirty="0">
                <a:solidFill>
                  <a:schemeClr val="tx1"/>
                </a:solidFill>
                <a:effectLst/>
                <a:latin typeface="+mn-lt"/>
                <a:ea typeface="+mn-ea"/>
                <a:cs typeface="+mn-cs"/>
              </a:rPr>
              <a:t>, D.J., D.W. Fahey, K.A. Hibbard, D.J. </a:t>
            </a:r>
            <a:r>
              <a:rPr lang="en-US" sz="1200" kern="1200" dirty="0" err="1">
                <a:solidFill>
                  <a:schemeClr val="tx1"/>
                </a:solidFill>
                <a:effectLst/>
                <a:latin typeface="+mn-lt"/>
                <a:ea typeface="+mn-ea"/>
                <a:cs typeface="+mn-cs"/>
              </a:rPr>
              <a:t>Dokken</a:t>
            </a:r>
            <a:r>
              <a:rPr lang="en-US" sz="1200" kern="1200" dirty="0">
                <a:solidFill>
                  <a:schemeClr val="tx1"/>
                </a:solidFill>
                <a:effectLst/>
                <a:latin typeface="+mn-lt"/>
                <a:ea typeface="+mn-ea"/>
                <a:cs typeface="+mn-cs"/>
              </a:rPr>
              <a:t>, B.C. Stewart, and T.K. </a:t>
            </a:r>
            <a:r>
              <a:rPr lang="en-US" sz="1200" kern="1200" dirty="0" err="1">
                <a:solidFill>
                  <a:schemeClr val="tx1"/>
                </a:solidFill>
                <a:effectLst/>
                <a:latin typeface="+mn-lt"/>
                <a:ea typeface="+mn-ea"/>
                <a:cs typeface="+mn-cs"/>
              </a:rPr>
              <a:t>Maycock</a:t>
            </a:r>
            <a:r>
              <a:rPr lang="en-US" sz="1200" kern="1200" dirty="0">
                <a:solidFill>
                  <a:schemeClr val="tx1"/>
                </a:solidFill>
                <a:effectLst/>
                <a:latin typeface="+mn-lt"/>
                <a:ea typeface="+mn-ea"/>
                <a:cs typeface="+mn-cs"/>
              </a:rPr>
              <a:t>, Eds. U.S. Global Change Research Program, Washington, DC, USA, 333-363. 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/10.7930/J0VM49F2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63: Sweet, W.V. and J. Park, 2014: From the extreme to the mean: Acceleration and tipping points of coastal inundation from sea level rise. </a:t>
            </a:r>
            <a:r>
              <a:rPr lang="en-US" sz="1200" b="0" i="1" u="none" strike="noStrike" kern="1200" baseline="0" dirty="0">
                <a:solidFill>
                  <a:schemeClr val="tx1"/>
                </a:solidFill>
                <a:latin typeface="+mn-lt"/>
                <a:ea typeface="+mn-ea"/>
                <a:cs typeface="+mn-cs"/>
              </a:rPr>
              <a:t>Earth’s Future, </a:t>
            </a:r>
            <a:r>
              <a:rPr lang="en-US" sz="1200" b="1" i="0" u="none" strike="noStrike" kern="1200" baseline="0" dirty="0">
                <a:solidFill>
                  <a:schemeClr val="tx1"/>
                </a:solidFill>
                <a:latin typeface="+mn-lt"/>
                <a:ea typeface="+mn-ea"/>
                <a:cs typeface="+mn-cs"/>
              </a:rPr>
              <a:t>2 </a:t>
            </a:r>
            <a:r>
              <a:rPr lang="en-US" sz="1200" b="0" i="0" u="none" strike="noStrike" kern="1200" baseline="0" dirty="0">
                <a:solidFill>
                  <a:schemeClr val="tx1"/>
                </a:solidFill>
                <a:latin typeface="+mn-lt"/>
                <a:ea typeface="+mn-ea"/>
                <a:cs typeface="+mn-cs"/>
              </a:rPr>
              <a:t>(12), 579-600. </a:t>
            </a:r>
            <a:r>
              <a:rPr lang="en-US" sz="1200" b="0" i="0" u="none" strike="noStrike" kern="1200" dirty="0">
                <a:solidFill>
                  <a:schemeClr val="tx1"/>
                </a:solidFill>
                <a:effectLst/>
                <a:latin typeface="+mn-lt"/>
                <a:ea typeface="+mn-ea"/>
                <a:cs typeface="+mn-cs"/>
                <a:hlinkClick r:id="rId3"/>
              </a:rPr>
              <a:t>https://doi.org/10.1002/2014EF000272</a:t>
            </a:r>
            <a:endParaRPr lang="en-US" b="0" dirty="0"/>
          </a:p>
        </p:txBody>
      </p:sp>
      <p:sp>
        <p:nvSpPr>
          <p:cNvPr id="4" name="Slide Number Placeholder 3"/>
          <p:cNvSpPr>
            <a:spLocks noGrp="1"/>
          </p:cNvSpPr>
          <p:nvPr>
            <p:ph type="sldNum" sz="quarter" idx="10"/>
          </p:nvPr>
        </p:nvSpPr>
        <p:spPr/>
        <p:txBody>
          <a:bodyPr/>
          <a:lstStyle/>
          <a:p>
            <a:fld id="{E8CE6CB7-542C-0A40-A1D9-CA6EADA0C63B}" type="slidenum">
              <a:rPr lang="en-US" smtClean="0"/>
              <a:t>12</a:t>
            </a:fld>
            <a:endParaRPr lang="en-US"/>
          </a:p>
        </p:txBody>
      </p:sp>
    </p:spTree>
    <p:extLst>
      <p:ext uri="{BB962C8B-B14F-4D97-AF65-F5344CB8AC3E}">
        <p14:creationId xmlns:p14="http://schemas.microsoft.com/office/powerpoint/2010/main" val="217728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52: Sweet, W.V., R.E. Kopp, C.P. Weaver, J. </a:t>
            </a:r>
            <a:r>
              <a:rPr lang="en-US" sz="1200" b="0" i="0" u="none" strike="noStrike" kern="1200" baseline="0" dirty="0" err="1">
                <a:solidFill>
                  <a:schemeClr val="tx1"/>
                </a:solidFill>
                <a:latin typeface="+mn-lt"/>
                <a:ea typeface="+mn-ea"/>
                <a:cs typeface="+mn-cs"/>
              </a:rPr>
              <a:t>Obeysekera</a:t>
            </a:r>
            <a:r>
              <a:rPr lang="en-US" sz="1200" b="0" i="0" u="none" strike="noStrike" kern="1200" baseline="0" dirty="0">
                <a:solidFill>
                  <a:schemeClr val="tx1"/>
                </a:solidFill>
                <a:latin typeface="+mn-lt"/>
                <a:ea typeface="+mn-ea"/>
                <a:cs typeface="+mn-cs"/>
              </a:rPr>
              <a:t>, R.M. Horton, E.R. </a:t>
            </a:r>
            <a:r>
              <a:rPr lang="en-US" sz="1200" b="0" i="0" u="none" strike="noStrike" kern="1200" baseline="0" dirty="0" err="1">
                <a:solidFill>
                  <a:schemeClr val="tx1"/>
                </a:solidFill>
                <a:latin typeface="+mn-lt"/>
                <a:ea typeface="+mn-ea"/>
                <a:cs typeface="+mn-cs"/>
              </a:rPr>
              <a:t>Thieler</a:t>
            </a:r>
            <a:r>
              <a:rPr lang="en-US" sz="1200" b="0" i="0" u="none" strike="noStrike" kern="1200" baseline="0" dirty="0">
                <a:solidFill>
                  <a:schemeClr val="tx1"/>
                </a:solidFill>
                <a:latin typeface="+mn-lt"/>
                <a:ea typeface="+mn-ea"/>
                <a:cs typeface="+mn-cs"/>
              </a:rPr>
              <a:t>, and C. </a:t>
            </a:r>
            <a:r>
              <a:rPr lang="en-US" sz="1200" b="0" i="0" u="none" strike="noStrike" kern="1200" baseline="0" dirty="0" err="1">
                <a:solidFill>
                  <a:schemeClr val="tx1"/>
                </a:solidFill>
                <a:latin typeface="+mn-lt"/>
                <a:ea typeface="+mn-ea"/>
                <a:cs typeface="+mn-cs"/>
              </a:rPr>
              <a:t>Zervas</a:t>
            </a:r>
            <a:r>
              <a:rPr lang="en-US" sz="1200" b="0" i="0" u="none" strike="noStrike" kern="1200" baseline="0" dirty="0">
                <a:solidFill>
                  <a:schemeClr val="tx1"/>
                </a:solidFill>
                <a:latin typeface="+mn-lt"/>
                <a:ea typeface="+mn-ea"/>
                <a:cs typeface="+mn-cs"/>
              </a:rPr>
              <a:t>, 2017: Global and Regional Sea Level Rise Scenarios for the United States. NOAA Tech. Rep. NOS CO-OPS 083. National Oceanic and Atmospheric Administration, National Ocean Service, Silver Spring, MD, 75 pp. https://tidesandcurrents.noaa.gov/publications/techrpt83_Global_and_Regional_SLR_Scenarios_for_the_US_final.pdf</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13</a:t>
            </a:fld>
            <a:endParaRPr lang="en-US"/>
          </a:p>
        </p:txBody>
      </p:sp>
    </p:spTree>
    <p:extLst>
      <p:ext uri="{BB962C8B-B14F-4D97-AF65-F5344CB8AC3E}">
        <p14:creationId xmlns:p14="http://schemas.microsoft.com/office/powerpoint/2010/main" val="417196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45: City of Charleston, 2015: Sea Level Rise Strategy. Mayor’s Office, Charleston, SC, 17 pp. https://www.charleston-sc.gov/DocumentCenter/View/10089</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14</a:t>
            </a:fld>
            <a:endParaRPr lang="en-US"/>
          </a:p>
        </p:txBody>
      </p:sp>
    </p:spTree>
    <p:extLst>
      <p:ext uri="{BB962C8B-B14F-4D97-AF65-F5344CB8AC3E}">
        <p14:creationId xmlns:p14="http://schemas.microsoft.com/office/powerpoint/2010/main" val="976171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45:</a:t>
            </a:r>
            <a:r>
              <a:rPr lang="en-US" sz="1200" b="0" i="0" u="none" strike="noStrike" kern="1200" baseline="0" dirty="0">
                <a:solidFill>
                  <a:schemeClr val="tx1"/>
                </a:solidFill>
                <a:latin typeface="+mn-lt"/>
                <a:ea typeface="+mn-ea"/>
                <a:cs typeface="+mn-cs"/>
              </a:rPr>
              <a:t> </a:t>
            </a:r>
            <a:r>
              <a:rPr lang="en-US" sz="1200" b="0" i="0" u="none" strike="noStrike" kern="1200" baseline="0">
                <a:solidFill>
                  <a:schemeClr val="tx1"/>
                </a:solidFill>
                <a:latin typeface="+mn-lt"/>
                <a:ea typeface="+mn-ea"/>
                <a:cs typeface="+mn-cs"/>
              </a:rPr>
              <a:t>City </a:t>
            </a:r>
            <a:r>
              <a:rPr lang="en-US" sz="1200" b="0" i="0" u="none" strike="noStrike" kern="1200" baseline="0" dirty="0">
                <a:solidFill>
                  <a:schemeClr val="tx1"/>
                </a:solidFill>
                <a:latin typeface="+mn-lt"/>
                <a:ea typeface="+mn-ea"/>
                <a:cs typeface="+mn-cs"/>
              </a:rPr>
              <a:t>of Charleston, 2015: Sea Level Rise Strategy. Mayor’s Office, Charleston, SC, 17 pp. </a:t>
            </a:r>
            <a:r>
              <a:rPr lang="en-US" sz="1200" b="0" i="0" u="sng" strike="noStrike" kern="1200" baseline="0" dirty="0">
                <a:solidFill>
                  <a:schemeClr val="tx1"/>
                </a:solidFill>
                <a:latin typeface="+mn-lt"/>
                <a:ea typeface="+mn-ea"/>
                <a:cs typeface="+mn-cs"/>
              </a:rPr>
              <a:t>http://www.charlestonsc.gov/DocumentCenter/View/10089 </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15</a:t>
            </a:fld>
            <a:endParaRPr lang="en-US"/>
          </a:p>
        </p:txBody>
      </p:sp>
    </p:spTree>
    <p:extLst>
      <p:ext uri="{BB962C8B-B14F-4D97-AF65-F5344CB8AC3E}">
        <p14:creationId xmlns:p14="http://schemas.microsoft.com/office/powerpoint/2010/main" val="985128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84: </a:t>
            </a:r>
            <a:r>
              <a:rPr lang="en-US" sz="1200" kern="1200" dirty="0">
                <a:solidFill>
                  <a:schemeClr val="tx1"/>
                </a:solidFill>
                <a:effectLst/>
                <a:latin typeface="+mn-lt"/>
                <a:ea typeface="+mn-ea"/>
                <a:cs typeface="+mn-cs"/>
              </a:rPr>
              <a:t>NOAA NCEI, 2018: Billion-Dollar Weather and Climate Disasters [web page]. NOAA National Centers for Environmental Information, Asheville, NC. https://</a:t>
            </a:r>
            <a:r>
              <a:rPr lang="en-US" sz="1200" kern="1200" dirty="0" err="1">
                <a:solidFill>
                  <a:schemeClr val="tx1"/>
                </a:solidFill>
                <a:effectLst/>
                <a:latin typeface="+mn-lt"/>
                <a:ea typeface="+mn-ea"/>
                <a:cs typeface="+mn-cs"/>
              </a:rPr>
              <a:t>www.ncdc.noaa.gov</a:t>
            </a:r>
            <a:r>
              <a:rPr lang="en-US" sz="1200" kern="1200" dirty="0">
                <a:solidFill>
                  <a:schemeClr val="tx1"/>
                </a:solidFill>
                <a:effectLst/>
                <a:latin typeface="+mn-lt"/>
                <a:ea typeface="+mn-ea"/>
                <a:cs typeface="+mn-cs"/>
              </a:rPr>
              <a:t>/billions/events/US/1980-2017</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17</a:t>
            </a:fld>
            <a:endParaRPr lang="en-US"/>
          </a:p>
        </p:txBody>
      </p:sp>
    </p:spTree>
    <p:extLst>
      <p:ext uri="{BB962C8B-B14F-4D97-AF65-F5344CB8AC3E}">
        <p14:creationId xmlns:p14="http://schemas.microsoft.com/office/powerpoint/2010/main" val="391911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98: CISA, 2016: The South Carolina Floods of October 2015. Carolinas Integrated Sciences &amp; Assessments (CISA), Columbia, SC, 4 pp. </a:t>
            </a:r>
            <a:r>
              <a:rPr lang="en-US" sz="1200" b="0" i="0" u="sng" strike="noStrike" kern="1200" baseline="0" dirty="0">
                <a:solidFill>
                  <a:schemeClr val="tx1"/>
                </a:solidFill>
                <a:latin typeface="+mn-lt"/>
                <a:ea typeface="+mn-ea"/>
                <a:cs typeface="+mn-cs"/>
              </a:rPr>
              <a:t>http://www.cisa.sc.edu/PDFs/October%202015%20Flood%20Event%204%20Pager.pdf </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18</a:t>
            </a:fld>
            <a:endParaRPr lang="en-US"/>
          </a:p>
        </p:txBody>
      </p:sp>
    </p:spTree>
    <p:extLst>
      <p:ext uri="{BB962C8B-B14F-4D97-AF65-F5344CB8AC3E}">
        <p14:creationId xmlns:p14="http://schemas.microsoft.com/office/powerpoint/2010/main" val="3322564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a16="http://schemas.microsoft.com/office/drawing/2014/main"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a16="http://schemas.microsoft.com/office/drawing/2014/main"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229103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1631" y="612116"/>
            <a:ext cx="1420426" cy="1405170"/>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dirty="0"/>
              <a:t>Key Message</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Text Placeholder 8"/>
          <p:cNvSpPr>
            <a:spLocks noGrp="1"/>
          </p:cNvSpPr>
          <p:nvPr>
            <p:ph type="body" sz="quarter" idx="13" hasCustomPrompt="1"/>
          </p:nvPr>
        </p:nvSpPr>
        <p:spPr>
          <a:xfrm>
            <a:off x="628650" y="1825625"/>
            <a:ext cx="7886700" cy="447058"/>
          </a:xfrm>
        </p:spPr>
        <p:txBody>
          <a:bodyPr/>
          <a:lstStyle>
            <a:lvl1pPr marL="0" indent="0">
              <a:buNone/>
              <a:defRPr sz="2400" b="1" baseline="0">
                <a:solidFill>
                  <a:srgbClr val="385623"/>
                </a:solidFill>
              </a:defRPr>
            </a:lvl1pPr>
          </a:lstStyle>
          <a:p>
            <a:pPr lvl="0"/>
            <a:r>
              <a:rPr lang="en-US" dirty="0"/>
              <a:t>Click to enter Key Message title</a:t>
            </a:r>
          </a:p>
        </p:txBody>
      </p:sp>
    </p:spTree>
    <p:extLst>
      <p:ext uri="{BB962C8B-B14F-4D97-AF65-F5344CB8AC3E}">
        <p14:creationId xmlns:p14="http://schemas.microsoft.com/office/powerpoint/2010/main"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1631" y="612648"/>
            <a:ext cx="1420426" cy="1405170"/>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17414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p:nvPr>
        </p:nvSpPr>
        <p:spPr>
          <a:xfrm>
            <a:off x="629841" y="457200"/>
            <a:ext cx="2949178" cy="1600200"/>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629841" y="2057400"/>
            <a:ext cx="2949178" cy="3811588"/>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52237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3586578"/>
            <a:ext cx="7886700" cy="772357"/>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12092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1631" y="612648"/>
            <a:ext cx="1420426" cy="1405170"/>
          </a:xfrm>
          <a:prstGeom prst="rect">
            <a:avLst/>
          </a:prstGeom>
          <a:solidFill>
            <a:schemeClr val="accent1">
              <a:alpha val="41000"/>
            </a:schemeClr>
          </a:solidFill>
        </p:spPr>
      </p:pic>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648"/>
            <a:ext cx="784386" cy="804671"/>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0166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Recommended chapter citation</a:t>
            </a: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prstClr val="white"/>
              </a:solidFill>
            </a:endParaRPr>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Read the full chapter</a:t>
            </a: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algn="ctr">
              <a:defRPr/>
            </a:pPr>
            <a:r>
              <a:rPr lang="en-US" sz="4000" dirty="0">
                <a:solidFill>
                  <a:prstClr val="white"/>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a16="http://schemas.microsoft.com/office/drawing/2014/main"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14304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91BE2127-7CC2-774A-88FB-31EA0CC0EB5D}"/>
              </a:ext>
            </a:extLst>
          </p:cNvPr>
          <p:cNvSpPr/>
          <p:nvPr userDrawn="1"/>
        </p:nvSpPr>
        <p:spPr>
          <a:xfrm>
            <a:off x="1858781" y="6456685"/>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a16="http://schemas.microsoft.com/office/drawing/2014/main" id="{43EB4777-35ED-D34B-846A-89930A4D882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69" r:id="rId4"/>
    <p:sldLayoutId id="2147483675" r:id="rId5"/>
    <p:sldLayoutId id="2147483664" r:id="rId6"/>
    <p:sldLayoutId id="214748368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currents.plos.org/outbreaks/index.html?p=66303.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doi.org/10.1002/2014EF000272" TargetMode="External"/><Relationship Id="rId4" Type="http://schemas.openxmlformats.org/officeDocument/2006/relationships/hyperlink" Target="http://dx.doi.org/10.7930/J0VM49F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tidesandcurrents.noaa.gov/publications/techrpt83_Global_and_Regional_SLR_Scenarios_for_the_US_final.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charleston-sc.gov/DocumentCenter/View/1008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www.charlestonsc.gov/DocumentCenter/View/10089"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dc.noaa.gov/billions/events/US/1980-2017"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www.cisa.sc.edu/PDFs/October%202015%20Flood%20Event%204%20Pager.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creativecommons.org/licenses/by-sa/2.0/"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earthobservatory.nasa.gov/images/90912/hot-water-ahead-for-hurricane-irma" TargetMode="External"/><Relationship Id="rId5" Type="http://schemas.openxmlformats.org/officeDocument/2006/relationships/hyperlink" Target="http://dx.doi.org/10.7930/J07S7KXX" TargetMode="External"/><Relationship Id="rId4" Type="http://schemas.openxmlformats.org/officeDocument/2006/relationships/hyperlink" Target="https://www.weather.gov/tae/Irma_technical_summar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dx.doi.org/10.1088/1748-9326/11/3/03400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dx.doi.org/10.1111/gcb.12126"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dx.doi.org/10.1071/WF14187"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cfpub.epa.gov/si/si_public_record_Report.cfm?dirEntryId=335095"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doi.org/10.7930/NCA4.2018.CH19"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dx.doi.org/10.1007/s11069-014-1563-z"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4" name="Text Placeholder 3"/>
          <p:cNvSpPr>
            <a:spLocks noGrp="1"/>
          </p:cNvSpPr>
          <p:nvPr>
            <p:ph type="body" sz="quarter" idx="15"/>
          </p:nvPr>
        </p:nvSpPr>
        <p:spPr/>
        <p:txBody>
          <a:bodyPr/>
          <a:lstStyle/>
          <a:p>
            <a:r>
              <a:rPr lang="en-US" dirty="0"/>
              <a:t>Chapter 19 | Southeast</a:t>
            </a:r>
          </a:p>
        </p:txBody>
      </p:sp>
    </p:spTree>
    <p:extLst>
      <p:ext uri="{BB962C8B-B14F-4D97-AF65-F5344CB8AC3E}">
        <p14:creationId xmlns:p14="http://schemas.microsoft.com/office/powerpoint/2010/main" val="2563332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9BD7CA9-317E-44C1-ACDA-33CC67408325}"/>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354509" y="948558"/>
            <a:ext cx="3695708" cy="4421133"/>
          </a:xfrm>
        </p:spPr>
      </p:pic>
      <p:sp>
        <p:nvSpPr>
          <p:cNvPr id="3" name="Title 2">
            <a:extLst>
              <a:ext uri="{FF2B5EF4-FFF2-40B4-BE49-F238E27FC236}">
                <a16:creationId xmlns:a16="http://schemas.microsoft.com/office/drawing/2014/main" id="{E63FAF2A-DE42-4293-BCDF-B0067F705EBB}"/>
              </a:ext>
            </a:extLst>
          </p:cNvPr>
          <p:cNvSpPr>
            <a:spLocks noGrp="1"/>
          </p:cNvSpPr>
          <p:nvPr>
            <p:ph type="title"/>
          </p:nvPr>
        </p:nvSpPr>
        <p:spPr/>
        <p:txBody>
          <a:bodyPr/>
          <a:lstStyle/>
          <a:p>
            <a:r>
              <a:rPr lang="en-US" dirty="0"/>
              <a:t>Fig. 19.5: Projected Number of Warm Nights </a:t>
            </a:r>
          </a:p>
        </p:txBody>
      </p:sp>
      <p:sp>
        <p:nvSpPr>
          <p:cNvPr id="4" name="Text Placeholder 3">
            <a:extLst>
              <a:ext uri="{FF2B5EF4-FFF2-40B4-BE49-F238E27FC236}">
                <a16:creationId xmlns:a16="http://schemas.microsoft.com/office/drawing/2014/main" id="{78384853-652B-4CC5-BE78-E2A88DAFF67C}"/>
              </a:ext>
            </a:extLst>
          </p:cNvPr>
          <p:cNvSpPr>
            <a:spLocks noGrp="1"/>
          </p:cNvSpPr>
          <p:nvPr>
            <p:ph type="body" sz="half" idx="2"/>
          </p:nvPr>
        </p:nvSpPr>
        <p:spPr/>
        <p:txBody>
          <a:bodyPr>
            <a:normAutofit fontScale="77500" lnSpcReduction="20000"/>
          </a:bodyPr>
          <a:lstStyle/>
          <a:p>
            <a:pPr>
              <a:lnSpc>
                <a:spcPct val="120000"/>
              </a:lnSpc>
            </a:pPr>
            <a:r>
              <a:rPr lang="en-US" dirty="0"/>
              <a:t>The maps show the projected number of warm nights (days with minimum temperatures above 75°F) per year in the Southeast for the mid-21st century (left; 2036–2065) and the late 21st century (right; 2070–2099) under a higher scenario (RCP8.5; top row) and a lower scenario (RCP4.5; bottom row). These warm nights currently occur only a few times per year across most of the region (Figure 19.4) but are expected to become common events across much of the Southeast under a higher scenario. Increases in the number of warm nights adversely affect agriculture and reduce the ability of some people to recover from high daytime temperatures. With more heat waves expected, there will likely be a higher risk for more heat-related illness and deaths. </a:t>
            </a:r>
            <a:r>
              <a:rPr lang="en-US" i="1" dirty="0"/>
              <a:t>Sources: NOAA NCEI and CICS-NC.</a:t>
            </a:r>
          </a:p>
        </p:txBody>
      </p:sp>
      <p:sp>
        <p:nvSpPr>
          <p:cNvPr id="5" name="Text Placeholder 4">
            <a:extLst>
              <a:ext uri="{FF2B5EF4-FFF2-40B4-BE49-F238E27FC236}">
                <a16:creationId xmlns:a16="http://schemas.microsoft.com/office/drawing/2014/main" id="{6520B1AC-6189-4579-AB92-87CF4D535938}"/>
              </a:ext>
            </a:extLst>
          </p:cNvPr>
          <p:cNvSpPr>
            <a:spLocks noGrp="1"/>
          </p:cNvSpPr>
          <p:nvPr>
            <p:ph type="body" sz="quarter" idx="12"/>
          </p:nvPr>
        </p:nvSpPr>
        <p:spPr/>
        <p:txBody>
          <a:bodyPr/>
          <a:lstStyle/>
          <a:p>
            <a:r>
              <a:rPr lang="en-US" dirty="0"/>
              <a:t>Ch. 19 | Southeast</a:t>
            </a:r>
          </a:p>
        </p:txBody>
      </p:sp>
    </p:spTree>
    <p:extLst>
      <p:ext uri="{BB962C8B-B14F-4D97-AF65-F5344CB8AC3E}">
        <p14:creationId xmlns:p14="http://schemas.microsoft.com/office/powerpoint/2010/main" val="3381496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4D6B22F-7149-46D2-B136-089848DD6C34}"/>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565010" y="1369930"/>
            <a:ext cx="3851056" cy="3963718"/>
          </a:xfrm>
        </p:spPr>
      </p:pic>
      <p:sp>
        <p:nvSpPr>
          <p:cNvPr id="3" name="Title 2">
            <a:extLst>
              <a:ext uri="{FF2B5EF4-FFF2-40B4-BE49-F238E27FC236}">
                <a16:creationId xmlns:a16="http://schemas.microsoft.com/office/drawing/2014/main" id="{EB6076AE-DD3F-457C-95C0-2B1354747B9F}"/>
              </a:ext>
            </a:extLst>
          </p:cNvPr>
          <p:cNvSpPr>
            <a:spLocks noGrp="1"/>
          </p:cNvSpPr>
          <p:nvPr>
            <p:ph type="title"/>
          </p:nvPr>
        </p:nvSpPr>
        <p:spPr/>
        <p:txBody>
          <a:bodyPr/>
          <a:lstStyle/>
          <a:p>
            <a:r>
              <a:rPr lang="en-US" dirty="0"/>
              <a:t>Fig. 19.6: Potential Abundance of Disease-Carrying Mosquito </a:t>
            </a:r>
          </a:p>
        </p:txBody>
      </p:sp>
      <p:sp>
        <p:nvSpPr>
          <p:cNvPr id="4" name="Text Placeholder 3">
            <a:extLst>
              <a:ext uri="{FF2B5EF4-FFF2-40B4-BE49-F238E27FC236}">
                <a16:creationId xmlns:a16="http://schemas.microsoft.com/office/drawing/2014/main" id="{9009700B-3DD9-4F7F-88C5-B4BDEFD23A15}"/>
              </a:ext>
            </a:extLst>
          </p:cNvPr>
          <p:cNvSpPr>
            <a:spLocks noGrp="1"/>
          </p:cNvSpPr>
          <p:nvPr>
            <p:ph type="body" sz="half" idx="2"/>
          </p:nvPr>
        </p:nvSpPr>
        <p:spPr/>
        <p:txBody>
          <a:bodyPr/>
          <a:lstStyle/>
          <a:p>
            <a:r>
              <a:rPr lang="en-US" dirty="0"/>
              <a:t>The map shows current suitability for the </a:t>
            </a:r>
            <a:r>
              <a:rPr lang="en-US" i="1" dirty="0" err="1"/>
              <a:t>Aedes</a:t>
            </a:r>
            <a:r>
              <a:rPr lang="en-US" i="1" dirty="0"/>
              <a:t> aegypti </a:t>
            </a:r>
            <a:r>
              <a:rPr lang="en-US" dirty="0"/>
              <a:t>mosquito in July in 50 different cities. </a:t>
            </a:r>
            <a:r>
              <a:rPr lang="en-US" i="1" dirty="0" err="1"/>
              <a:t>Aedes</a:t>
            </a:r>
            <a:r>
              <a:rPr lang="en-US" i="1" dirty="0"/>
              <a:t> aegypti </a:t>
            </a:r>
            <a:r>
              <a:rPr lang="en-US" dirty="0"/>
              <a:t>mosquitoes can spread several important diseases, including dengue fever, chikungunya, and Zika fever. The Southeast is the region of the country with the greatest potential mosquito activity. Warming temperatures have the potential to expand mosquito habitat and disease risk. </a:t>
            </a:r>
            <a:r>
              <a:rPr lang="en-US" i="1" dirty="0"/>
              <a:t>Source: adapted from Monaghan et al. 2016.</a:t>
            </a:r>
            <a:r>
              <a:rPr lang="en-US" i="1" baseline="30000" dirty="0">
                <a:hlinkClick r:id="rId4"/>
              </a:rPr>
              <a:t>30</a:t>
            </a:r>
            <a:r>
              <a:rPr lang="en-US" i="1" dirty="0"/>
              <a:t> </a:t>
            </a:r>
          </a:p>
        </p:txBody>
      </p:sp>
      <p:sp>
        <p:nvSpPr>
          <p:cNvPr id="5" name="Text Placeholder 4">
            <a:extLst>
              <a:ext uri="{FF2B5EF4-FFF2-40B4-BE49-F238E27FC236}">
                <a16:creationId xmlns:a16="http://schemas.microsoft.com/office/drawing/2014/main" id="{E9EA676D-D523-48A9-89D6-8268EE559003}"/>
              </a:ext>
            </a:extLst>
          </p:cNvPr>
          <p:cNvSpPr>
            <a:spLocks noGrp="1"/>
          </p:cNvSpPr>
          <p:nvPr>
            <p:ph type="body" sz="quarter" idx="12"/>
          </p:nvPr>
        </p:nvSpPr>
        <p:spPr/>
        <p:txBody>
          <a:bodyPr/>
          <a:lstStyle/>
          <a:p>
            <a:r>
              <a:rPr lang="en-US" dirty="0"/>
              <a:t>Ch. 19 | Southeast</a:t>
            </a:r>
          </a:p>
        </p:txBody>
      </p:sp>
    </p:spTree>
    <p:extLst>
      <p:ext uri="{BB962C8B-B14F-4D97-AF65-F5344CB8AC3E}">
        <p14:creationId xmlns:p14="http://schemas.microsoft.com/office/powerpoint/2010/main" val="153381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D052B31-C761-4194-B39A-9309AA4356C6}"/>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1877626" y="960213"/>
            <a:ext cx="5391923" cy="2008636"/>
          </a:xfrm>
        </p:spPr>
      </p:pic>
      <p:sp>
        <p:nvSpPr>
          <p:cNvPr id="3" name="Title 2">
            <a:extLst>
              <a:ext uri="{FF2B5EF4-FFF2-40B4-BE49-F238E27FC236}">
                <a16:creationId xmlns:a16="http://schemas.microsoft.com/office/drawing/2014/main" id="{CEF64C11-2FC4-4A0F-903A-7E48416DF67A}"/>
              </a:ext>
            </a:extLst>
          </p:cNvPr>
          <p:cNvSpPr>
            <a:spLocks noGrp="1"/>
          </p:cNvSpPr>
          <p:nvPr>
            <p:ph type="title"/>
          </p:nvPr>
        </p:nvSpPr>
        <p:spPr/>
        <p:txBody>
          <a:bodyPr/>
          <a:lstStyle/>
          <a:p>
            <a:r>
              <a:rPr lang="en-US" dirty="0"/>
              <a:t>Fig. 19.7: Annual Number of High Tide Flooding Days </a:t>
            </a:r>
          </a:p>
        </p:txBody>
      </p:sp>
      <p:sp>
        <p:nvSpPr>
          <p:cNvPr id="4" name="Text Placeholder 3">
            <a:extLst>
              <a:ext uri="{FF2B5EF4-FFF2-40B4-BE49-F238E27FC236}">
                <a16:creationId xmlns:a16="http://schemas.microsoft.com/office/drawing/2014/main" id="{83CAF57D-605A-4039-8EA1-B0DA9C8374C3}"/>
              </a:ext>
            </a:extLst>
          </p:cNvPr>
          <p:cNvSpPr>
            <a:spLocks noGrp="1"/>
          </p:cNvSpPr>
          <p:nvPr>
            <p:ph type="body" sz="half" idx="2"/>
          </p:nvPr>
        </p:nvSpPr>
        <p:spPr/>
        <p:txBody>
          <a:bodyPr>
            <a:normAutofit/>
          </a:bodyPr>
          <a:lstStyle/>
          <a:p>
            <a:r>
              <a:rPr lang="en-US" sz="1400" dirty="0"/>
              <a:t>The figure shows the annual number of days experiencing high tide floods based on observations for 1960–2016 for Fort Pulaski, near Savannah, Georgia (black), and projected increases in the number of annual flood events based on four future scenarios: a continuation of the current relative sea level trend (gray) and the Intermediate-Low (dark blue), Intermediate (light blue), and Extreme (red) sea level rise scenarios. See Sweet et al. (2017)</a:t>
            </a:r>
            <a:r>
              <a:rPr lang="en-US" sz="1400" baseline="30000" dirty="0">
                <a:hlinkClick r:id="rId4"/>
              </a:rPr>
              <a:t>51</a:t>
            </a:r>
            <a:r>
              <a:rPr lang="en-US" sz="1400" dirty="0"/>
              <a:t> and Appendix 3: Data &amp; Scenarios for additional information on projection and trend data. </a:t>
            </a:r>
            <a:r>
              <a:rPr lang="en-US" sz="1400" i="1" dirty="0"/>
              <a:t>Source: adapted from Sweet and Park 2014.</a:t>
            </a:r>
            <a:r>
              <a:rPr lang="en-US" sz="1400" i="1" baseline="30000" dirty="0">
                <a:hlinkClick r:id="rId5"/>
              </a:rPr>
              <a:t>63</a:t>
            </a:r>
            <a:endParaRPr lang="en-US" sz="1400" i="1" baseline="30000" dirty="0"/>
          </a:p>
        </p:txBody>
      </p:sp>
      <p:sp>
        <p:nvSpPr>
          <p:cNvPr id="5" name="Text Placeholder 4">
            <a:extLst>
              <a:ext uri="{FF2B5EF4-FFF2-40B4-BE49-F238E27FC236}">
                <a16:creationId xmlns:a16="http://schemas.microsoft.com/office/drawing/2014/main" id="{F1121A2B-DF37-4A92-AFC2-5E07A4430662}"/>
              </a:ext>
            </a:extLst>
          </p:cNvPr>
          <p:cNvSpPr>
            <a:spLocks noGrp="1"/>
          </p:cNvSpPr>
          <p:nvPr>
            <p:ph type="body" sz="quarter" idx="12"/>
          </p:nvPr>
        </p:nvSpPr>
        <p:spPr/>
        <p:txBody>
          <a:bodyPr/>
          <a:lstStyle/>
          <a:p>
            <a:r>
              <a:rPr lang="en-US" dirty="0"/>
              <a:t>Ch. 19 | Southeast</a:t>
            </a:r>
          </a:p>
        </p:txBody>
      </p:sp>
    </p:spTree>
    <p:extLst>
      <p:ext uri="{BB962C8B-B14F-4D97-AF65-F5344CB8AC3E}">
        <p14:creationId xmlns:p14="http://schemas.microsoft.com/office/powerpoint/2010/main" val="775849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6A6ACE-9B3A-F142-B4BB-ED312699F18A}"/>
              </a:ext>
            </a:extLst>
          </p:cNvPr>
          <p:cNvPicPr>
            <a:picLocks noChangeAspect="1"/>
          </p:cNvPicPr>
          <p:nvPr/>
        </p:nvPicPr>
        <p:blipFill>
          <a:blip r:embed="rId3"/>
          <a:stretch>
            <a:fillRect/>
          </a:stretch>
        </p:blipFill>
        <p:spPr>
          <a:xfrm>
            <a:off x="2589594" y="181842"/>
            <a:ext cx="4132477" cy="3373153"/>
          </a:xfrm>
          <a:prstGeom prst="rect">
            <a:avLst/>
          </a:prstGeom>
        </p:spPr>
      </p:pic>
      <p:sp>
        <p:nvSpPr>
          <p:cNvPr id="3" name="Title 2">
            <a:extLst>
              <a:ext uri="{FF2B5EF4-FFF2-40B4-BE49-F238E27FC236}">
                <a16:creationId xmlns:a16="http://schemas.microsoft.com/office/drawing/2014/main" id="{435A96C4-DC40-4376-99CF-5EBB56BE191F}"/>
              </a:ext>
            </a:extLst>
          </p:cNvPr>
          <p:cNvSpPr>
            <a:spLocks noGrp="1"/>
          </p:cNvSpPr>
          <p:nvPr>
            <p:ph type="title"/>
          </p:nvPr>
        </p:nvSpPr>
        <p:spPr/>
        <p:txBody>
          <a:bodyPr/>
          <a:lstStyle/>
          <a:p>
            <a:r>
              <a:rPr lang="en-US" dirty="0"/>
              <a:t>Fig. 19.8: Range of Daily Highest Water Levels in Norfolk, Virginia </a:t>
            </a:r>
          </a:p>
        </p:txBody>
      </p:sp>
      <p:sp>
        <p:nvSpPr>
          <p:cNvPr id="4" name="Text Placeholder 3">
            <a:extLst>
              <a:ext uri="{FF2B5EF4-FFF2-40B4-BE49-F238E27FC236}">
                <a16:creationId xmlns:a16="http://schemas.microsoft.com/office/drawing/2014/main" id="{C7A67ECD-FDAF-4C86-A065-EDCE78CE577F}"/>
              </a:ext>
            </a:extLst>
          </p:cNvPr>
          <p:cNvSpPr>
            <a:spLocks noGrp="1"/>
          </p:cNvSpPr>
          <p:nvPr>
            <p:ph type="body" sz="half" idx="2"/>
          </p:nvPr>
        </p:nvSpPr>
        <p:spPr/>
        <p:txBody>
          <a:bodyPr>
            <a:normAutofit/>
          </a:bodyPr>
          <a:lstStyle/>
          <a:p>
            <a:r>
              <a:rPr lang="en-US" sz="1400" dirty="0"/>
              <a:t>The curves in this figure show a range of daily Mean Higher High Water (MHHW) levels in Norfolk, Virginia (</a:t>
            </a:r>
            <a:r>
              <a:rPr lang="en-US" sz="1400" dirty="0" err="1"/>
              <a:t>Sewells</a:t>
            </a:r>
            <a:r>
              <a:rPr lang="en-US" sz="1400" dirty="0"/>
              <a:t> Point), for the 1960s and 2010s. Local sea level rise has shifted the curve closer to the point where high tide flooding begins (based on warning thresholds established by the National Weather Service). This shows why many more high tide flood events occur now than they did in the past (increase of 6 flood days per year). </a:t>
            </a:r>
            <a:r>
              <a:rPr lang="en-US" sz="1400" i="1" dirty="0"/>
              <a:t>Source: adapted from Sweet et al. 2017.</a:t>
            </a:r>
            <a:r>
              <a:rPr lang="en-US" sz="1400" i="1" baseline="30000" dirty="0">
                <a:hlinkClick r:id="rId4"/>
              </a:rPr>
              <a:t>52</a:t>
            </a:r>
            <a:endParaRPr lang="en-US" sz="1400" i="1" dirty="0"/>
          </a:p>
        </p:txBody>
      </p:sp>
      <p:sp>
        <p:nvSpPr>
          <p:cNvPr id="5" name="Text Placeholder 4">
            <a:extLst>
              <a:ext uri="{FF2B5EF4-FFF2-40B4-BE49-F238E27FC236}">
                <a16:creationId xmlns:a16="http://schemas.microsoft.com/office/drawing/2014/main" id="{6C047EAA-E56D-4BA4-B3B8-AB261177AE05}"/>
              </a:ext>
            </a:extLst>
          </p:cNvPr>
          <p:cNvSpPr>
            <a:spLocks noGrp="1"/>
          </p:cNvSpPr>
          <p:nvPr>
            <p:ph type="body" sz="quarter" idx="12"/>
          </p:nvPr>
        </p:nvSpPr>
        <p:spPr/>
        <p:txBody>
          <a:bodyPr/>
          <a:lstStyle/>
          <a:p>
            <a:r>
              <a:rPr lang="en-US" dirty="0"/>
              <a:t>Ch. 19 | Southeast</a:t>
            </a:r>
          </a:p>
        </p:txBody>
      </p:sp>
    </p:spTree>
    <p:extLst>
      <p:ext uri="{BB962C8B-B14F-4D97-AF65-F5344CB8AC3E}">
        <p14:creationId xmlns:p14="http://schemas.microsoft.com/office/powerpoint/2010/main" val="3546168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26A7434-2231-4CDA-9288-2742035CEE44}"/>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1537774" y="757521"/>
            <a:ext cx="6071628" cy="2414021"/>
          </a:xfrm>
        </p:spPr>
      </p:pic>
      <p:sp>
        <p:nvSpPr>
          <p:cNvPr id="3" name="Title 2">
            <a:extLst>
              <a:ext uri="{FF2B5EF4-FFF2-40B4-BE49-F238E27FC236}">
                <a16:creationId xmlns:a16="http://schemas.microsoft.com/office/drawing/2014/main" id="{56EB6B1E-F455-4C7E-AE5B-7EA69A077C11}"/>
              </a:ext>
            </a:extLst>
          </p:cNvPr>
          <p:cNvSpPr>
            <a:spLocks noGrp="1"/>
          </p:cNvSpPr>
          <p:nvPr>
            <p:ph type="title"/>
          </p:nvPr>
        </p:nvSpPr>
        <p:spPr/>
        <p:txBody>
          <a:bodyPr/>
          <a:lstStyle/>
          <a:p>
            <a:r>
              <a:rPr lang="en-US" dirty="0"/>
              <a:t>Fig. 19.9: Storm Water in Charleston, South Carolina</a:t>
            </a:r>
          </a:p>
        </p:txBody>
      </p:sp>
      <p:sp>
        <p:nvSpPr>
          <p:cNvPr id="4" name="Text Placeholder 3">
            <a:extLst>
              <a:ext uri="{FF2B5EF4-FFF2-40B4-BE49-F238E27FC236}">
                <a16:creationId xmlns:a16="http://schemas.microsoft.com/office/drawing/2014/main" id="{6085110B-992E-4E56-B263-770CEC08D433}"/>
              </a:ext>
            </a:extLst>
          </p:cNvPr>
          <p:cNvSpPr>
            <a:spLocks noGrp="1"/>
          </p:cNvSpPr>
          <p:nvPr>
            <p:ph type="body" sz="half" idx="2"/>
          </p:nvPr>
        </p:nvSpPr>
        <p:spPr/>
        <p:txBody>
          <a:bodyPr>
            <a:normAutofit lnSpcReduction="10000"/>
          </a:bodyPr>
          <a:lstStyle/>
          <a:p>
            <a:r>
              <a:rPr lang="en-US" dirty="0"/>
              <a:t>(left) U.S. Highway 17 (</a:t>
            </a:r>
            <a:r>
              <a:rPr lang="en-US" dirty="0" err="1"/>
              <a:t>Septima</a:t>
            </a:r>
            <a:r>
              <a:rPr lang="en-US" dirty="0"/>
              <a:t> Clark Parkway—crosstown) in Charleston, South Carolina, during a flood event. Floodwaters can get deep enough to stall vehicles. (right) Market Street drainage tunnel being constructed in Charleston, South Carolina, as part of a drainage improvement project to prevent current and future flooding. This tunnel crosses a portion of downtown Charleston 140 feet underground and is designed to rapidly convey storm water to the nearby Ashley River. </a:t>
            </a:r>
            <a:r>
              <a:rPr lang="en-US" i="1" dirty="0"/>
              <a:t>Photo credit: City of Charleston 2015.</a:t>
            </a:r>
            <a:r>
              <a:rPr lang="en-US" i="1" baseline="30000" dirty="0">
                <a:hlinkClick r:id="rId4"/>
              </a:rPr>
              <a:t>45</a:t>
            </a:r>
            <a:r>
              <a:rPr lang="en-US" i="1" dirty="0"/>
              <a:t> </a:t>
            </a:r>
          </a:p>
        </p:txBody>
      </p:sp>
      <p:sp>
        <p:nvSpPr>
          <p:cNvPr id="5" name="Text Placeholder 4">
            <a:extLst>
              <a:ext uri="{FF2B5EF4-FFF2-40B4-BE49-F238E27FC236}">
                <a16:creationId xmlns:a16="http://schemas.microsoft.com/office/drawing/2014/main" id="{1596AF3D-2758-480B-9DA2-B842E866BFEB}"/>
              </a:ext>
            </a:extLst>
          </p:cNvPr>
          <p:cNvSpPr>
            <a:spLocks noGrp="1"/>
          </p:cNvSpPr>
          <p:nvPr>
            <p:ph type="body" sz="quarter" idx="12"/>
          </p:nvPr>
        </p:nvSpPr>
        <p:spPr/>
        <p:txBody>
          <a:bodyPr/>
          <a:lstStyle/>
          <a:p>
            <a:r>
              <a:rPr lang="en-US" dirty="0"/>
              <a:t>Ch. 19 | Southeast</a:t>
            </a:r>
          </a:p>
        </p:txBody>
      </p:sp>
    </p:spTree>
    <p:extLst>
      <p:ext uri="{BB962C8B-B14F-4D97-AF65-F5344CB8AC3E}">
        <p14:creationId xmlns:p14="http://schemas.microsoft.com/office/powerpoint/2010/main" val="3056323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345788A-D27C-4D60-9D45-8244F26736A0}"/>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2131559" y="457200"/>
            <a:ext cx="4884057" cy="3014663"/>
          </a:xfrm>
        </p:spPr>
      </p:pic>
      <p:sp>
        <p:nvSpPr>
          <p:cNvPr id="3" name="Title 2">
            <a:extLst>
              <a:ext uri="{FF2B5EF4-FFF2-40B4-BE49-F238E27FC236}">
                <a16:creationId xmlns:a16="http://schemas.microsoft.com/office/drawing/2014/main" id="{CCC3E77A-00B0-4F55-8623-7B9381FC23F3}"/>
              </a:ext>
            </a:extLst>
          </p:cNvPr>
          <p:cNvSpPr>
            <a:spLocks noGrp="1"/>
          </p:cNvSpPr>
          <p:nvPr>
            <p:ph type="title"/>
          </p:nvPr>
        </p:nvSpPr>
        <p:spPr/>
        <p:txBody>
          <a:bodyPr/>
          <a:lstStyle/>
          <a:p>
            <a:r>
              <a:rPr lang="en-US" dirty="0"/>
              <a:t>Fig. 19.10: Projected Sea Level Rise for Charleston, South Carolina</a:t>
            </a:r>
          </a:p>
        </p:txBody>
      </p:sp>
      <p:sp>
        <p:nvSpPr>
          <p:cNvPr id="4" name="Text Placeholder 3">
            <a:extLst>
              <a:ext uri="{FF2B5EF4-FFF2-40B4-BE49-F238E27FC236}">
                <a16:creationId xmlns:a16="http://schemas.microsoft.com/office/drawing/2014/main" id="{EF799D7A-2683-4302-9916-D3ED24E11775}"/>
              </a:ext>
            </a:extLst>
          </p:cNvPr>
          <p:cNvSpPr>
            <a:spLocks noGrp="1"/>
          </p:cNvSpPr>
          <p:nvPr>
            <p:ph type="body" sz="half" idx="2"/>
          </p:nvPr>
        </p:nvSpPr>
        <p:spPr/>
        <p:txBody>
          <a:bodyPr>
            <a:normAutofit fontScale="92500"/>
          </a:bodyPr>
          <a:lstStyle/>
          <a:p>
            <a:r>
              <a:rPr lang="en-US" dirty="0"/>
              <a:t>The City of Charleston Sea Level Rise Strategy calls for a 50-year outlook, based on existing federal sea level change projections in 2015 (colored curves), and calls for using a range of 1.5–2.5 feet of sea level rise (dashed box). A 1.5-foot increase will be used for short-term, less vulnerable investments, such as a parking lot. A 2.5-foot increase will be used for critical, longer-term investments, such as emergency routes and public buildings. This 1-foot range was chosen to approximate the average of these projections in 2065. </a:t>
            </a:r>
            <a:r>
              <a:rPr lang="en-US" i="1" dirty="0"/>
              <a:t>Source: City of Charleston 2015.</a:t>
            </a:r>
            <a:r>
              <a:rPr lang="en-US" i="1" baseline="30000" dirty="0">
                <a:hlinkClick r:id="rId4"/>
              </a:rPr>
              <a:t>45</a:t>
            </a:r>
            <a:r>
              <a:rPr lang="en-US" i="1" dirty="0"/>
              <a:t> </a:t>
            </a:r>
          </a:p>
        </p:txBody>
      </p:sp>
      <p:sp>
        <p:nvSpPr>
          <p:cNvPr id="5" name="Text Placeholder 4">
            <a:extLst>
              <a:ext uri="{FF2B5EF4-FFF2-40B4-BE49-F238E27FC236}">
                <a16:creationId xmlns:a16="http://schemas.microsoft.com/office/drawing/2014/main" id="{B27BA6CA-4770-4A95-A92D-700693065142}"/>
              </a:ext>
            </a:extLst>
          </p:cNvPr>
          <p:cNvSpPr>
            <a:spLocks noGrp="1"/>
          </p:cNvSpPr>
          <p:nvPr>
            <p:ph type="body" sz="quarter" idx="12"/>
          </p:nvPr>
        </p:nvSpPr>
        <p:spPr/>
        <p:txBody>
          <a:bodyPr/>
          <a:lstStyle/>
          <a:p>
            <a:r>
              <a:rPr lang="en-US" dirty="0"/>
              <a:t>Ch. 19 | Southeast</a:t>
            </a:r>
          </a:p>
        </p:txBody>
      </p:sp>
    </p:spTree>
    <p:extLst>
      <p:ext uri="{BB962C8B-B14F-4D97-AF65-F5344CB8AC3E}">
        <p14:creationId xmlns:p14="http://schemas.microsoft.com/office/powerpoint/2010/main" val="1533652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944CE9E-FCBC-4120-8CF3-5F9F6D11D4B9}"/>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423933"/>
            <a:ext cx="4629150" cy="3470384"/>
          </a:xfrm>
        </p:spPr>
      </p:pic>
      <p:sp>
        <p:nvSpPr>
          <p:cNvPr id="3" name="Title 2">
            <a:extLst>
              <a:ext uri="{FF2B5EF4-FFF2-40B4-BE49-F238E27FC236}">
                <a16:creationId xmlns:a16="http://schemas.microsoft.com/office/drawing/2014/main" id="{9FCF7B4B-06C1-45AD-B52A-82729E9225FB}"/>
              </a:ext>
            </a:extLst>
          </p:cNvPr>
          <p:cNvSpPr>
            <a:spLocks noGrp="1"/>
          </p:cNvSpPr>
          <p:nvPr>
            <p:ph type="title"/>
          </p:nvPr>
        </p:nvSpPr>
        <p:spPr/>
        <p:txBody>
          <a:bodyPr/>
          <a:lstStyle/>
          <a:p>
            <a:r>
              <a:rPr lang="en-US" dirty="0"/>
              <a:t>Fig. 19.11: </a:t>
            </a:r>
            <a:r>
              <a:rPr lang="fr-FR" dirty="0"/>
              <a:t>Isle de Jean Charles Planning Meeting</a:t>
            </a:r>
            <a:endParaRPr lang="en-US" dirty="0"/>
          </a:p>
        </p:txBody>
      </p:sp>
      <p:sp>
        <p:nvSpPr>
          <p:cNvPr id="4" name="Text Placeholder 3">
            <a:extLst>
              <a:ext uri="{FF2B5EF4-FFF2-40B4-BE49-F238E27FC236}">
                <a16:creationId xmlns:a16="http://schemas.microsoft.com/office/drawing/2014/main" id="{8AE3B5AD-C1BC-4ED0-A8AF-99A4EF1D0B3D}"/>
              </a:ext>
            </a:extLst>
          </p:cNvPr>
          <p:cNvSpPr>
            <a:spLocks noGrp="1"/>
          </p:cNvSpPr>
          <p:nvPr>
            <p:ph type="body" sz="half" idx="2"/>
          </p:nvPr>
        </p:nvSpPr>
        <p:spPr/>
        <p:txBody>
          <a:bodyPr/>
          <a:lstStyle/>
          <a:p>
            <a:r>
              <a:rPr lang="en-US" dirty="0"/>
              <a:t>Chantel </a:t>
            </a:r>
            <a:r>
              <a:rPr lang="en-US" dirty="0" err="1"/>
              <a:t>Comardelle</a:t>
            </a:r>
            <a:r>
              <a:rPr lang="en-US" dirty="0"/>
              <a:t>, Isle de Jean Charles Tribe’s Executive Secretary, leads a discussion at a community meeting for the Tribe’s resettlement planning process in Pointe-aux-</a:t>
            </a:r>
            <a:r>
              <a:rPr lang="en-US" dirty="0" err="1"/>
              <a:t>Chenes</a:t>
            </a:r>
            <a:r>
              <a:rPr lang="en-US" dirty="0"/>
              <a:t>, Louisiana, on January 18, 2016. The meeting was supported by the Lowlander Center. </a:t>
            </a:r>
            <a:r>
              <a:rPr lang="en-US" i="1" dirty="0"/>
              <a:t>Photo credit: The Lowlander Center Team.</a:t>
            </a:r>
          </a:p>
        </p:txBody>
      </p:sp>
      <p:sp>
        <p:nvSpPr>
          <p:cNvPr id="5" name="Text Placeholder 4">
            <a:extLst>
              <a:ext uri="{FF2B5EF4-FFF2-40B4-BE49-F238E27FC236}">
                <a16:creationId xmlns:a16="http://schemas.microsoft.com/office/drawing/2014/main" id="{14EDD48E-1F59-4CBC-849B-646106658DCA}"/>
              </a:ext>
            </a:extLst>
          </p:cNvPr>
          <p:cNvSpPr>
            <a:spLocks noGrp="1"/>
          </p:cNvSpPr>
          <p:nvPr>
            <p:ph type="body" sz="quarter" idx="12"/>
          </p:nvPr>
        </p:nvSpPr>
        <p:spPr/>
        <p:txBody>
          <a:bodyPr/>
          <a:lstStyle/>
          <a:p>
            <a:r>
              <a:rPr lang="en-US" dirty="0"/>
              <a:t>Ch. 19 | Southeast</a:t>
            </a:r>
          </a:p>
        </p:txBody>
      </p:sp>
    </p:spTree>
    <p:extLst>
      <p:ext uri="{BB962C8B-B14F-4D97-AF65-F5344CB8AC3E}">
        <p14:creationId xmlns:p14="http://schemas.microsoft.com/office/powerpoint/2010/main" val="2740839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7E90EBE-86FE-4B49-956F-5633CB21D9F7}"/>
              </a:ext>
            </a:extLst>
          </p:cNvPr>
          <p:cNvGraphicFramePr>
            <a:graphicFrameLocks noGrp="1"/>
          </p:cNvGraphicFramePr>
          <p:nvPr>
            <p:ph sz="quarter" idx="10"/>
            <p:extLst>
              <p:ext uri="{D42A27DB-BD31-4B8C-83A1-F6EECF244321}">
                <p14:modId xmlns:p14="http://schemas.microsoft.com/office/powerpoint/2010/main" val="1352819075"/>
              </p:ext>
            </p:extLst>
          </p:nvPr>
        </p:nvGraphicFramePr>
        <p:xfrm>
          <a:off x="621660" y="818246"/>
          <a:ext cx="7886700" cy="2296160"/>
        </p:xfrm>
        <a:graphic>
          <a:graphicData uri="http://schemas.openxmlformats.org/drawingml/2006/table">
            <a:tbl>
              <a:tblPr>
                <a:tableStyleId>{5C22544A-7EE6-4342-B048-85BDC9FD1C3A}</a:tableStyleId>
              </a:tblPr>
              <a:tblGrid>
                <a:gridCol w="1971675">
                  <a:extLst>
                    <a:ext uri="{9D8B030D-6E8A-4147-A177-3AD203B41FA5}">
                      <a16:colId xmlns:a16="http://schemas.microsoft.com/office/drawing/2014/main" val="3235785517"/>
                    </a:ext>
                  </a:extLst>
                </a:gridCol>
                <a:gridCol w="1971675">
                  <a:extLst>
                    <a:ext uri="{9D8B030D-6E8A-4147-A177-3AD203B41FA5}">
                      <a16:colId xmlns:a16="http://schemas.microsoft.com/office/drawing/2014/main" val="440940230"/>
                    </a:ext>
                  </a:extLst>
                </a:gridCol>
                <a:gridCol w="1971675">
                  <a:extLst>
                    <a:ext uri="{9D8B030D-6E8A-4147-A177-3AD203B41FA5}">
                      <a16:colId xmlns:a16="http://schemas.microsoft.com/office/drawing/2014/main" val="3937987759"/>
                    </a:ext>
                  </a:extLst>
                </a:gridCol>
                <a:gridCol w="1971675">
                  <a:extLst>
                    <a:ext uri="{9D8B030D-6E8A-4147-A177-3AD203B41FA5}">
                      <a16:colId xmlns:a16="http://schemas.microsoft.com/office/drawing/2014/main" val="4134569128"/>
                    </a:ext>
                  </a:extLst>
                </a:gridCol>
              </a:tblGrid>
              <a:tr h="370840">
                <a:tc>
                  <a:txBody>
                    <a:bodyPr/>
                    <a:lstStyle/>
                    <a:p>
                      <a:pPr algn="ctr"/>
                      <a:r>
                        <a:rPr lang="en-US" sz="1600" b="1" dirty="0">
                          <a:solidFill>
                            <a:srgbClr val="FFFFFF"/>
                          </a:solidFill>
                          <a:effectLst/>
                          <a:latin typeface="Calibri" panose="020F0502020204030204" pitchFamily="34" charset="0"/>
                          <a:cs typeface="Calibri" panose="020F0502020204030204" pitchFamily="34" charset="0"/>
                        </a:rPr>
                        <a:t>Event </a:t>
                      </a:r>
                      <a:endParaRPr lang="en-US" sz="1600" dirty="0">
                        <a:effectLst/>
                        <a:latin typeface="Calibri" panose="020F0502020204030204" pitchFamily="34" charset="0"/>
                        <a:cs typeface="Calibri" panose="020F0502020204030204" pitchFamily="34" charset="0"/>
                      </a:endParaRPr>
                    </a:p>
                  </a:txBody>
                  <a:tcPr anchor="ctr">
                    <a:solidFill>
                      <a:srgbClr val="365623"/>
                    </a:solidFill>
                  </a:tcPr>
                </a:tc>
                <a:tc>
                  <a:txBody>
                    <a:bodyPr/>
                    <a:lstStyle/>
                    <a:p>
                      <a:pPr algn="ctr"/>
                      <a:r>
                        <a:rPr lang="en-US" sz="1600" b="1" dirty="0">
                          <a:solidFill>
                            <a:srgbClr val="FFFFFF"/>
                          </a:solidFill>
                          <a:effectLst/>
                          <a:latin typeface="Calibri" panose="020F0502020204030204" pitchFamily="34" charset="0"/>
                          <a:cs typeface="Calibri" panose="020F0502020204030204" pitchFamily="34" charset="0"/>
                        </a:rPr>
                        <a:t>Date </a:t>
                      </a:r>
                      <a:endParaRPr lang="en-US" sz="1600" dirty="0">
                        <a:effectLst/>
                        <a:latin typeface="Calibri" panose="020F0502020204030204" pitchFamily="34" charset="0"/>
                        <a:cs typeface="Calibri" panose="020F0502020204030204" pitchFamily="34" charset="0"/>
                      </a:endParaRPr>
                    </a:p>
                  </a:txBody>
                  <a:tcPr anchor="ctr">
                    <a:solidFill>
                      <a:srgbClr val="365623"/>
                    </a:solidFill>
                  </a:tcPr>
                </a:tc>
                <a:tc>
                  <a:txBody>
                    <a:bodyPr/>
                    <a:lstStyle/>
                    <a:p>
                      <a:pPr algn="ctr"/>
                      <a:r>
                        <a:rPr lang="en-US" sz="1600" b="1" dirty="0">
                          <a:solidFill>
                            <a:srgbClr val="FFFFFF"/>
                          </a:solidFill>
                          <a:effectLst/>
                          <a:latin typeface="Calibri" panose="020F0502020204030204" pitchFamily="34" charset="0"/>
                          <a:cs typeface="Calibri" panose="020F0502020204030204" pitchFamily="34" charset="0"/>
                        </a:rPr>
                        <a:t>Damages </a:t>
                      </a:r>
                      <a:endParaRPr lang="en-US" sz="1600" dirty="0">
                        <a:effectLst/>
                        <a:latin typeface="Calibri" panose="020F0502020204030204" pitchFamily="34" charset="0"/>
                        <a:cs typeface="Calibri" panose="020F0502020204030204" pitchFamily="34" charset="0"/>
                      </a:endParaRPr>
                    </a:p>
                  </a:txBody>
                  <a:tcPr anchor="ctr">
                    <a:solidFill>
                      <a:srgbClr val="365623"/>
                    </a:solidFill>
                  </a:tcPr>
                </a:tc>
                <a:tc>
                  <a:txBody>
                    <a:bodyPr/>
                    <a:lstStyle/>
                    <a:p>
                      <a:pPr algn="ctr"/>
                      <a:r>
                        <a:rPr lang="en-US" sz="1600" b="1" dirty="0">
                          <a:solidFill>
                            <a:srgbClr val="FFFFFF"/>
                          </a:solidFill>
                          <a:effectLst/>
                          <a:latin typeface="Calibri" panose="020F0502020204030204" pitchFamily="34" charset="0"/>
                          <a:cs typeface="Calibri" panose="020F0502020204030204" pitchFamily="34" charset="0"/>
                        </a:rPr>
                        <a:t>Casualties </a:t>
                      </a:r>
                      <a:endParaRPr lang="en-US" sz="1600" dirty="0">
                        <a:effectLst/>
                        <a:latin typeface="Calibri" panose="020F0502020204030204" pitchFamily="34" charset="0"/>
                        <a:cs typeface="Calibri" panose="020F0502020204030204" pitchFamily="34" charset="0"/>
                      </a:endParaRPr>
                    </a:p>
                  </a:txBody>
                  <a:tcPr anchor="ctr">
                    <a:solidFill>
                      <a:srgbClr val="365623"/>
                    </a:solidFill>
                  </a:tcPr>
                </a:tc>
                <a:extLst>
                  <a:ext uri="{0D108BD9-81ED-4DB2-BD59-A6C34878D82A}">
                    <a16:rowId xmlns:a16="http://schemas.microsoft.com/office/drawing/2014/main" val="739600356"/>
                  </a:ext>
                </a:extLst>
              </a:tr>
              <a:tr h="370840">
                <a:tc>
                  <a:txBody>
                    <a:bodyPr/>
                    <a:lstStyle/>
                    <a:p>
                      <a:pPr algn="ctr"/>
                      <a:r>
                        <a:rPr lang="en-US" sz="1400" dirty="0">
                          <a:effectLst/>
                          <a:latin typeface="Calibri" panose="020F0502020204030204" pitchFamily="34" charset="0"/>
                          <a:cs typeface="Calibri" panose="020F0502020204030204" pitchFamily="34" charset="0"/>
                        </a:rPr>
                        <a:t>Southeast tornadoes and flooding (FL, AL, AR) </a:t>
                      </a:r>
                    </a:p>
                  </a:txBody>
                  <a:tcPr anchor="ctr">
                    <a:solidFill>
                      <a:srgbClr val="E1E6DE"/>
                    </a:solidFill>
                  </a:tcPr>
                </a:tc>
                <a:tc>
                  <a:txBody>
                    <a:bodyPr/>
                    <a:lstStyle/>
                    <a:p>
                      <a:pPr algn="ctr"/>
                      <a:r>
                        <a:rPr lang="en-US" sz="1400" dirty="0">
                          <a:effectLst/>
                          <a:latin typeface="Calibri" panose="020F0502020204030204" pitchFamily="34" charset="0"/>
                          <a:cs typeface="Calibri" panose="020F0502020204030204" pitchFamily="34" charset="0"/>
                        </a:rPr>
                        <a:t>April 27–28, 2014 </a:t>
                      </a:r>
                    </a:p>
                  </a:txBody>
                  <a:tcPr anchor="ctr">
                    <a:solidFill>
                      <a:srgbClr val="E1E6DE"/>
                    </a:solidFill>
                  </a:tcPr>
                </a:tc>
                <a:tc>
                  <a:txBody>
                    <a:bodyPr/>
                    <a:lstStyle/>
                    <a:p>
                      <a:pPr algn="ctr"/>
                      <a:r>
                        <a:rPr lang="en-US" sz="1400" dirty="0">
                          <a:effectLst/>
                          <a:latin typeface="Calibri" panose="020F0502020204030204" pitchFamily="34" charset="0"/>
                          <a:cs typeface="Calibri" panose="020F0502020204030204" pitchFamily="34" charset="0"/>
                        </a:rPr>
                        <a:t>$1.8 Billion </a:t>
                      </a:r>
                    </a:p>
                  </a:txBody>
                  <a:tcPr anchor="ctr">
                    <a:solidFill>
                      <a:srgbClr val="E1E6DE"/>
                    </a:solidFill>
                  </a:tcPr>
                </a:tc>
                <a:tc>
                  <a:txBody>
                    <a:bodyPr/>
                    <a:lstStyle/>
                    <a:p>
                      <a:pPr algn="ctr"/>
                      <a:r>
                        <a:rPr lang="en-US" sz="1400" dirty="0">
                          <a:effectLst/>
                          <a:latin typeface="Calibri" panose="020F0502020204030204" pitchFamily="34" charset="0"/>
                          <a:cs typeface="Calibri" panose="020F0502020204030204" pitchFamily="34" charset="0"/>
                        </a:rPr>
                        <a:t>33 </a:t>
                      </a:r>
                    </a:p>
                  </a:txBody>
                  <a:tcPr anchor="ctr">
                    <a:solidFill>
                      <a:srgbClr val="E1E6DE"/>
                    </a:solidFill>
                  </a:tcPr>
                </a:tc>
                <a:extLst>
                  <a:ext uri="{0D108BD9-81ED-4DB2-BD59-A6C34878D82A}">
                    <a16:rowId xmlns:a16="http://schemas.microsoft.com/office/drawing/2014/main" val="1256648452"/>
                  </a:ext>
                </a:extLst>
              </a:tr>
              <a:tr h="370840">
                <a:tc>
                  <a:txBody>
                    <a:bodyPr/>
                    <a:lstStyle/>
                    <a:p>
                      <a:pPr algn="ctr"/>
                      <a:r>
                        <a:rPr lang="en-US" sz="1400" dirty="0">
                          <a:effectLst/>
                          <a:latin typeface="Calibri" panose="020F0502020204030204" pitchFamily="34" charset="0"/>
                          <a:cs typeface="Calibri" panose="020F0502020204030204" pitchFamily="34" charset="0"/>
                        </a:rPr>
                        <a:t>South Carolina record flooding </a:t>
                      </a:r>
                    </a:p>
                  </a:txBody>
                  <a:tcPr anchor="ctr">
                    <a:solidFill>
                      <a:schemeClr val="bg1"/>
                    </a:solidFill>
                  </a:tcPr>
                </a:tc>
                <a:tc>
                  <a:txBody>
                    <a:bodyPr/>
                    <a:lstStyle/>
                    <a:p>
                      <a:pPr algn="ctr"/>
                      <a:r>
                        <a:rPr lang="en-US" sz="1400" dirty="0">
                          <a:effectLst/>
                          <a:latin typeface="Calibri" panose="020F0502020204030204" pitchFamily="34" charset="0"/>
                          <a:cs typeface="Calibri" panose="020F0502020204030204" pitchFamily="34" charset="0"/>
                        </a:rPr>
                        <a:t>October 1–5, 2015 </a:t>
                      </a:r>
                    </a:p>
                  </a:txBody>
                  <a:tcPr anchor="ctr">
                    <a:solidFill>
                      <a:schemeClr val="bg1"/>
                    </a:solidFill>
                  </a:tcPr>
                </a:tc>
                <a:tc>
                  <a:txBody>
                    <a:bodyPr/>
                    <a:lstStyle/>
                    <a:p>
                      <a:pPr algn="ctr"/>
                      <a:r>
                        <a:rPr lang="en-US" sz="1400" dirty="0">
                          <a:effectLst/>
                          <a:latin typeface="Calibri" panose="020F0502020204030204" pitchFamily="34" charset="0"/>
                          <a:cs typeface="Calibri" panose="020F0502020204030204" pitchFamily="34" charset="0"/>
                        </a:rPr>
                        <a:t>$2.1 Billion </a:t>
                      </a:r>
                    </a:p>
                  </a:txBody>
                  <a:tcPr anchor="ctr">
                    <a:solidFill>
                      <a:schemeClr val="bg1"/>
                    </a:solidFill>
                  </a:tcPr>
                </a:tc>
                <a:tc>
                  <a:txBody>
                    <a:bodyPr/>
                    <a:lstStyle/>
                    <a:p>
                      <a:pPr algn="ctr"/>
                      <a:r>
                        <a:rPr lang="en-US" sz="1400" dirty="0">
                          <a:effectLst/>
                          <a:latin typeface="Calibri" panose="020F0502020204030204" pitchFamily="34" charset="0"/>
                          <a:cs typeface="Calibri" panose="020F0502020204030204" pitchFamily="34" charset="0"/>
                        </a:rPr>
                        <a:t>25 </a:t>
                      </a:r>
                    </a:p>
                  </a:txBody>
                  <a:tcPr anchor="ctr">
                    <a:solidFill>
                      <a:schemeClr val="bg1"/>
                    </a:solidFill>
                  </a:tcPr>
                </a:tc>
                <a:extLst>
                  <a:ext uri="{0D108BD9-81ED-4DB2-BD59-A6C34878D82A}">
                    <a16:rowId xmlns:a16="http://schemas.microsoft.com/office/drawing/2014/main" val="2979596443"/>
                  </a:ext>
                </a:extLst>
              </a:tr>
              <a:tr h="370840">
                <a:tc>
                  <a:txBody>
                    <a:bodyPr/>
                    <a:lstStyle/>
                    <a:p>
                      <a:pPr algn="ctr"/>
                      <a:r>
                        <a:rPr lang="en-US" sz="1400">
                          <a:effectLst/>
                          <a:latin typeface="Calibri" panose="020F0502020204030204" pitchFamily="34" charset="0"/>
                          <a:cs typeface="Calibri" panose="020F0502020204030204" pitchFamily="34" charset="0"/>
                        </a:rPr>
                        <a:t>Hurricane Matthew </a:t>
                      </a:r>
                    </a:p>
                  </a:txBody>
                  <a:tcPr anchor="ctr">
                    <a:solidFill>
                      <a:srgbClr val="E1E6DE"/>
                    </a:solidFill>
                  </a:tcPr>
                </a:tc>
                <a:tc>
                  <a:txBody>
                    <a:bodyPr/>
                    <a:lstStyle/>
                    <a:p>
                      <a:pPr algn="ctr"/>
                      <a:r>
                        <a:rPr lang="en-US" sz="1400">
                          <a:effectLst/>
                          <a:latin typeface="Calibri" panose="020F0502020204030204" pitchFamily="34" charset="0"/>
                          <a:cs typeface="Calibri" panose="020F0502020204030204" pitchFamily="34" charset="0"/>
                        </a:rPr>
                        <a:t>October 7–9, 2016 </a:t>
                      </a:r>
                    </a:p>
                  </a:txBody>
                  <a:tcPr anchor="ctr">
                    <a:solidFill>
                      <a:srgbClr val="E1E6DE"/>
                    </a:solidFill>
                  </a:tcPr>
                </a:tc>
                <a:tc>
                  <a:txBody>
                    <a:bodyPr/>
                    <a:lstStyle/>
                    <a:p>
                      <a:pPr algn="ctr"/>
                      <a:r>
                        <a:rPr lang="en-US" sz="1400">
                          <a:effectLst/>
                          <a:latin typeface="Calibri" panose="020F0502020204030204" pitchFamily="34" charset="0"/>
                          <a:cs typeface="Calibri" panose="020F0502020204030204" pitchFamily="34" charset="0"/>
                        </a:rPr>
                        <a:t>$10.1 Billion </a:t>
                      </a:r>
                    </a:p>
                  </a:txBody>
                  <a:tcPr anchor="ctr">
                    <a:solidFill>
                      <a:srgbClr val="E1E6DE"/>
                    </a:solidFill>
                  </a:tcPr>
                </a:tc>
                <a:tc>
                  <a:txBody>
                    <a:bodyPr/>
                    <a:lstStyle/>
                    <a:p>
                      <a:pPr algn="ctr"/>
                      <a:r>
                        <a:rPr lang="en-US" sz="1400" dirty="0">
                          <a:effectLst/>
                          <a:latin typeface="Calibri" panose="020F0502020204030204" pitchFamily="34" charset="0"/>
                          <a:cs typeface="Calibri" panose="020F0502020204030204" pitchFamily="34" charset="0"/>
                        </a:rPr>
                        <a:t>49 </a:t>
                      </a:r>
                    </a:p>
                  </a:txBody>
                  <a:tcPr anchor="ctr">
                    <a:solidFill>
                      <a:srgbClr val="E1E6DE"/>
                    </a:solidFill>
                  </a:tcPr>
                </a:tc>
                <a:extLst>
                  <a:ext uri="{0D108BD9-81ED-4DB2-BD59-A6C34878D82A}">
                    <a16:rowId xmlns:a16="http://schemas.microsoft.com/office/drawing/2014/main" val="583789493"/>
                  </a:ext>
                </a:extLst>
              </a:tr>
              <a:tr h="370840">
                <a:tc>
                  <a:txBody>
                    <a:bodyPr/>
                    <a:lstStyle/>
                    <a:p>
                      <a:pPr algn="ctr"/>
                      <a:r>
                        <a:rPr lang="en-US" sz="1400" dirty="0">
                          <a:effectLst/>
                          <a:latin typeface="Calibri" panose="020F0502020204030204" pitchFamily="34" charset="0"/>
                          <a:cs typeface="Calibri" panose="020F0502020204030204" pitchFamily="34" charset="0"/>
                        </a:rPr>
                        <a:t>Louisiana flooding (Baton Rouge) </a:t>
                      </a:r>
                    </a:p>
                  </a:txBody>
                  <a:tcPr anchor="ctr">
                    <a:solidFill>
                      <a:schemeClr val="bg1"/>
                    </a:solidFill>
                  </a:tcPr>
                </a:tc>
                <a:tc>
                  <a:txBody>
                    <a:bodyPr/>
                    <a:lstStyle/>
                    <a:p>
                      <a:pPr algn="ctr"/>
                      <a:r>
                        <a:rPr lang="en-US" sz="1400" dirty="0">
                          <a:effectLst/>
                          <a:latin typeface="Calibri" panose="020F0502020204030204" pitchFamily="34" charset="0"/>
                          <a:cs typeface="Calibri" panose="020F0502020204030204" pitchFamily="34" charset="0"/>
                        </a:rPr>
                        <a:t>August 11–15, 2016 </a:t>
                      </a:r>
                    </a:p>
                  </a:txBody>
                  <a:tcPr anchor="ctr">
                    <a:solidFill>
                      <a:schemeClr val="bg1"/>
                    </a:solidFill>
                  </a:tcPr>
                </a:tc>
                <a:tc>
                  <a:txBody>
                    <a:bodyPr/>
                    <a:lstStyle/>
                    <a:p>
                      <a:pPr algn="ctr"/>
                      <a:r>
                        <a:rPr lang="en-US" sz="1400">
                          <a:effectLst/>
                          <a:latin typeface="Calibri" panose="020F0502020204030204" pitchFamily="34" charset="0"/>
                          <a:cs typeface="Calibri" panose="020F0502020204030204" pitchFamily="34" charset="0"/>
                        </a:rPr>
                        <a:t>$10.1 Billion </a:t>
                      </a:r>
                    </a:p>
                  </a:txBody>
                  <a:tcPr anchor="ctr">
                    <a:solidFill>
                      <a:schemeClr val="bg1"/>
                    </a:solidFill>
                  </a:tcPr>
                </a:tc>
                <a:tc>
                  <a:txBody>
                    <a:bodyPr/>
                    <a:lstStyle/>
                    <a:p>
                      <a:pPr algn="ctr"/>
                      <a:r>
                        <a:rPr lang="en-US" sz="1400" dirty="0">
                          <a:effectLst/>
                          <a:latin typeface="Calibri" panose="020F0502020204030204" pitchFamily="34" charset="0"/>
                          <a:cs typeface="Calibri" panose="020F0502020204030204" pitchFamily="34" charset="0"/>
                        </a:rPr>
                        <a:t>13 </a:t>
                      </a:r>
                    </a:p>
                  </a:txBody>
                  <a:tcPr anchor="ctr">
                    <a:solidFill>
                      <a:schemeClr val="bg1"/>
                    </a:solidFill>
                  </a:tcPr>
                </a:tc>
                <a:extLst>
                  <a:ext uri="{0D108BD9-81ED-4DB2-BD59-A6C34878D82A}">
                    <a16:rowId xmlns:a16="http://schemas.microsoft.com/office/drawing/2014/main" val="827265253"/>
                  </a:ext>
                </a:extLst>
              </a:tr>
            </a:tbl>
          </a:graphicData>
        </a:graphic>
      </p:graphicFrame>
      <p:sp>
        <p:nvSpPr>
          <p:cNvPr id="3" name="Title 2">
            <a:extLst>
              <a:ext uri="{FF2B5EF4-FFF2-40B4-BE49-F238E27FC236}">
                <a16:creationId xmlns:a16="http://schemas.microsoft.com/office/drawing/2014/main" id="{EC63CA04-34FA-3841-B79D-31E6FA21530A}"/>
              </a:ext>
            </a:extLst>
          </p:cNvPr>
          <p:cNvSpPr>
            <a:spLocks noGrp="1"/>
          </p:cNvSpPr>
          <p:nvPr>
            <p:ph type="title"/>
          </p:nvPr>
        </p:nvSpPr>
        <p:spPr/>
        <p:txBody>
          <a:bodyPr>
            <a:normAutofit fontScale="90000"/>
          </a:bodyPr>
          <a:lstStyle/>
          <a:p>
            <a:r>
              <a:rPr lang="en-US" dirty="0"/>
              <a:t>Table 19.1: Billion-Dollar Flood Events in the Southeast (2014– </a:t>
            </a:r>
            <a:br>
              <a:rPr lang="en-US" dirty="0"/>
            </a:br>
            <a:r>
              <a:rPr lang="en-US" dirty="0"/>
              <a:t>2016)</a:t>
            </a:r>
          </a:p>
        </p:txBody>
      </p:sp>
      <p:sp>
        <p:nvSpPr>
          <p:cNvPr id="4" name="Text Placeholder 3">
            <a:extLst>
              <a:ext uri="{FF2B5EF4-FFF2-40B4-BE49-F238E27FC236}">
                <a16:creationId xmlns:a16="http://schemas.microsoft.com/office/drawing/2014/main" id="{D1059EF5-4F09-5247-B8A1-A680BC39BA1F}"/>
              </a:ext>
            </a:extLst>
          </p:cNvPr>
          <p:cNvSpPr>
            <a:spLocks noGrp="1"/>
          </p:cNvSpPr>
          <p:nvPr>
            <p:ph type="body" sz="half" idx="2"/>
          </p:nvPr>
        </p:nvSpPr>
        <p:spPr/>
        <p:txBody>
          <a:bodyPr/>
          <a:lstStyle/>
          <a:p>
            <a:r>
              <a:rPr lang="en-US" dirty="0"/>
              <a:t>Values are Consumer Price Index adjusted and are in 2017 dollars. </a:t>
            </a:r>
            <a:r>
              <a:rPr lang="en-US" i="1" dirty="0"/>
              <a:t>Source: NOAA NCEI 2017.</a:t>
            </a:r>
            <a:r>
              <a:rPr lang="en-US" i="1" baseline="30000" dirty="0">
                <a:hlinkClick r:id="rId3"/>
              </a:rPr>
              <a:t>84</a:t>
            </a:r>
            <a:endParaRPr lang="en-US" i="1" baseline="30000" dirty="0"/>
          </a:p>
        </p:txBody>
      </p:sp>
      <p:sp>
        <p:nvSpPr>
          <p:cNvPr id="5" name="Text Placeholder 4">
            <a:extLst>
              <a:ext uri="{FF2B5EF4-FFF2-40B4-BE49-F238E27FC236}">
                <a16:creationId xmlns:a16="http://schemas.microsoft.com/office/drawing/2014/main" id="{5C7988EF-E313-794D-8FAA-A5237629F7C5}"/>
              </a:ext>
            </a:extLst>
          </p:cNvPr>
          <p:cNvSpPr>
            <a:spLocks noGrp="1"/>
          </p:cNvSpPr>
          <p:nvPr>
            <p:ph type="body" sz="quarter" idx="12"/>
          </p:nvPr>
        </p:nvSpPr>
        <p:spPr/>
        <p:txBody>
          <a:bodyPr/>
          <a:lstStyle/>
          <a:p>
            <a:r>
              <a:rPr lang="en-US" dirty="0"/>
              <a:t>Ch. 19 | Southeast</a:t>
            </a:r>
          </a:p>
        </p:txBody>
      </p:sp>
    </p:spTree>
    <p:extLst>
      <p:ext uri="{BB962C8B-B14F-4D97-AF65-F5344CB8AC3E}">
        <p14:creationId xmlns:p14="http://schemas.microsoft.com/office/powerpoint/2010/main" val="2037523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34803D2-9784-4C33-B248-EFE12C311C65}"/>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2404931" y="559400"/>
            <a:ext cx="4337313" cy="2810262"/>
          </a:xfrm>
        </p:spPr>
      </p:pic>
      <p:sp>
        <p:nvSpPr>
          <p:cNvPr id="3" name="Title 2">
            <a:extLst>
              <a:ext uri="{FF2B5EF4-FFF2-40B4-BE49-F238E27FC236}">
                <a16:creationId xmlns:a16="http://schemas.microsoft.com/office/drawing/2014/main" id="{F9F2E22E-E939-4634-B677-0845A1AF912C}"/>
              </a:ext>
            </a:extLst>
          </p:cNvPr>
          <p:cNvSpPr>
            <a:spLocks noGrp="1"/>
          </p:cNvSpPr>
          <p:nvPr>
            <p:ph type="title"/>
          </p:nvPr>
        </p:nvSpPr>
        <p:spPr/>
        <p:txBody>
          <a:bodyPr/>
          <a:lstStyle/>
          <a:p>
            <a:r>
              <a:rPr lang="en-US" dirty="0"/>
              <a:t>Fig. 19.12: October 2015 Extreme Rainfall Event </a:t>
            </a:r>
          </a:p>
        </p:txBody>
      </p:sp>
      <p:sp>
        <p:nvSpPr>
          <p:cNvPr id="4" name="Text Placeholder 3">
            <a:extLst>
              <a:ext uri="{FF2B5EF4-FFF2-40B4-BE49-F238E27FC236}">
                <a16:creationId xmlns:a16="http://schemas.microsoft.com/office/drawing/2014/main" id="{444FB8D1-1FDC-4504-9A47-3DF284494DF7}"/>
              </a:ext>
            </a:extLst>
          </p:cNvPr>
          <p:cNvSpPr>
            <a:spLocks noGrp="1"/>
          </p:cNvSpPr>
          <p:nvPr>
            <p:ph type="body" sz="half" idx="2"/>
          </p:nvPr>
        </p:nvSpPr>
        <p:spPr/>
        <p:txBody>
          <a:bodyPr>
            <a:normAutofit lnSpcReduction="10000"/>
          </a:bodyPr>
          <a:lstStyle/>
          <a:p>
            <a:r>
              <a:rPr lang="en-US" dirty="0"/>
              <a:t>The map shows rainfall totals from the October 2015 South Carolina flood event. Red colors in the map indicate areas that received excessive rainfall totals that broke all-time records. Some of these totals exceeded the 500-year and 1,000-year return period amounts (rainfall amounts that would be expected to have only a 0.2% or 0.1% chance of occurring in a given year). Extreme precipitation events will likely increase in frequency in the Southeast. </a:t>
            </a:r>
            <a:r>
              <a:rPr lang="en-US" i="1" dirty="0"/>
              <a:t>Source: CISA 2015.</a:t>
            </a:r>
            <a:r>
              <a:rPr lang="en-US" i="1" baseline="30000" dirty="0">
                <a:hlinkClick r:id="rId4"/>
              </a:rPr>
              <a:t>98</a:t>
            </a:r>
            <a:r>
              <a:rPr lang="en-US" i="1" dirty="0"/>
              <a:t> </a:t>
            </a:r>
          </a:p>
          <a:p>
            <a:endParaRPr lang="en-US" dirty="0"/>
          </a:p>
        </p:txBody>
      </p:sp>
      <p:sp>
        <p:nvSpPr>
          <p:cNvPr id="5" name="Text Placeholder 4">
            <a:extLst>
              <a:ext uri="{FF2B5EF4-FFF2-40B4-BE49-F238E27FC236}">
                <a16:creationId xmlns:a16="http://schemas.microsoft.com/office/drawing/2014/main" id="{3F44CF33-BC44-40E3-B847-98D96E50F921}"/>
              </a:ext>
            </a:extLst>
          </p:cNvPr>
          <p:cNvSpPr>
            <a:spLocks noGrp="1"/>
          </p:cNvSpPr>
          <p:nvPr>
            <p:ph type="body" sz="quarter" idx="12"/>
          </p:nvPr>
        </p:nvSpPr>
        <p:spPr/>
        <p:txBody>
          <a:bodyPr/>
          <a:lstStyle/>
          <a:p>
            <a:r>
              <a:rPr lang="en-US" dirty="0"/>
              <a:t>Ch. 19 | Southeast</a:t>
            </a:r>
          </a:p>
        </p:txBody>
      </p:sp>
    </p:spTree>
    <p:extLst>
      <p:ext uri="{BB962C8B-B14F-4D97-AF65-F5344CB8AC3E}">
        <p14:creationId xmlns:p14="http://schemas.microsoft.com/office/powerpoint/2010/main" val="2818279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BA88AA-E001-4380-8FE1-329A735B13FC}"/>
              </a:ext>
            </a:extLst>
          </p:cNvPr>
          <p:cNvSpPr>
            <a:spLocks noGrp="1"/>
          </p:cNvSpPr>
          <p:nvPr>
            <p:ph type="title"/>
          </p:nvPr>
        </p:nvSpPr>
        <p:spPr/>
        <p:txBody>
          <a:bodyPr/>
          <a:lstStyle/>
          <a:p>
            <a:r>
              <a:rPr lang="en-US" dirty="0"/>
              <a:t>Fig. 19.13: October 2015 Charleston Flood</a:t>
            </a:r>
          </a:p>
        </p:txBody>
      </p:sp>
      <p:sp>
        <p:nvSpPr>
          <p:cNvPr id="4" name="Text Placeholder 3">
            <a:extLst>
              <a:ext uri="{FF2B5EF4-FFF2-40B4-BE49-F238E27FC236}">
                <a16:creationId xmlns:a16="http://schemas.microsoft.com/office/drawing/2014/main" id="{557907FC-3D0C-4459-B8C0-48F3F3E83DA2}"/>
              </a:ext>
            </a:extLst>
          </p:cNvPr>
          <p:cNvSpPr>
            <a:spLocks noGrp="1"/>
          </p:cNvSpPr>
          <p:nvPr>
            <p:ph type="body" sz="half" idx="2"/>
          </p:nvPr>
        </p:nvSpPr>
        <p:spPr/>
        <p:txBody>
          <a:bodyPr/>
          <a:lstStyle/>
          <a:p>
            <a:r>
              <a:rPr lang="en-US" dirty="0"/>
              <a:t>Many roads became impassable in the inland areas of South Carolina as a result of the October 2015 extreme rainfall event. This photo shows a neighborhood in North Charleston after the event with knee-deep flooding. </a:t>
            </a:r>
            <a:r>
              <a:rPr lang="en-US" i="1" dirty="0"/>
              <a:t>Photo credit: Ryan Johnson (</a:t>
            </a:r>
            <a:r>
              <a:rPr lang="en-US" i="1" u="sng" dirty="0">
                <a:hlinkClick r:id="rId2"/>
              </a:rPr>
              <a:t>CC BY-SA 2.0</a:t>
            </a:r>
            <a:r>
              <a:rPr lang="en-US" i="1" dirty="0"/>
              <a:t>).</a:t>
            </a:r>
          </a:p>
        </p:txBody>
      </p:sp>
      <p:sp>
        <p:nvSpPr>
          <p:cNvPr id="5" name="Text Placeholder 4">
            <a:extLst>
              <a:ext uri="{FF2B5EF4-FFF2-40B4-BE49-F238E27FC236}">
                <a16:creationId xmlns:a16="http://schemas.microsoft.com/office/drawing/2014/main" id="{20716ECC-71DD-4681-AD17-2ECA4D7CABCC}"/>
              </a:ext>
            </a:extLst>
          </p:cNvPr>
          <p:cNvSpPr>
            <a:spLocks noGrp="1"/>
          </p:cNvSpPr>
          <p:nvPr>
            <p:ph type="body" sz="quarter" idx="12"/>
          </p:nvPr>
        </p:nvSpPr>
        <p:spPr/>
        <p:txBody>
          <a:bodyPr/>
          <a:lstStyle/>
          <a:p>
            <a:r>
              <a:rPr lang="en-US" dirty="0"/>
              <a:t>Ch. 19 | Southeast</a:t>
            </a:r>
          </a:p>
        </p:txBody>
      </p:sp>
      <p:pic>
        <p:nvPicPr>
          <p:cNvPr id="15" name="Content Placeholder 14">
            <a:extLst>
              <a:ext uri="{FF2B5EF4-FFF2-40B4-BE49-F238E27FC236}">
                <a16:creationId xmlns:a16="http://schemas.microsoft.com/office/drawing/2014/main" id="{2E54F34F-58A6-4CE6-BD89-9E8595401B0E}"/>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887788" y="1616075"/>
            <a:ext cx="4629150" cy="3086100"/>
          </a:xfrm>
        </p:spPr>
      </p:pic>
    </p:spTree>
    <p:extLst>
      <p:ext uri="{BB962C8B-B14F-4D97-AF65-F5344CB8AC3E}">
        <p14:creationId xmlns:p14="http://schemas.microsoft.com/office/powerpoint/2010/main" val="86504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41BCF3-29AF-4682-805E-08D861964783}"/>
              </a:ext>
            </a:extLst>
          </p:cNvPr>
          <p:cNvSpPr>
            <a:spLocks noGrp="1"/>
          </p:cNvSpPr>
          <p:nvPr>
            <p:ph idx="1"/>
          </p:nvPr>
        </p:nvSpPr>
        <p:spPr/>
        <p:txBody>
          <a:bodyPr/>
          <a:lstStyle/>
          <a:p>
            <a:r>
              <a:rPr lang="en-US" dirty="0"/>
              <a:t>Many southeastern cities are particularly vulnerable to climate change compared to cities in other regions, with expected impacts to infrastructure and human health. The vibrancy and viability of these metropolitan areas, including the people and critical regional resources located in them, are increasingly at risk due to heat, flooding, and vector-borne disease brought about by a changing climate. Many of these urban areas are rapidly growing and offer opportunities to adopt effective adaptation efforts to prevent future negative impacts of climate change.</a:t>
            </a:r>
          </a:p>
        </p:txBody>
      </p:sp>
      <p:sp>
        <p:nvSpPr>
          <p:cNvPr id="3" name="Text Placeholder 2">
            <a:extLst>
              <a:ext uri="{FF2B5EF4-FFF2-40B4-BE49-F238E27FC236}">
                <a16:creationId xmlns:a16="http://schemas.microsoft.com/office/drawing/2014/main" id="{160F3E3D-C63A-41E1-BECB-07482F301E3C}"/>
              </a:ext>
            </a:extLst>
          </p:cNvPr>
          <p:cNvSpPr>
            <a:spLocks noGrp="1"/>
          </p:cNvSpPr>
          <p:nvPr>
            <p:ph type="body" sz="quarter" idx="10"/>
          </p:nvPr>
        </p:nvSpPr>
        <p:spPr/>
        <p:txBody>
          <a:bodyPr/>
          <a:lstStyle/>
          <a:p>
            <a:r>
              <a:rPr lang="en-US" dirty="0"/>
              <a:t>Key Message #1</a:t>
            </a:r>
          </a:p>
        </p:txBody>
      </p:sp>
      <p:sp>
        <p:nvSpPr>
          <p:cNvPr id="4" name="Text Placeholder 3">
            <a:extLst>
              <a:ext uri="{FF2B5EF4-FFF2-40B4-BE49-F238E27FC236}">
                <a16:creationId xmlns:a16="http://schemas.microsoft.com/office/drawing/2014/main" id="{5ADEA16A-78BF-4522-A6B1-488A71AC7BE2}"/>
              </a:ext>
            </a:extLst>
          </p:cNvPr>
          <p:cNvSpPr>
            <a:spLocks noGrp="1"/>
          </p:cNvSpPr>
          <p:nvPr>
            <p:ph type="body" sz="quarter" idx="11"/>
          </p:nvPr>
        </p:nvSpPr>
        <p:spPr/>
        <p:txBody>
          <a:bodyPr/>
          <a:lstStyle/>
          <a:p>
            <a:r>
              <a:rPr lang="en-US" dirty="0"/>
              <a:t>19</a:t>
            </a:r>
          </a:p>
        </p:txBody>
      </p:sp>
      <p:sp>
        <p:nvSpPr>
          <p:cNvPr id="5" name="Text Placeholder 4">
            <a:extLst>
              <a:ext uri="{FF2B5EF4-FFF2-40B4-BE49-F238E27FC236}">
                <a16:creationId xmlns:a16="http://schemas.microsoft.com/office/drawing/2014/main" id="{CE3FE9A2-05DB-497F-8DFB-34651CD0E545}"/>
              </a:ext>
            </a:extLst>
          </p:cNvPr>
          <p:cNvSpPr>
            <a:spLocks noGrp="1"/>
          </p:cNvSpPr>
          <p:nvPr>
            <p:ph type="body" sz="quarter" idx="12"/>
          </p:nvPr>
        </p:nvSpPr>
        <p:spPr/>
        <p:txBody>
          <a:bodyPr/>
          <a:lstStyle/>
          <a:p>
            <a:r>
              <a:rPr lang="en-US" dirty="0"/>
              <a:t>Ch. 19 | Southeast</a:t>
            </a:r>
          </a:p>
        </p:txBody>
      </p:sp>
      <p:sp>
        <p:nvSpPr>
          <p:cNvPr id="6" name="Text Placeholder 5">
            <a:extLst>
              <a:ext uri="{FF2B5EF4-FFF2-40B4-BE49-F238E27FC236}">
                <a16:creationId xmlns:a16="http://schemas.microsoft.com/office/drawing/2014/main" id="{9363BB1C-0589-4A22-A5B7-78CC9F83844A}"/>
              </a:ext>
            </a:extLst>
          </p:cNvPr>
          <p:cNvSpPr>
            <a:spLocks noGrp="1"/>
          </p:cNvSpPr>
          <p:nvPr>
            <p:ph type="body" sz="quarter" idx="13"/>
          </p:nvPr>
        </p:nvSpPr>
        <p:spPr/>
        <p:txBody>
          <a:bodyPr/>
          <a:lstStyle/>
          <a:p>
            <a:r>
              <a:rPr lang="en-US" dirty="0"/>
              <a:t>Urban Infrastructure and Health Risks</a:t>
            </a:r>
          </a:p>
        </p:txBody>
      </p:sp>
    </p:spTree>
    <p:extLst>
      <p:ext uri="{BB962C8B-B14F-4D97-AF65-F5344CB8AC3E}">
        <p14:creationId xmlns:p14="http://schemas.microsoft.com/office/powerpoint/2010/main" val="2494081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7423A85-6C1B-4101-B8C0-E51689827E97}"/>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887788" y="1318276"/>
            <a:ext cx="4629150" cy="3681697"/>
          </a:xfrm>
        </p:spPr>
      </p:pic>
      <p:sp>
        <p:nvSpPr>
          <p:cNvPr id="3" name="Title 2">
            <a:extLst>
              <a:ext uri="{FF2B5EF4-FFF2-40B4-BE49-F238E27FC236}">
                <a16:creationId xmlns:a16="http://schemas.microsoft.com/office/drawing/2014/main" id="{D89E9AC8-86CE-4AB9-87B0-A3C011F7E042}"/>
              </a:ext>
            </a:extLst>
          </p:cNvPr>
          <p:cNvSpPr>
            <a:spLocks noGrp="1"/>
          </p:cNvSpPr>
          <p:nvPr>
            <p:ph type="title"/>
          </p:nvPr>
        </p:nvSpPr>
        <p:spPr/>
        <p:txBody>
          <a:bodyPr/>
          <a:lstStyle/>
          <a:p>
            <a:r>
              <a:rPr lang="en-US" dirty="0"/>
              <a:t>Fig. 19.14: Warm Waters Contribute to the Formation of Hurricane Irma </a:t>
            </a:r>
          </a:p>
        </p:txBody>
      </p:sp>
      <p:sp>
        <p:nvSpPr>
          <p:cNvPr id="4" name="Text Placeholder 3">
            <a:extLst>
              <a:ext uri="{FF2B5EF4-FFF2-40B4-BE49-F238E27FC236}">
                <a16:creationId xmlns:a16="http://schemas.microsoft.com/office/drawing/2014/main" id="{A02A43DE-D9F2-4D85-A423-EA222F972FA9}"/>
              </a:ext>
            </a:extLst>
          </p:cNvPr>
          <p:cNvSpPr>
            <a:spLocks noGrp="1"/>
          </p:cNvSpPr>
          <p:nvPr>
            <p:ph type="body" sz="half" idx="2"/>
          </p:nvPr>
        </p:nvSpPr>
        <p:spPr/>
        <p:txBody>
          <a:bodyPr/>
          <a:lstStyle/>
          <a:p>
            <a:r>
              <a:rPr lang="en-US" dirty="0"/>
              <a:t>Two factors supported Hurricane Irma’s strength as it reached the Southeast region: the very warm waters it passed over, depicted in this figure, and the light winds Irma encountered in the upper atmosphere.</a:t>
            </a:r>
            <a:r>
              <a:rPr lang="en-US" baseline="30000" dirty="0">
                <a:hlinkClick r:id="rId4"/>
              </a:rPr>
              <a:t>101</a:t>
            </a:r>
            <a:r>
              <a:rPr lang="en-US" dirty="0"/>
              <a:t> High-intensity hurricanes such as Irma are expected to become more common in the future due to climate change.</a:t>
            </a:r>
            <a:r>
              <a:rPr lang="en-US" baseline="30000" dirty="0">
                <a:hlinkClick r:id="rId5"/>
              </a:rPr>
              <a:t>103</a:t>
            </a:r>
            <a:r>
              <a:rPr lang="en-US" dirty="0"/>
              <a:t> </a:t>
            </a:r>
            <a:r>
              <a:rPr lang="en-US" i="1" dirty="0"/>
              <a:t>Source: NASA 2017.</a:t>
            </a:r>
            <a:r>
              <a:rPr lang="en-US" i="1" baseline="30000" dirty="0">
                <a:hlinkClick r:id="rId6"/>
              </a:rPr>
              <a:t>102</a:t>
            </a:r>
            <a:endParaRPr lang="en-US" i="1" baseline="30000" dirty="0"/>
          </a:p>
        </p:txBody>
      </p:sp>
      <p:sp>
        <p:nvSpPr>
          <p:cNvPr id="5" name="Text Placeholder 4">
            <a:extLst>
              <a:ext uri="{FF2B5EF4-FFF2-40B4-BE49-F238E27FC236}">
                <a16:creationId xmlns:a16="http://schemas.microsoft.com/office/drawing/2014/main" id="{4890929C-2535-45B1-B333-8771A7F282A7}"/>
              </a:ext>
            </a:extLst>
          </p:cNvPr>
          <p:cNvSpPr>
            <a:spLocks noGrp="1"/>
          </p:cNvSpPr>
          <p:nvPr>
            <p:ph type="body" sz="quarter" idx="12"/>
          </p:nvPr>
        </p:nvSpPr>
        <p:spPr/>
        <p:txBody>
          <a:bodyPr/>
          <a:lstStyle/>
          <a:p>
            <a:r>
              <a:rPr lang="en-US" dirty="0"/>
              <a:t>Ch. 19 | Southeast</a:t>
            </a:r>
          </a:p>
        </p:txBody>
      </p:sp>
    </p:spTree>
    <p:extLst>
      <p:ext uri="{BB962C8B-B14F-4D97-AF65-F5344CB8AC3E}">
        <p14:creationId xmlns:p14="http://schemas.microsoft.com/office/powerpoint/2010/main" val="2735953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B243F4E-7A30-42EF-94EE-609C97DBBAEC}"/>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2450481" y="457200"/>
            <a:ext cx="4246213" cy="3014663"/>
          </a:xfrm>
        </p:spPr>
      </p:pic>
      <p:sp>
        <p:nvSpPr>
          <p:cNvPr id="3" name="Title 2">
            <a:extLst>
              <a:ext uri="{FF2B5EF4-FFF2-40B4-BE49-F238E27FC236}">
                <a16:creationId xmlns:a16="http://schemas.microsoft.com/office/drawing/2014/main" id="{07AA5235-77CF-4710-88EA-8C6BC0D73416}"/>
              </a:ext>
            </a:extLst>
          </p:cNvPr>
          <p:cNvSpPr>
            <a:spLocks noGrp="1"/>
          </p:cNvSpPr>
          <p:nvPr>
            <p:ph type="title"/>
          </p:nvPr>
        </p:nvSpPr>
        <p:spPr/>
        <p:txBody>
          <a:bodyPr/>
          <a:lstStyle/>
          <a:p>
            <a:r>
              <a:rPr lang="en-US" dirty="0"/>
              <a:t>Fig. 19.15: Projected Changes in Plant Hardiness Zones </a:t>
            </a:r>
          </a:p>
        </p:txBody>
      </p:sp>
      <p:sp>
        <p:nvSpPr>
          <p:cNvPr id="4" name="Text Placeholder 3">
            <a:extLst>
              <a:ext uri="{FF2B5EF4-FFF2-40B4-BE49-F238E27FC236}">
                <a16:creationId xmlns:a16="http://schemas.microsoft.com/office/drawing/2014/main" id="{BE5EBEED-43A7-4A2C-A646-4B3C23CD7CB0}"/>
              </a:ext>
            </a:extLst>
          </p:cNvPr>
          <p:cNvSpPr>
            <a:spLocks noGrp="1"/>
          </p:cNvSpPr>
          <p:nvPr>
            <p:ph type="body" sz="half" idx="2"/>
          </p:nvPr>
        </p:nvSpPr>
        <p:spPr/>
        <p:txBody>
          <a:bodyPr>
            <a:normAutofit fontScale="85000" lnSpcReduction="20000"/>
          </a:bodyPr>
          <a:lstStyle/>
          <a:p>
            <a:r>
              <a:rPr lang="en-US" dirty="0"/>
              <a:t>Increasing winter temperatures are expected to result in a northward shift of the zones conducive to growing various types of plants, known as plant hardiness zones. These maps show the mean projected changes in the plant hardiness zones, as defined by the U.S. Department of Agriculture (USDA), by the late 21st century (2070–2099) under a higher scenario (RCP8.5). The USDA plant hardiness zones are based on the average lowest minimum temperature for the year, divided into increments of 5°F. Based on these projected changes, freeze-sensitive plants, like oranges, papayas, and mangoes, would be able to survive in new areas.</a:t>
            </a:r>
            <a:r>
              <a:rPr lang="en-US" baseline="30000" dirty="0">
                <a:hlinkClick r:id="rId4"/>
              </a:rPr>
              <a:t>142</a:t>
            </a:r>
            <a:r>
              <a:rPr lang="en-US" dirty="0"/>
              <a:t> Note that large changes are projected across the region, but especially in Kentucky, Tennessee, and northern Arkansas. </a:t>
            </a:r>
            <a:r>
              <a:rPr lang="en-US" i="1" dirty="0"/>
              <a:t>Sources: NOAA NCEI and CICS-NC.</a:t>
            </a:r>
          </a:p>
        </p:txBody>
      </p:sp>
      <p:sp>
        <p:nvSpPr>
          <p:cNvPr id="5" name="Text Placeholder 4">
            <a:extLst>
              <a:ext uri="{FF2B5EF4-FFF2-40B4-BE49-F238E27FC236}">
                <a16:creationId xmlns:a16="http://schemas.microsoft.com/office/drawing/2014/main" id="{77418273-823B-46E4-9502-AA11E030564D}"/>
              </a:ext>
            </a:extLst>
          </p:cNvPr>
          <p:cNvSpPr>
            <a:spLocks noGrp="1"/>
          </p:cNvSpPr>
          <p:nvPr>
            <p:ph type="body" sz="quarter" idx="12"/>
          </p:nvPr>
        </p:nvSpPr>
        <p:spPr/>
        <p:txBody>
          <a:bodyPr/>
          <a:lstStyle/>
          <a:p>
            <a:r>
              <a:rPr lang="en-US" dirty="0"/>
              <a:t>Ch. 19 | Southeast</a:t>
            </a:r>
          </a:p>
        </p:txBody>
      </p:sp>
    </p:spTree>
    <p:extLst>
      <p:ext uri="{BB962C8B-B14F-4D97-AF65-F5344CB8AC3E}">
        <p14:creationId xmlns:p14="http://schemas.microsoft.com/office/powerpoint/2010/main" val="7747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0C56116-26C9-4F47-9A87-70C970D5748B}"/>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638736" y="1673222"/>
            <a:ext cx="3127254" cy="2971806"/>
          </a:xfrm>
        </p:spPr>
      </p:pic>
      <p:sp>
        <p:nvSpPr>
          <p:cNvPr id="3" name="Title 2">
            <a:extLst>
              <a:ext uri="{FF2B5EF4-FFF2-40B4-BE49-F238E27FC236}">
                <a16:creationId xmlns:a16="http://schemas.microsoft.com/office/drawing/2014/main" id="{30987AD1-A652-4BC9-93BC-6845DC475188}"/>
              </a:ext>
            </a:extLst>
          </p:cNvPr>
          <p:cNvSpPr>
            <a:spLocks noGrp="1"/>
          </p:cNvSpPr>
          <p:nvPr>
            <p:ph type="title"/>
          </p:nvPr>
        </p:nvSpPr>
        <p:spPr/>
        <p:txBody>
          <a:bodyPr/>
          <a:lstStyle/>
          <a:p>
            <a:r>
              <a:rPr lang="en-US" dirty="0"/>
              <a:t>Fig. 19.16: Salt Marsh Conversion to Mangrove Forest </a:t>
            </a:r>
          </a:p>
        </p:txBody>
      </p:sp>
      <p:sp>
        <p:nvSpPr>
          <p:cNvPr id="4" name="Text Placeholder 3">
            <a:extLst>
              <a:ext uri="{FF2B5EF4-FFF2-40B4-BE49-F238E27FC236}">
                <a16:creationId xmlns:a16="http://schemas.microsoft.com/office/drawing/2014/main" id="{11481FB0-15B0-435A-9407-26F85997BF3E}"/>
              </a:ext>
            </a:extLst>
          </p:cNvPr>
          <p:cNvSpPr>
            <a:spLocks noGrp="1"/>
          </p:cNvSpPr>
          <p:nvPr>
            <p:ph type="body" sz="half" idx="2"/>
          </p:nvPr>
        </p:nvSpPr>
        <p:spPr/>
        <p:txBody>
          <a:bodyPr>
            <a:normAutofit fontScale="85000" lnSpcReduction="10000"/>
          </a:bodyPr>
          <a:lstStyle/>
          <a:p>
            <a:r>
              <a:rPr lang="en-US" dirty="0"/>
              <a:t>Where tropical and temperate ecosystems meet, warmer winter temperatures can lead to large ecological changes such as mangrove forest replacement of salt marshes along the Gulf and Atlantic Coasts. Mangrove forests are sensitive to freezing temperatures and are expected to expand northward at the expense of salt marshes. The figure shows the relationship between temperature and the percentage area dominated by mangrove forests. Mangrove expansion would entail a grassland-to-forest conversion, which would affect fish and wildlife habitat and many societal benefits. </a:t>
            </a:r>
            <a:r>
              <a:rPr lang="en-US" i="1" dirty="0"/>
              <a:t>Source: adapted from </a:t>
            </a:r>
            <a:r>
              <a:rPr lang="en-US" i="1" dirty="0" err="1"/>
              <a:t>Osland</a:t>
            </a:r>
            <a:r>
              <a:rPr lang="en-US" i="1" dirty="0"/>
              <a:t> et al. 2013.</a:t>
            </a:r>
            <a:r>
              <a:rPr lang="en-US" i="1" baseline="30000" dirty="0">
                <a:hlinkClick r:id="rId4"/>
              </a:rPr>
              <a:t>135</a:t>
            </a:r>
            <a:r>
              <a:rPr lang="en-US" i="1" dirty="0"/>
              <a:t> ©2012 Blackwell Publishing Ltd. </a:t>
            </a:r>
          </a:p>
        </p:txBody>
      </p:sp>
      <p:sp>
        <p:nvSpPr>
          <p:cNvPr id="5" name="Text Placeholder 4">
            <a:extLst>
              <a:ext uri="{FF2B5EF4-FFF2-40B4-BE49-F238E27FC236}">
                <a16:creationId xmlns:a16="http://schemas.microsoft.com/office/drawing/2014/main" id="{427A295F-D200-4131-9385-FF4C5F273DD6}"/>
              </a:ext>
            </a:extLst>
          </p:cNvPr>
          <p:cNvSpPr>
            <a:spLocks noGrp="1"/>
          </p:cNvSpPr>
          <p:nvPr>
            <p:ph type="body" sz="quarter" idx="12"/>
          </p:nvPr>
        </p:nvSpPr>
        <p:spPr/>
        <p:txBody>
          <a:bodyPr/>
          <a:lstStyle/>
          <a:p>
            <a:r>
              <a:rPr lang="en-US" dirty="0"/>
              <a:t>Ch. 19 | Southeast</a:t>
            </a:r>
          </a:p>
        </p:txBody>
      </p:sp>
    </p:spTree>
    <p:extLst>
      <p:ext uri="{BB962C8B-B14F-4D97-AF65-F5344CB8AC3E}">
        <p14:creationId xmlns:p14="http://schemas.microsoft.com/office/powerpoint/2010/main" val="2089156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948C233-26DC-4718-9255-9044D8445212}"/>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1344225" y="762093"/>
            <a:ext cx="6458725" cy="2404877"/>
          </a:xfrm>
        </p:spPr>
      </p:pic>
      <p:sp>
        <p:nvSpPr>
          <p:cNvPr id="3" name="Title 2">
            <a:extLst>
              <a:ext uri="{FF2B5EF4-FFF2-40B4-BE49-F238E27FC236}">
                <a16:creationId xmlns:a16="http://schemas.microsoft.com/office/drawing/2014/main" id="{AC075B94-0293-4BD4-83C0-958EB8EFB62B}"/>
              </a:ext>
            </a:extLst>
          </p:cNvPr>
          <p:cNvSpPr>
            <a:spLocks noGrp="1"/>
          </p:cNvSpPr>
          <p:nvPr>
            <p:ph type="title"/>
          </p:nvPr>
        </p:nvSpPr>
        <p:spPr/>
        <p:txBody>
          <a:bodyPr/>
          <a:lstStyle/>
          <a:p>
            <a:r>
              <a:rPr lang="en-US" dirty="0"/>
              <a:t>Fig. 19.17: Transitioning Coastal Ecosystems </a:t>
            </a:r>
          </a:p>
        </p:txBody>
      </p:sp>
      <p:sp>
        <p:nvSpPr>
          <p:cNvPr id="4" name="Text Placeholder 3">
            <a:extLst>
              <a:ext uri="{FF2B5EF4-FFF2-40B4-BE49-F238E27FC236}">
                <a16:creationId xmlns:a16="http://schemas.microsoft.com/office/drawing/2014/main" id="{42293322-7D85-49DB-A1E1-D0A409F11338}"/>
              </a:ext>
            </a:extLst>
          </p:cNvPr>
          <p:cNvSpPr>
            <a:spLocks noGrp="1"/>
          </p:cNvSpPr>
          <p:nvPr>
            <p:ph type="body" sz="half" idx="2"/>
          </p:nvPr>
        </p:nvSpPr>
        <p:spPr/>
        <p:txBody>
          <a:bodyPr>
            <a:normAutofit/>
          </a:bodyPr>
          <a:lstStyle/>
          <a:p>
            <a:r>
              <a:rPr lang="en-US" dirty="0"/>
              <a:t>In Louisiana and parts of northern Florida, future coastal wetlands are expected to look and function more like the mangrove-dominated systems currently present in South Florida and the Caribbean. Like salt marshes (left), mangrove forests (right) provide coastal protection against wind and waves (Ch. 20: U.S. Caribbean, KM 2). </a:t>
            </a:r>
            <a:r>
              <a:rPr lang="en-US" i="1" dirty="0"/>
              <a:t>Photo credit: Michael </a:t>
            </a:r>
            <a:r>
              <a:rPr lang="en-US" i="1" dirty="0" err="1"/>
              <a:t>Osland</a:t>
            </a:r>
            <a:r>
              <a:rPr lang="en-US" i="1" dirty="0"/>
              <a:t>.</a:t>
            </a:r>
          </a:p>
        </p:txBody>
      </p:sp>
      <p:sp>
        <p:nvSpPr>
          <p:cNvPr id="5" name="Text Placeholder 4">
            <a:extLst>
              <a:ext uri="{FF2B5EF4-FFF2-40B4-BE49-F238E27FC236}">
                <a16:creationId xmlns:a16="http://schemas.microsoft.com/office/drawing/2014/main" id="{0AA1D718-C39D-4221-8710-2E1051EB0A0F}"/>
              </a:ext>
            </a:extLst>
          </p:cNvPr>
          <p:cNvSpPr>
            <a:spLocks noGrp="1"/>
          </p:cNvSpPr>
          <p:nvPr>
            <p:ph type="body" sz="quarter" idx="12"/>
          </p:nvPr>
        </p:nvSpPr>
        <p:spPr/>
        <p:txBody>
          <a:bodyPr/>
          <a:lstStyle/>
          <a:p>
            <a:r>
              <a:rPr lang="en-US" dirty="0"/>
              <a:t>Ch. 19 | Southeast</a:t>
            </a:r>
          </a:p>
        </p:txBody>
      </p:sp>
    </p:spTree>
    <p:extLst>
      <p:ext uri="{BB962C8B-B14F-4D97-AF65-F5344CB8AC3E}">
        <p14:creationId xmlns:p14="http://schemas.microsoft.com/office/powerpoint/2010/main" val="2051444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DB72B83-EBE3-4444-A039-BE6097F94361}"/>
              </a:ext>
            </a:extLst>
          </p:cNvPr>
          <p:cNvPicPr>
            <a:picLocks noGrp="1" noChangeAspect="1"/>
          </p:cNvPicPr>
          <p:nvPr>
            <p:ph sz="quarter" idx="10"/>
          </p:nvPr>
        </p:nvPicPr>
        <p:blipFill>
          <a:blip r:embed="rId2"/>
          <a:stretch>
            <a:fillRect/>
          </a:stretch>
        </p:blipFill>
        <p:spPr>
          <a:xfrm>
            <a:off x="2132907" y="203994"/>
            <a:ext cx="4864206" cy="3264138"/>
          </a:xfrm>
        </p:spPr>
      </p:pic>
      <p:sp>
        <p:nvSpPr>
          <p:cNvPr id="3" name="Title 2">
            <a:extLst>
              <a:ext uri="{FF2B5EF4-FFF2-40B4-BE49-F238E27FC236}">
                <a16:creationId xmlns:a16="http://schemas.microsoft.com/office/drawing/2014/main" id="{C127FA60-7258-4C39-BEAF-76DA107563EC}"/>
              </a:ext>
            </a:extLst>
          </p:cNvPr>
          <p:cNvSpPr>
            <a:spLocks noGrp="1"/>
          </p:cNvSpPr>
          <p:nvPr>
            <p:ph type="title"/>
          </p:nvPr>
        </p:nvSpPr>
        <p:spPr/>
        <p:txBody>
          <a:bodyPr/>
          <a:lstStyle/>
          <a:p>
            <a:r>
              <a:rPr lang="en-US" dirty="0"/>
              <a:t>Fig. 19.18: Warm Winters Favor Invasive Species </a:t>
            </a:r>
          </a:p>
        </p:txBody>
      </p:sp>
      <p:sp>
        <p:nvSpPr>
          <p:cNvPr id="4" name="Text Placeholder 3">
            <a:extLst>
              <a:ext uri="{FF2B5EF4-FFF2-40B4-BE49-F238E27FC236}">
                <a16:creationId xmlns:a16="http://schemas.microsoft.com/office/drawing/2014/main" id="{4189F383-2BC9-4E43-A360-6FAC1C5B9C0F}"/>
              </a:ext>
            </a:extLst>
          </p:cNvPr>
          <p:cNvSpPr>
            <a:spLocks noGrp="1"/>
          </p:cNvSpPr>
          <p:nvPr>
            <p:ph type="body" sz="half" idx="2"/>
          </p:nvPr>
        </p:nvSpPr>
        <p:spPr/>
        <p:txBody>
          <a:bodyPr/>
          <a:lstStyle/>
          <a:p>
            <a:r>
              <a:rPr lang="en-US" dirty="0"/>
              <a:t>Burmese pythons are apex predators (not preyed upon by other animals) that are sensitive to cold temperatures and are expected to be favored by warming winters. This photo is from Everglades National Park, where unintentionally introduced pythons have expanded and reduced native mammal populations. </a:t>
            </a:r>
            <a:r>
              <a:rPr lang="en-US" i="1" dirty="0"/>
              <a:t>Photo credit: U.S. Geological Survey.</a:t>
            </a:r>
          </a:p>
        </p:txBody>
      </p:sp>
      <p:sp>
        <p:nvSpPr>
          <p:cNvPr id="5" name="Text Placeholder 4">
            <a:extLst>
              <a:ext uri="{FF2B5EF4-FFF2-40B4-BE49-F238E27FC236}">
                <a16:creationId xmlns:a16="http://schemas.microsoft.com/office/drawing/2014/main" id="{9D5D3A0B-CF0F-459C-AB1C-C736CB2B0DC6}"/>
              </a:ext>
            </a:extLst>
          </p:cNvPr>
          <p:cNvSpPr>
            <a:spLocks noGrp="1"/>
          </p:cNvSpPr>
          <p:nvPr>
            <p:ph type="body" sz="quarter" idx="12"/>
          </p:nvPr>
        </p:nvSpPr>
        <p:spPr/>
        <p:txBody>
          <a:bodyPr/>
          <a:lstStyle/>
          <a:p>
            <a:r>
              <a:rPr lang="en-US" dirty="0"/>
              <a:t>Ch. 19 | Southeast</a:t>
            </a:r>
          </a:p>
        </p:txBody>
      </p:sp>
    </p:spTree>
    <p:extLst>
      <p:ext uri="{BB962C8B-B14F-4D97-AF65-F5344CB8AC3E}">
        <p14:creationId xmlns:p14="http://schemas.microsoft.com/office/powerpoint/2010/main" val="2165232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07C8E50-5F79-4740-B831-D6B569A26334}"/>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171780" y="457200"/>
            <a:ext cx="4061166" cy="5403850"/>
          </a:xfrm>
        </p:spPr>
      </p:pic>
      <p:sp>
        <p:nvSpPr>
          <p:cNvPr id="3" name="Title 2">
            <a:extLst>
              <a:ext uri="{FF2B5EF4-FFF2-40B4-BE49-F238E27FC236}">
                <a16:creationId xmlns:a16="http://schemas.microsoft.com/office/drawing/2014/main" id="{C13A1B73-64E5-4D1D-8A07-D1D349D97871}"/>
              </a:ext>
            </a:extLst>
          </p:cNvPr>
          <p:cNvSpPr>
            <a:spLocks noGrp="1"/>
          </p:cNvSpPr>
          <p:nvPr>
            <p:ph type="title"/>
          </p:nvPr>
        </p:nvSpPr>
        <p:spPr/>
        <p:txBody>
          <a:bodyPr/>
          <a:lstStyle/>
          <a:p>
            <a:r>
              <a:rPr lang="en-US" dirty="0"/>
              <a:t>Fig. 19.19: Wildlife and Prescribed Fire</a:t>
            </a:r>
          </a:p>
        </p:txBody>
      </p:sp>
      <p:sp>
        <p:nvSpPr>
          <p:cNvPr id="4" name="Text Placeholder 3">
            <a:extLst>
              <a:ext uri="{FF2B5EF4-FFF2-40B4-BE49-F238E27FC236}">
                <a16:creationId xmlns:a16="http://schemas.microsoft.com/office/drawing/2014/main" id="{E9A50F38-003E-4F98-A0D2-3AAA4A855CDC}"/>
              </a:ext>
            </a:extLst>
          </p:cNvPr>
          <p:cNvSpPr>
            <a:spLocks noGrp="1"/>
          </p:cNvSpPr>
          <p:nvPr>
            <p:ph type="body" sz="half" idx="2"/>
          </p:nvPr>
        </p:nvSpPr>
        <p:spPr/>
        <p:txBody>
          <a:bodyPr/>
          <a:lstStyle/>
          <a:p>
            <a:r>
              <a:rPr lang="en-US" dirty="0"/>
              <a:t>(top) A helicopter drops water on a 1,500-hectare wildfire on Hurlburt Field (Eglin Air Force Base) in Florida in June of 2012. (bottom) The increased use of prescribed fire at Ft. Benning, Georgia, led to a decrease in wildfire occurrence from 1982 to 2012. </a:t>
            </a:r>
            <a:r>
              <a:rPr lang="en-US" i="1" dirty="0"/>
              <a:t>Photo credit: Kevin </a:t>
            </a:r>
            <a:r>
              <a:rPr lang="en-US" i="1" dirty="0" err="1"/>
              <a:t>Hiers</a:t>
            </a:r>
            <a:r>
              <a:rPr lang="en-US" i="1" dirty="0"/>
              <a:t>, Tall Timbers. Figure source: adapted from Addington et al. 2015.</a:t>
            </a:r>
            <a:r>
              <a:rPr lang="en-US" i="1" baseline="30000" dirty="0">
                <a:hlinkClick r:id="rId4"/>
              </a:rPr>
              <a:t>4</a:t>
            </a:r>
            <a:r>
              <a:rPr lang="en-US" i="1" dirty="0"/>
              <a:t> Reprinted by permission of CSIRO Australia, ©CSIRO. </a:t>
            </a:r>
          </a:p>
        </p:txBody>
      </p:sp>
      <p:sp>
        <p:nvSpPr>
          <p:cNvPr id="5" name="Text Placeholder 4">
            <a:extLst>
              <a:ext uri="{FF2B5EF4-FFF2-40B4-BE49-F238E27FC236}">
                <a16:creationId xmlns:a16="http://schemas.microsoft.com/office/drawing/2014/main" id="{E28B497F-C1B2-47DD-A1F9-B88EA598D237}"/>
              </a:ext>
            </a:extLst>
          </p:cNvPr>
          <p:cNvSpPr>
            <a:spLocks noGrp="1"/>
          </p:cNvSpPr>
          <p:nvPr>
            <p:ph type="body" sz="quarter" idx="12"/>
          </p:nvPr>
        </p:nvSpPr>
        <p:spPr/>
        <p:txBody>
          <a:bodyPr/>
          <a:lstStyle/>
          <a:p>
            <a:r>
              <a:rPr lang="en-US" dirty="0"/>
              <a:t>Ch. 19 | Southeast</a:t>
            </a:r>
          </a:p>
        </p:txBody>
      </p:sp>
    </p:spTree>
    <p:extLst>
      <p:ext uri="{BB962C8B-B14F-4D97-AF65-F5344CB8AC3E}">
        <p14:creationId xmlns:p14="http://schemas.microsoft.com/office/powerpoint/2010/main" val="545400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B85FD7A-C806-402D-8DB8-252AA9BA8A07}"/>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423194"/>
            <a:ext cx="4629150" cy="3471862"/>
          </a:xfrm>
        </p:spPr>
      </p:pic>
      <p:sp>
        <p:nvSpPr>
          <p:cNvPr id="3" name="Title 2">
            <a:extLst>
              <a:ext uri="{FF2B5EF4-FFF2-40B4-BE49-F238E27FC236}">
                <a16:creationId xmlns:a16="http://schemas.microsoft.com/office/drawing/2014/main" id="{7D168ED8-54B9-4DDA-AA26-9178CCF0E37E}"/>
              </a:ext>
            </a:extLst>
          </p:cNvPr>
          <p:cNvSpPr>
            <a:spLocks noGrp="1"/>
          </p:cNvSpPr>
          <p:nvPr>
            <p:ph type="title"/>
          </p:nvPr>
        </p:nvSpPr>
        <p:spPr/>
        <p:txBody>
          <a:bodyPr/>
          <a:lstStyle/>
          <a:p>
            <a:r>
              <a:rPr lang="en-US" dirty="0"/>
              <a:t>Fig. 19.20: Mountain Ramps </a:t>
            </a:r>
          </a:p>
        </p:txBody>
      </p:sp>
      <p:sp>
        <p:nvSpPr>
          <p:cNvPr id="4" name="Text Placeholder 3">
            <a:extLst>
              <a:ext uri="{FF2B5EF4-FFF2-40B4-BE49-F238E27FC236}">
                <a16:creationId xmlns:a16="http://schemas.microsoft.com/office/drawing/2014/main" id="{65F86FF1-B003-493B-B7E3-9A108EC6B30B}"/>
              </a:ext>
            </a:extLst>
          </p:cNvPr>
          <p:cNvSpPr>
            <a:spLocks noGrp="1"/>
          </p:cNvSpPr>
          <p:nvPr>
            <p:ph type="body" sz="half" idx="2"/>
          </p:nvPr>
        </p:nvSpPr>
        <p:spPr/>
        <p:txBody>
          <a:bodyPr/>
          <a:lstStyle/>
          <a:p>
            <a:r>
              <a:rPr lang="en-US" dirty="0"/>
              <a:t>This up-close image of a ramp (</a:t>
            </a:r>
            <a:r>
              <a:rPr lang="en-US" i="1" dirty="0"/>
              <a:t>Allium </a:t>
            </a:r>
            <a:r>
              <a:rPr lang="en-US" i="1" dirty="0" err="1"/>
              <a:t>tricoccum</a:t>
            </a:r>
            <a:r>
              <a:rPr lang="en-US" dirty="0"/>
              <a:t>), harvested from the wild, shows leaves and the bulb/corm of the plant. </a:t>
            </a:r>
            <a:r>
              <a:rPr lang="en-US" i="1" dirty="0"/>
              <a:t>Photo credit: Gary Kaufman, USDA Forest Service Southern Research Station.</a:t>
            </a:r>
          </a:p>
        </p:txBody>
      </p:sp>
      <p:sp>
        <p:nvSpPr>
          <p:cNvPr id="5" name="Text Placeholder 4">
            <a:extLst>
              <a:ext uri="{FF2B5EF4-FFF2-40B4-BE49-F238E27FC236}">
                <a16:creationId xmlns:a16="http://schemas.microsoft.com/office/drawing/2014/main" id="{4384F50C-85A1-4CE9-A61F-10C0F2476DDA}"/>
              </a:ext>
            </a:extLst>
          </p:cNvPr>
          <p:cNvSpPr>
            <a:spLocks noGrp="1"/>
          </p:cNvSpPr>
          <p:nvPr>
            <p:ph type="body" sz="quarter" idx="12"/>
          </p:nvPr>
        </p:nvSpPr>
        <p:spPr/>
        <p:txBody>
          <a:bodyPr/>
          <a:lstStyle/>
          <a:p>
            <a:r>
              <a:rPr lang="en-US" dirty="0"/>
              <a:t>Ch. 19 | Southeast</a:t>
            </a:r>
          </a:p>
        </p:txBody>
      </p:sp>
    </p:spTree>
    <p:extLst>
      <p:ext uri="{BB962C8B-B14F-4D97-AF65-F5344CB8AC3E}">
        <p14:creationId xmlns:p14="http://schemas.microsoft.com/office/powerpoint/2010/main" val="928228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DE908D7-7B25-40C7-BC6C-F45FE6AF1CF9}"/>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2385119" y="823053"/>
            <a:ext cx="4376937" cy="2282957"/>
          </a:xfrm>
        </p:spPr>
      </p:pic>
      <p:sp>
        <p:nvSpPr>
          <p:cNvPr id="3" name="Title 2">
            <a:extLst>
              <a:ext uri="{FF2B5EF4-FFF2-40B4-BE49-F238E27FC236}">
                <a16:creationId xmlns:a16="http://schemas.microsoft.com/office/drawing/2014/main" id="{43EB8E4D-F8B6-42A8-BBFF-5F15F4DAE3AE}"/>
              </a:ext>
            </a:extLst>
          </p:cNvPr>
          <p:cNvSpPr>
            <a:spLocks noGrp="1"/>
          </p:cNvSpPr>
          <p:nvPr>
            <p:ph type="title"/>
          </p:nvPr>
        </p:nvSpPr>
        <p:spPr/>
        <p:txBody>
          <a:bodyPr/>
          <a:lstStyle/>
          <a:p>
            <a:r>
              <a:rPr lang="en-US" dirty="0"/>
              <a:t>Fig. 19.21: Projected Changes in Hours Worked </a:t>
            </a:r>
          </a:p>
        </p:txBody>
      </p:sp>
      <p:sp>
        <p:nvSpPr>
          <p:cNvPr id="4" name="Text Placeholder 3">
            <a:extLst>
              <a:ext uri="{FF2B5EF4-FFF2-40B4-BE49-F238E27FC236}">
                <a16:creationId xmlns:a16="http://schemas.microsoft.com/office/drawing/2014/main" id="{1BE10B46-84F0-4BC3-969B-E299A7178F58}"/>
              </a:ext>
            </a:extLst>
          </p:cNvPr>
          <p:cNvSpPr>
            <a:spLocks noGrp="1"/>
          </p:cNvSpPr>
          <p:nvPr>
            <p:ph type="body" sz="half" idx="2"/>
          </p:nvPr>
        </p:nvSpPr>
        <p:spPr/>
        <p:txBody>
          <a:bodyPr>
            <a:normAutofit fontScale="92500"/>
          </a:bodyPr>
          <a:lstStyle/>
          <a:p>
            <a:r>
              <a:rPr lang="en-US" dirty="0"/>
              <a:t>This map shows the estimated percent change in hours worked in 2090 under a higher scenario (RCP8.5). Projections indicate an annual average of 570 million labor hours lost per year in the Southeast by 2090 (with models ranging from 340 million to 820 million labor hours).</a:t>
            </a:r>
            <a:r>
              <a:rPr lang="en-US" baseline="30000" dirty="0">
                <a:hlinkClick r:id="rId4"/>
              </a:rPr>
              <a:t>35</a:t>
            </a:r>
            <a:r>
              <a:rPr lang="en-US" dirty="0"/>
              <a:t> Estimates represent a change in hours worked as compared to a 2003–2007 average baseline for high-risk industries only. These industries are defined as agriculture, forestry, and fishing; hunting, mining, and construction; manufacturing, transportation, and utilities. </a:t>
            </a:r>
            <a:r>
              <a:rPr lang="en-US" i="1" dirty="0"/>
              <a:t>Source: adapted from EPA 2017.</a:t>
            </a:r>
            <a:r>
              <a:rPr lang="en-US" i="1" baseline="30000" dirty="0">
                <a:hlinkClick r:id="rId4"/>
              </a:rPr>
              <a:t>35</a:t>
            </a:r>
            <a:endParaRPr lang="en-US" i="1" baseline="30000" dirty="0"/>
          </a:p>
        </p:txBody>
      </p:sp>
      <p:sp>
        <p:nvSpPr>
          <p:cNvPr id="5" name="Text Placeholder 4">
            <a:extLst>
              <a:ext uri="{FF2B5EF4-FFF2-40B4-BE49-F238E27FC236}">
                <a16:creationId xmlns:a16="http://schemas.microsoft.com/office/drawing/2014/main" id="{D27E7761-1D98-4B41-BF18-CB9734C1027B}"/>
              </a:ext>
            </a:extLst>
          </p:cNvPr>
          <p:cNvSpPr>
            <a:spLocks noGrp="1"/>
          </p:cNvSpPr>
          <p:nvPr>
            <p:ph type="body" sz="quarter" idx="12"/>
          </p:nvPr>
        </p:nvSpPr>
        <p:spPr/>
        <p:txBody>
          <a:bodyPr/>
          <a:lstStyle/>
          <a:p>
            <a:r>
              <a:rPr lang="en-US" dirty="0"/>
              <a:t>Ch. 19 | Southeast</a:t>
            </a:r>
          </a:p>
        </p:txBody>
      </p:sp>
    </p:spTree>
    <p:extLst>
      <p:ext uri="{BB962C8B-B14F-4D97-AF65-F5344CB8AC3E}">
        <p14:creationId xmlns:p14="http://schemas.microsoft.com/office/powerpoint/2010/main" val="2103600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2D8119C-F85F-446F-BC5E-9716B91E67CE}"/>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2775674" y="457200"/>
            <a:ext cx="3595827" cy="3014663"/>
          </a:xfrm>
        </p:spPr>
      </p:pic>
      <p:sp>
        <p:nvSpPr>
          <p:cNvPr id="3" name="Title 2">
            <a:extLst>
              <a:ext uri="{FF2B5EF4-FFF2-40B4-BE49-F238E27FC236}">
                <a16:creationId xmlns:a16="http://schemas.microsoft.com/office/drawing/2014/main" id="{29BDD918-3C56-4FA8-9E4F-14BD40A68CA6}"/>
              </a:ext>
            </a:extLst>
          </p:cNvPr>
          <p:cNvSpPr>
            <a:spLocks noGrp="1"/>
          </p:cNvSpPr>
          <p:nvPr>
            <p:ph type="title"/>
          </p:nvPr>
        </p:nvSpPr>
        <p:spPr/>
        <p:txBody>
          <a:bodyPr/>
          <a:lstStyle/>
          <a:p>
            <a:r>
              <a:rPr lang="en-US" dirty="0"/>
              <a:t>Fig. 19.22: Projected Changes in Cooling Degree Days </a:t>
            </a:r>
          </a:p>
        </p:txBody>
      </p:sp>
      <p:sp>
        <p:nvSpPr>
          <p:cNvPr id="4" name="Text Placeholder 3">
            <a:extLst>
              <a:ext uri="{FF2B5EF4-FFF2-40B4-BE49-F238E27FC236}">
                <a16:creationId xmlns:a16="http://schemas.microsoft.com/office/drawing/2014/main" id="{C5C09C9D-C51B-4E70-9D29-2D49A418A4FC}"/>
              </a:ext>
            </a:extLst>
          </p:cNvPr>
          <p:cNvSpPr>
            <a:spLocks noGrp="1"/>
          </p:cNvSpPr>
          <p:nvPr>
            <p:ph type="body" sz="half" idx="2"/>
          </p:nvPr>
        </p:nvSpPr>
        <p:spPr/>
        <p:txBody>
          <a:bodyPr/>
          <a:lstStyle/>
          <a:p>
            <a:r>
              <a:rPr lang="en-US" dirty="0"/>
              <a:t>The map shows projected changes in cooling degree days by the mid-21st century (2036–2065) under the higher scenario (RCP8.5) based on model simulations. Rural counties experiencing persistent poverty are concentrated in the Southeast, where the need for additional cooling is expected to increase at higher rates than other areas of the country by mid-century. </a:t>
            </a:r>
            <a:r>
              <a:rPr lang="en-US" i="1" dirty="0"/>
              <a:t>Sources: NOAA NCEI, CICS-NC, and ERT, Inc.</a:t>
            </a:r>
          </a:p>
        </p:txBody>
      </p:sp>
      <p:sp>
        <p:nvSpPr>
          <p:cNvPr id="5" name="Text Placeholder 4">
            <a:extLst>
              <a:ext uri="{FF2B5EF4-FFF2-40B4-BE49-F238E27FC236}">
                <a16:creationId xmlns:a16="http://schemas.microsoft.com/office/drawing/2014/main" id="{5F39B14F-9ADC-4D6C-A1D4-F4DC5286D159}"/>
              </a:ext>
            </a:extLst>
          </p:cNvPr>
          <p:cNvSpPr>
            <a:spLocks noGrp="1"/>
          </p:cNvSpPr>
          <p:nvPr>
            <p:ph type="body" sz="quarter" idx="12"/>
          </p:nvPr>
        </p:nvSpPr>
        <p:spPr/>
        <p:txBody>
          <a:bodyPr/>
          <a:lstStyle/>
          <a:p>
            <a:r>
              <a:rPr lang="en-US" dirty="0"/>
              <a:t>Ch. 19 | Southeast</a:t>
            </a:r>
          </a:p>
        </p:txBody>
      </p:sp>
    </p:spTree>
    <p:extLst>
      <p:ext uri="{BB962C8B-B14F-4D97-AF65-F5344CB8AC3E}">
        <p14:creationId xmlns:p14="http://schemas.microsoft.com/office/powerpoint/2010/main" val="4159247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spcCol="182880">
            <a:noAutofit/>
          </a:bodyPr>
          <a:lstStyle/>
          <a:p>
            <a:pPr marL="228600" indent="-228600">
              <a:spcAft>
                <a:spcPts val="300"/>
              </a:spcAft>
            </a:pPr>
            <a:r>
              <a:rPr lang="en-US" b="1" dirty="0">
                <a:solidFill>
                  <a:srgbClr val="385623"/>
                </a:solidFill>
              </a:rPr>
              <a:t>Federal Coordinating Lead Author</a:t>
            </a:r>
          </a:p>
          <a:p>
            <a:pPr marL="228600" indent="-228600">
              <a:spcAft>
                <a:spcPts val="300"/>
              </a:spcAft>
            </a:pPr>
            <a:r>
              <a:rPr lang="en-US" sz="1800" b="1" dirty="0"/>
              <a:t>Adam </a:t>
            </a:r>
            <a:r>
              <a:rPr lang="en-US" sz="1800" b="1" dirty="0" err="1"/>
              <a:t>Terando</a:t>
            </a:r>
            <a:r>
              <a:rPr lang="en-US" sz="1800" dirty="0"/>
              <a:t>, </a:t>
            </a:r>
            <a:r>
              <a:rPr lang="en-US" sz="1800" i="1" dirty="0"/>
              <a:t>U.S. Geological Survey, Southeast Climate Adaptation Science Center</a:t>
            </a:r>
          </a:p>
          <a:p>
            <a:pPr marL="228600" indent="-228600">
              <a:spcBef>
                <a:spcPts val="600"/>
              </a:spcBef>
              <a:spcAft>
                <a:spcPts val="300"/>
              </a:spcAft>
            </a:pPr>
            <a:r>
              <a:rPr lang="en-US" b="1" dirty="0">
                <a:solidFill>
                  <a:srgbClr val="385623"/>
                </a:solidFill>
              </a:rPr>
              <a:t>Chapter Lead</a:t>
            </a:r>
          </a:p>
          <a:p>
            <a:pPr marL="228600" indent="-228600">
              <a:spcAft>
                <a:spcPts val="300"/>
              </a:spcAft>
            </a:pPr>
            <a:r>
              <a:rPr lang="en-US" sz="1800" b="1" dirty="0"/>
              <a:t>Lynne Carter</a:t>
            </a:r>
            <a:r>
              <a:rPr lang="en-US" sz="1800" dirty="0"/>
              <a:t>, </a:t>
            </a:r>
            <a:r>
              <a:rPr lang="en-US" sz="1800" i="1" dirty="0"/>
              <a:t>Louisiana State University</a:t>
            </a:r>
          </a:p>
          <a:p>
            <a:pPr marL="228600" indent="-228600">
              <a:spcBef>
                <a:spcPts val="600"/>
              </a:spcBef>
              <a:spcAft>
                <a:spcPts val="300"/>
              </a:spcAft>
            </a:pPr>
            <a:r>
              <a:rPr lang="en-US" b="1" dirty="0">
                <a:solidFill>
                  <a:srgbClr val="385623"/>
                </a:solidFill>
              </a:rPr>
              <a:t>Chapter Authors</a:t>
            </a:r>
            <a:endParaRPr lang="en-US" dirty="0"/>
          </a:p>
          <a:p>
            <a:pPr marL="228600" indent="-228600">
              <a:spcAft>
                <a:spcPts val="300"/>
              </a:spcAft>
            </a:pPr>
            <a:r>
              <a:rPr lang="en-US" sz="1800" b="1" dirty="0"/>
              <a:t>Kirstin Dow</a:t>
            </a:r>
            <a:r>
              <a:rPr lang="en-US" sz="1800" dirty="0"/>
              <a:t>, </a:t>
            </a:r>
            <a:r>
              <a:rPr lang="en-US" sz="1800" i="1" dirty="0"/>
              <a:t>University of South Carolina</a:t>
            </a:r>
          </a:p>
          <a:p>
            <a:pPr marL="228600" indent="-228600">
              <a:spcAft>
                <a:spcPts val="300"/>
              </a:spcAft>
            </a:pPr>
            <a:r>
              <a:rPr lang="en-US" sz="1800" b="1" dirty="0"/>
              <a:t>Kevin </a:t>
            </a:r>
            <a:r>
              <a:rPr lang="en-US" sz="1800" b="1" dirty="0" err="1"/>
              <a:t>Hiers</a:t>
            </a:r>
            <a:r>
              <a:rPr lang="en-US" sz="1800" dirty="0"/>
              <a:t>, </a:t>
            </a:r>
            <a:r>
              <a:rPr lang="en-US" sz="1800" i="1" dirty="0"/>
              <a:t>Tall Timbers Research Station</a:t>
            </a:r>
          </a:p>
          <a:p>
            <a:pPr marL="228600" indent="-228600">
              <a:spcAft>
                <a:spcPts val="300"/>
              </a:spcAft>
            </a:pPr>
            <a:r>
              <a:rPr lang="en-US" sz="1800" b="1" dirty="0"/>
              <a:t>Kenneth E. Kunkel</a:t>
            </a:r>
            <a:r>
              <a:rPr lang="en-US" sz="1800" dirty="0"/>
              <a:t>, </a:t>
            </a:r>
            <a:r>
              <a:rPr lang="en-US" sz="1800" i="1" dirty="0"/>
              <a:t>North Carolina State University</a:t>
            </a:r>
          </a:p>
          <a:p>
            <a:pPr marL="228600" indent="-228600">
              <a:spcAft>
                <a:spcPts val="300"/>
              </a:spcAft>
            </a:pPr>
            <a:r>
              <a:rPr lang="en-US" sz="1800" b="1" dirty="0" err="1"/>
              <a:t>Aranzazu</a:t>
            </a:r>
            <a:r>
              <a:rPr lang="en-US" sz="1800" b="1" dirty="0"/>
              <a:t> </a:t>
            </a:r>
            <a:r>
              <a:rPr lang="en-US" sz="1800" b="1" dirty="0" err="1"/>
              <a:t>Lascurain</a:t>
            </a:r>
            <a:r>
              <a:rPr lang="en-US" sz="1800" dirty="0"/>
              <a:t>, </a:t>
            </a:r>
            <a:r>
              <a:rPr lang="en-US" sz="1800" i="1" dirty="0"/>
              <a:t>North Carolina State University</a:t>
            </a:r>
          </a:p>
          <a:p>
            <a:pPr marL="228600" indent="-228600">
              <a:spcAft>
                <a:spcPts val="300"/>
              </a:spcAft>
            </a:pPr>
            <a:r>
              <a:rPr lang="en-US" sz="1800" b="1" dirty="0"/>
              <a:t>Doug Marcy</a:t>
            </a:r>
            <a:r>
              <a:rPr lang="en-US" sz="1800" dirty="0"/>
              <a:t>, </a:t>
            </a:r>
            <a:r>
              <a:rPr lang="en-US" sz="1800" i="1" dirty="0"/>
              <a:t>National Oceanic and Atmospheric Administration</a:t>
            </a:r>
          </a:p>
          <a:p>
            <a:pPr marL="228600" indent="-228600">
              <a:spcAft>
                <a:spcPts val="300"/>
              </a:spcAft>
            </a:pPr>
            <a:r>
              <a:rPr lang="en-US" sz="1800" b="1" dirty="0"/>
              <a:t>Michael </a:t>
            </a:r>
            <a:r>
              <a:rPr lang="en-US" sz="1800" b="1" dirty="0" err="1"/>
              <a:t>Osland</a:t>
            </a:r>
            <a:r>
              <a:rPr lang="en-US" sz="1800" dirty="0"/>
              <a:t>, </a:t>
            </a:r>
            <a:r>
              <a:rPr lang="en-US" sz="1800" i="1" dirty="0"/>
              <a:t>U.S. Geological Survey</a:t>
            </a:r>
          </a:p>
          <a:p>
            <a:pPr marL="228600" indent="-228600">
              <a:spcAft>
                <a:spcPts val="300"/>
              </a:spcAft>
            </a:pPr>
            <a:r>
              <a:rPr lang="en-US" sz="1800" b="1" dirty="0"/>
              <a:t>Paul Schramm</a:t>
            </a:r>
            <a:r>
              <a:rPr lang="en-US" sz="1800" dirty="0"/>
              <a:t>, </a:t>
            </a:r>
            <a:r>
              <a:rPr lang="en-US" sz="1800" i="1" dirty="0"/>
              <a:t>Centers for Disease Control and Prevention	</a:t>
            </a:r>
          </a:p>
          <a:p>
            <a:pPr marL="228600" indent="-228600">
              <a:spcBef>
                <a:spcPts val="600"/>
              </a:spcBef>
              <a:spcAft>
                <a:spcPts val="300"/>
              </a:spcAft>
            </a:pPr>
            <a:r>
              <a:rPr lang="en-US" b="1" dirty="0">
                <a:solidFill>
                  <a:srgbClr val="385623"/>
                </a:solidFill>
              </a:rPr>
              <a:t>Review Editor</a:t>
            </a:r>
            <a:endParaRPr lang="en-US" dirty="0"/>
          </a:p>
          <a:p>
            <a:pPr marL="228600" indent="-228600">
              <a:spcAft>
                <a:spcPts val="300"/>
              </a:spcAft>
            </a:pPr>
            <a:r>
              <a:rPr lang="en-US" sz="1800" b="1" dirty="0"/>
              <a:t>Alessandra </a:t>
            </a:r>
            <a:r>
              <a:rPr lang="en-US" sz="1800" b="1" dirty="0" err="1"/>
              <a:t>Jerolleman</a:t>
            </a:r>
            <a:r>
              <a:rPr lang="en-US" sz="1800" dirty="0"/>
              <a:t>, </a:t>
            </a:r>
            <a:r>
              <a:rPr lang="en-US" sz="1800" i="1" dirty="0"/>
              <a:t>Jacksonville State University</a:t>
            </a:r>
          </a:p>
        </p:txBody>
      </p:sp>
      <p:sp>
        <p:nvSpPr>
          <p:cNvPr id="3" name="Text Placeholder 2"/>
          <p:cNvSpPr>
            <a:spLocks noGrp="1"/>
          </p:cNvSpPr>
          <p:nvPr>
            <p:ph type="body" sz="quarter" idx="10"/>
          </p:nvPr>
        </p:nvSpPr>
        <p:spPr/>
        <p:txBody>
          <a:bodyPr/>
          <a:lstStyle/>
          <a:p>
            <a:r>
              <a:rPr lang="en-US" dirty="0"/>
              <a:t>Chapter Author Team</a:t>
            </a:r>
          </a:p>
        </p:txBody>
      </p:sp>
      <p:sp>
        <p:nvSpPr>
          <p:cNvPr id="4" name="Text Placeholder 3"/>
          <p:cNvSpPr>
            <a:spLocks noGrp="1"/>
          </p:cNvSpPr>
          <p:nvPr>
            <p:ph type="body" sz="quarter" idx="11"/>
          </p:nvPr>
        </p:nvSpPr>
        <p:spPr/>
        <p:txBody>
          <a:bodyPr/>
          <a:lstStyle/>
          <a:p>
            <a:r>
              <a:rPr lang="en-US" dirty="0"/>
              <a:t>19</a:t>
            </a:r>
          </a:p>
        </p:txBody>
      </p:sp>
      <p:sp>
        <p:nvSpPr>
          <p:cNvPr id="5" name="Text Placeholder 4"/>
          <p:cNvSpPr>
            <a:spLocks noGrp="1"/>
          </p:cNvSpPr>
          <p:nvPr>
            <p:ph type="body" sz="quarter" idx="12"/>
          </p:nvPr>
        </p:nvSpPr>
        <p:spPr/>
        <p:txBody>
          <a:bodyPr/>
          <a:lstStyle/>
          <a:p>
            <a:r>
              <a:rPr lang="en-US" dirty="0"/>
              <a:t>Ch. 19 | Southeast</a:t>
            </a:r>
          </a:p>
        </p:txBody>
      </p:sp>
    </p:spTree>
    <p:extLst>
      <p:ext uri="{BB962C8B-B14F-4D97-AF65-F5344CB8AC3E}">
        <p14:creationId xmlns:p14="http://schemas.microsoft.com/office/powerpoint/2010/main" val="2682403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D5B497-B85A-480D-9286-9AE571344004}"/>
              </a:ext>
            </a:extLst>
          </p:cNvPr>
          <p:cNvSpPr>
            <a:spLocks noGrp="1"/>
          </p:cNvSpPr>
          <p:nvPr>
            <p:ph idx="1"/>
          </p:nvPr>
        </p:nvSpPr>
        <p:spPr/>
        <p:txBody>
          <a:bodyPr/>
          <a:lstStyle/>
          <a:p>
            <a:r>
              <a:rPr lang="en-US" dirty="0"/>
              <a:t>The Southeast’s coastal plain and inland low-lying regions support a rapidly growing population, a tourism economy, critical industries, and important cultural resources that are highly vulnerable to climate change impacts. The combined effects of changing extreme rainfall events and sea level rise are already increasing flood frequencies, which impacts property values and infrastructure viability, particularly in coastal cities. Without significant adaptation measures, these regions are projected to experience daily high tide flooding by the end of the century. </a:t>
            </a:r>
          </a:p>
        </p:txBody>
      </p:sp>
      <p:sp>
        <p:nvSpPr>
          <p:cNvPr id="3" name="Text Placeholder 2">
            <a:extLst>
              <a:ext uri="{FF2B5EF4-FFF2-40B4-BE49-F238E27FC236}">
                <a16:creationId xmlns:a16="http://schemas.microsoft.com/office/drawing/2014/main" id="{BCB8EB5C-361C-4289-A628-7C9BFD58C25B}"/>
              </a:ext>
            </a:extLst>
          </p:cNvPr>
          <p:cNvSpPr>
            <a:spLocks noGrp="1"/>
          </p:cNvSpPr>
          <p:nvPr>
            <p:ph type="body" sz="quarter" idx="10"/>
          </p:nvPr>
        </p:nvSpPr>
        <p:spPr/>
        <p:txBody>
          <a:bodyPr/>
          <a:lstStyle/>
          <a:p>
            <a:r>
              <a:rPr lang="en-US" dirty="0"/>
              <a:t>Key Message #2</a:t>
            </a:r>
          </a:p>
        </p:txBody>
      </p:sp>
      <p:sp>
        <p:nvSpPr>
          <p:cNvPr id="4" name="Text Placeholder 3">
            <a:extLst>
              <a:ext uri="{FF2B5EF4-FFF2-40B4-BE49-F238E27FC236}">
                <a16:creationId xmlns:a16="http://schemas.microsoft.com/office/drawing/2014/main" id="{DE85FDD5-23AB-4314-8673-4492F9569FA1}"/>
              </a:ext>
            </a:extLst>
          </p:cNvPr>
          <p:cNvSpPr>
            <a:spLocks noGrp="1"/>
          </p:cNvSpPr>
          <p:nvPr>
            <p:ph type="body" sz="quarter" idx="11"/>
          </p:nvPr>
        </p:nvSpPr>
        <p:spPr/>
        <p:txBody>
          <a:bodyPr/>
          <a:lstStyle/>
          <a:p>
            <a:r>
              <a:rPr lang="en-US" dirty="0"/>
              <a:t>19</a:t>
            </a:r>
          </a:p>
        </p:txBody>
      </p:sp>
      <p:sp>
        <p:nvSpPr>
          <p:cNvPr id="5" name="Text Placeholder 4">
            <a:extLst>
              <a:ext uri="{FF2B5EF4-FFF2-40B4-BE49-F238E27FC236}">
                <a16:creationId xmlns:a16="http://schemas.microsoft.com/office/drawing/2014/main" id="{5E4F19DA-3C28-40C7-9860-CEAE23AB3AFD}"/>
              </a:ext>
            </a:extLst>
          </p:cNvPr>
          <p:cNvSpPr>
            <a:spLocks noGrp="1"/>
          </p:cNvSpPr>
          <p:nvPr>
            <p:ph type="body" sz="quarter" idx="12"/>
          </p:nvPr>
        </p:nvSpPr>
        <p:spPr/>
        <p:txBody>
          <a:bodyPr/>
          <a:lstStyle/>
          <a:p>
            <a:r>
              <a:rPr lang="en-US" dirty="0"/>
              <a:t>Ch. 19 | Southeast</a:t>
            </a:r>
          </a:p>
        </p:txBody>
      </p:sp>
      <p:sp>
        <p:nvSpPr>
          <p:cNvPr id="6" name="Text Placeholder 5">
            <a:extLst>
              <a:ext uri="{FF2B5EF4-FFF2-40B4-BE49-F238E27FC236}">
                <a16:creationId xmlns:a16="http://schemas.microsoft.com/office/drawing/2014/main" id="{FFB25E9F-B428-437B-AFB5-231D31044E22}"/>
              </a:ext>
            </a:extLst>
          </p:cNvPr>
          <p:cNvSpPr>
            <a:spLocks noGrp="1"/>
          </p:cNvSpPr>
          <p:nvPr>
            <p:ph type="body" sz="quarter" idx="13"/>
          </p:nvPr>
        </p:nvSpPr>
        <p:spPr/>
        <p:txBody>
          <a:bodyPr/>
          <a:lstStyle/>
          <a:p>
            <a:r>
              <a:rPr lang="en-US" dirty="0"/>
              <a:t>Increasing Flood Risks in Coastal and Low-Lying Regions</a:t>
            </a:r>
          </a:p>
        </p:txBody>
      </p:sp>
    </p:spTree>
    <p:extLst>
      <p:ext uri="{BB962C8B-B14F-4D97-AF65-F5344CB8AC3E}">
        <p14:creationId xmlns:p14="http://schemas.microsoft.com/office/powerpoint/2010/main" val="3048707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5"/>
            <a:ext cx="7886700" cy="4351337"/>
          </a:xfrm>
        </p:spPr>
        <p:txBody>
          <a:bodyPr numCol="1" spcCol="182880">
            <a:noAutofit/>
          </a:bodyPr>
          <a:lstStyle/>
          <a:p>
            <a:pPr marL="228600" indent="-228600">
              <a:spcAft>
                <a:spcPts val="300"/>
              </a:spcAft>
            </a:pPr>
            <a:r>
              <a:rPr lang="en-US" b="1" dirty="0">
                <a:solidFill>
                  <a:srgbClr val="385623"/>
                </a:solidFill>
              </a:rPr>
              <a:t>Technical Contributors</a:t>
            </a:r>
            <a:endParaRPr lang="en-US" sz="1800" b="1" dirty="0">
              <a:solidFill>
                <a:srgbClr val="385623"/>
              </a:solidFill>
            </a:endParaRPr>
          </a:p>
          <a:p>
            <a:pPr marL="228600" indent="-228600">
              <a:spcAft>
                <a:spcPts val="300"/>
              </a:spcAft>
            </a:pPr>
            <a:r>
              <a:rPr lang="en-US" sz="1800" b="1" dirty="0"/>
              <a:t>Vincent Brown</a:t>
            </a:r>
            <a:r>
              <a:rPr lang="en-US" sz="1800" dirty="0"/>
              <a:t>, </a:t>
            </a:r>
            <a:r>
              <a:rPr lang="en-US" sz="1800" i="1" dirty="0"/>
              <a:t>Louisiana State University</a:t>
            </a:r>
            <a:endParaRPr lang="en-US" sz="1800" b="1" i="1" dirty="0">
              <a:solidFill>
                <a:srgbClr val="385623"/>
              </a:solidFill>
            </a:endParaRPr>
          </a:p>
          <a:p>
            <a:pPr marL="228600" indent="-228600">
              <a:spcAft>
                <a:spcPts val="300"/>
              </a:spcAft>
            </a:pPr>
            <a:r>
              <a:rPr lang="en-US" sz="1800" b="1" dirty="0"/>
              <a:t>Barry </a:t>
            </a:r>
            <a:r>
              <a:rPr lang="en-US" sz="1800" b="1" dirty="0" err="1"/>
              <a:t>Keim</a:t>
            </a:r>
            <a:r>
              <a:rPr lang="en-US" sz="1800" dirty="0"/>
              <a:t>, </a:t>
            </a:r>
            <a:r>
              <a:rPr lang="en-US" sz="1800" i="1" dirty="0"/>
              <a:t>Louisiana State University</a:t>
            </a:r>
          </a:p>
          <a:p>
            <a:pPr marL="228600" indent="-228600">
              <a:spcAft>
                <a:spcPts val="300"/>
              </a:spcAft>
            </a:pPr>
            <a:r>
              <a:rPr lang="en-US" sz="1800" b="1" dirty="0"/>
              <a:t>Julie K. Maldonado</a:t>
            </a:r>
            <a:r>
              <a:rPr lang="en-US" sz="1800" i="1" dirty="0"/>
              <a:t>, Livelihoods Knowledge Exchange Network</a:t>
            </a:r>
          </a:p>
          <a:p>
            <a:pPr marL="228600" indent="-228600">
              <a:spcAft>
                <a:spcPts val="300"/>
              </a:spcAft>
            </a:pPr>
            <a:r>
              <a:rPr lang="en-US" sz="1800" b="1" dirty="0"/>
              <a:t>Colin </a:t>
            </a:r>
            <a:r>
              <a:rPr lang="en-US" sz="1800" b="1" dirty="0" err="1"/>
              <a:t>Polsky</a:t>
            </a:r>
            <a:r>
              <a:rPr lang="en-US" sz="1800" i="1" dirty="0"/>
              <a:t>, Florida Atlantic University</a:t>
            </a:r>
          </a:p>
          <a:p>
            <a:pPr marL="228600" indent="-228600">
              <a:spcAft>
                <a:spcPts val="300"/>
              </a:spcAft>
            </a:pPr>
            <a:r>
              <a:rPr lang="en-US" sz="1800" b="1" dirty="0"/>
              <a:t>April Taylor</a:t>
            </a:r>
            <a:r>
              <a:rPr lang="en-US" sz="1800" i="1" dirty="0"/>
              <a:t>, Chickasaw Nation</a:t>
            </a:r>
          </a:p>
          <a:p>
            <a:pPr marL="228600" indent="-228600">
              <a:spcBef>
                <a:spcPts val="600"/>
              </a:spcBef>
              <a:spcAft>
                <a:spcPts val="300"/>
              </a:spcAft>
            </a:pPr>
            <a:r>
              <a:rPr lang="en-US" b="1" dirty="0">
                <a:solidFill>
                  <a:srgbClr val="385623"/>
                </a:solidFill>
              </a:rPr>
              <a:t>USGCRP Coordinators</a:t>
            </a:r>
            <a:r>
              <a:rPr lang="en-US" sz="1800" dirty="0"/>
              <a:t>		</a:t>
            </a:r>
          </a:p>
          <a:p>
            <a:pPr marL="228600" indent="-228600">
              <a:spcAft>
                <a:spcPts val="300"/>
              </a:spcAft>
            </a:pPr>
            <a:r>
              <a:rPr lang="en-US" sz="1800" b="1" dirty="0" err="1"/>
              <a:t>Allyza</a:t>
            </a:r>
            <a:r>
              <a:rPr lang="en-US" sz="1800" b="1" dirty="0"/>
              <a:t> Lustig</a:t>
            </a:r>
            <a:r>
              <a:rPr lang="en-US" sz="1800" dirty="0"/>
              <a:t>, </a:t>
            </a:r>
            <a:r>
              <a:rPr lang="en-US" sz="1800" i="1" dirty="0"/>
              <a:t>Program Coordinator</a:t>
            </a:r>
          </a:p>
          <a:p>
            <a:pPr marL="228600" indent="-228600">
              <a:spcAft>
                <a:spcPts val="300"/>
              </a:spcAft>
            </a:pPr>
            <a:r>
              <a:rPr lang="en-US" sz="1800" b="1" dirty="0"/>
              <a:t>Matthew Dzaugis</a:t>
            </a:r>
            <a:r>
              <a:rPr lang="en-US" sz="1800" dirty="0"/>
              <a:t>, </a:t>
            </a:r>
            <a:r>
              <a:rPr lang="en-US" sz="1800" i="1" dirty="0"/>
              <a:t>Program Coordinator</a:t>
            </a:r>
          </a:p>
          <a:p>
            <a:pPr marL="228600" indent="-228600">
              <a:spcAft>
                <a:spcPts val="300"/>
              </a:spcAft>
            </a:pPr>
            <a:r>
              <a:rPr lang="en-US" sz="1800" b="1" dirty="0"/>
              <a:t>Natalie Bennett</a:t>
            </a:r>
            <a:r>
              <a:rPr lang="en-US" sz="1800" dirty="0"/>
              <a:t>, </a:t>
            </a:r>
            <a:r>
              <a:rPr lang="en-US" sz="1800" i="1" dirty="0"/>
              <a:t>Adaptation and Assessment Analyst</a:t>
            </a:r>
          </a:p>
        </p:txBody>
      </p:sp>
      <p:sp>
        <p:nvSpPr>
          <p:cNvPr id="3" name="Text Placeholder 2"/>
          <p:cNvSpPr>
            <a:spLocks noGrp="1"/>
          </p:cNvSpPr>
          <p:nvPr>
            <p:ph type="body" sz="quarter" idx="10"/>
          </p:nvPr>
        </p:nvSpPr>
        <p:spPr/>
        <p:txBody>
          <a:bodyPr/>
          <a:lstStyle/>
          <a:p>
            <a:r>
              <a:rPr lang="en-US" dirty="0"/>
              <a:t>Acknowledgments</a:t>
            </a:r>
          </a:p>
        </p:txBody>
      </p:sp>
      <p:sp>
        <p:nvSpPr>
          <p:cNvPr id="4" name="Text Placeholder 3"/>
          <p:cNvSpPr>
            <a:spLocks noGrp="1"/>
          </p:cNvSpPr>
          <p:nvPr>
            <p:ph type="body" sz="quarter" idx="11"/>
          </p:nvPr>
        </p:nvSpPr>
        <p:spPr/>
        <p:txBody>
          <a:bodyPr/>
          <a:lstStyle/>
          <a:p>
            <a:r>
              <a:rPr lang="en-US" dirty="0"/>
              <a:t>19</a:t>
            </a:r>
          </a:p>
        </p:txBody>
      </p:sp>
      <p:sp>
        <p:nvSpPr>
          <p:cNvPr id="5" name="Text Placeholder 4"/>
          <p:cNvSpPr>
            <a:spLocks noGrp="1"/>
          </p:cNvSpPr>
          <p:nvPr>
            <p:ph type="body" sz="quarter" idx="12"/>
          </p:nvPr>
        </p:nvSpPr>
        <p:spPr/>
        <p:txBody>
          <a:bodyPr/>
          <a:lstStyle/>
          <a:p>
            <a:r>
              <a:rPr lang="en-US" dirty="0"/>
              <a:t>Ch. 19 | Southeast</a:t>
            </a:r>
          </a:p>
        </p:txBody>
      </p:sp>
    </p:spTree>
    <p:extLst>
      <p:ext uri="{BB962C8B-B14F-4D97-AF65-F5344CB8AC3E}">
        <p14:creationId xmlns:p14="http://schemas.microsoft.com/office/powerpoint/2010/main" val="1402898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305C3B9-9114-4F33-8306-063BDFBFEDA8}"/>
              </a:ext>
            </a:extLst>
          </p:cNvPr>
          <p:cNvSpPr>
            <a:spLocks noGrp="1"/>
          </p:cNvSpPr>
          <p:nvPr>
            <p:ph type="subTitle" idx="1"/>
          </p:nvPr>
        </p:nvSpPr>
        <p:spPr>
          <a:xfrm>
            <a:off x="308113" y="2228295"/>
            <a:ext cx="6858000" cy="1015647"/>
          </a:xfrm>
        </p:spPr>
        <p:txBody>
          <a:bodyPr>
            <a:normAutofit fontScale="92500" lnSpcReduction="10000"/>
          </a:bodyPr>
          <a:lstStyle/>
          <a:p>
            <a:r>
              <a:rPr lang="en-US" b="1" dirty="0"/>
              <a:t>Carter</a:t>
            </a:r>
            <a:r>
              <a:rPr lang="en-US" dirty="0"/>
              <a:t>, L., A. </a:t>
            </a:r>
            <a:r>
              <a:rPr lang="en-US" dirty="0" err="1"/>
              <a:t>Terando</a:t>
            </a:r>
            <a:r>
              <a:rPr lang="en-US" dirty="0"/>
              <a:t>, K. Dow, K. </a:t>
            </a:r>
            <a:r>
              <a:rPr lang="en-US" dirty="0" err="1"/>
              <a:t>Hiers</a:t>
            </a:r>
            <a:r>
              <a:rPr lang="en-US" dirty="0"/>
              <a:t>, K.E. Kunkel, A. </a:t>
            </a:r>
            <a:r>
              <a:rPr lang="en-US" dirty="0" err="1"/>
              <a:t>Lascurain</a:t>
            </a:r>
            <a:r>
              <a:rPr lang="en-US" dirty="0"/>
              <a:t>, D. Marcy, M. </a:t>
            </a:r>
            <a:r>
              <a:rPr lang="en-US" dirty="0" err="1"/>
              <a:t>Osland</a:t>
            </a:r>
            <a:r>
              <a:rPr lang="en-US" dirty="0"/>
              <a:t>, and P. Schramm, 2018: Southeast. In </a:t>
            </a:r>
            <a:r>
              <a:rPr lang="en-US" i="1" dirty="0"/>
              <a:t>Impacts, Risks, and Adaptation in the United States: Fourth National Climate Assessment, Volume II</a:t>
            </a:r>
            <a:r>
              <a:rPr lang="en-US" dirty="0"/>
              <a:t> [</a:t>
            </a:r>
            <a:r>
              <a:rPr lang="en-US" dirty="0" err="1"/>
              <a:t>Reidmiller</a:t>
            </a:r>
            <a:r>
              <a:rPr lang="en-US" dirty="0"/>
              <a:t>, D.R., C.W. Avery, D.R. Easterling, K.E. Kunkel, K.L.M. Lewis, T.K. </a:t>
            </a:r>
            <a:r>
              <a:rPr lang="en-US" dirty="0" err="1"/>
              <a:t>Maycock</a:t>
            </a:r>
            <a:r>
              <a:rPr lang="en-US" dirty="0"/>
              <a:t>, and B.C. Stewart (eds.)]. U.S. Global Change Research Program, Washington, DC, USA. </a:t>
            </a:r>
            <a:r>
              <a:rPr lang="en-US" dirty="0" err="1"/>
              <a:t>doi</a:t>
            </a:r>
            <a:r>
              <a:rPr lang="en-US" dirty="0"/>
              <a:t>: </a:t>
            </a:r>
            <a:r>
              <a:rPr lang="en-US" u="sng" dirty="0">
                <a:hlinkClick r:id="rId2"/>
              </a:rPr>
              <a:t>10.7930/NCA4.2018.CH19</a:t>
            </a:r>
            <a:endParaRPr lang="en-US" dirty="0"/>
          </a:p>
        </p:txBody>
      </p:sp>
      <p:sp>
        <p:nvSpPr>
          <p:cNvPr id="3" name="Text Placeholder 2">
            <a:extLst>
              <a:ext uri="{FF2B5EF4-FFF2-40B4-BE49-F238E27FC236}">
                <a16:creationId xmlns:a16="http://schemas.microsoft.com/office/drawing/2014/main" id="{1022A9DF-106B-49DB-AEF4-3DBEF9BD0085}"/>
              </a:ext>
            </a:extLst>
          </p:cNvPr>
          <p:cNvSpPr>
            <a:spLocks noGrp="1"/>
          </p:cNvSpPr>
          <p:nvPr>
            <p:ph type="body" sz="quarter" idx="10"/>
          </p:nvPr>
        </p:nvSpPr>
        <p:spPr/>
        <p:txBody>
          <a:bodyPr/>
          <a:lstStyle/>
          <a:p>
            <a:r>
              <a:rPr lang="en-US" dirty="0"/>
              <a:t>nca2018.globalchange.gov/chapter/southeast</a:t>
            </a:r>
          </a:p>
        </p:txBody>
      </p:sp>
    </p:spTree>
    <p:extLst>
      <p:ext uri="{BB962C8B-B14F-4D97-AF65-F5344CB8AC3E}">
        <p14:creationId xmlns:p14="http://schemas.microsoft.com/office/powerpoint/2010/main" val="1287059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1D1C06-0653-431A-A855-DCB66D2B0C25}"/>
              </a:ext>
            </a:extLst>
          </p:cNvPr>
          <p:cNvSpPr>
            <a:spLocks noGrp="1"/>
          </p:cNvSpPr>
          <p:nvPr>
            <p:ph idx="1"/>
          </p:nvPr>
        </p:nvSpPr>
        <p:spPr/>
        <p:txBody>
          <a:bodyPr/>
          <a:lstStyle/>
          <a:p>
            <a:r>
              <a:rPr lang="en-US" dirty="0"/>
              <a:t>The Southeast’s diverse natural systems, which provide many benefits to society, will be transformed by climate change. Changing winter temperature extremes, wildfire patterns, sea levels, hurricanes, floods, droughts, and warming ocean temperatures are expected to redistribute species and greatly modify ecosystems. As a result, the ecological resources that people depend on for livelihood, protection, and well-being are increasingly at risk, and future generations can expect to experience and interact with natural systems that are much different than those that we see today. </a:t>
            </a:r>
          </a:p>
        </p:txBody>
      </p:sp>
      <p:sp>
        <p:nvSpPr>
          <p:cNvPr id="3" name="Text Placeholder 2">
            <a:extLst>
              <a:ext uri="{FF2B5EF4-FFF2-40B4-BE49-F238E27FC236}">
                <a16:creationId xmlns:a16="http://schemas.microsoft.com/office/drawing/2014/main" id="{510A68BF-40E4-4028-81ED-9202B29FA9DC}"/>
              </a:ext>
            </a:extLst>
          </p:cNvPr>
          <p:cNvSpPr>
            <a:spLocks noGrp="1"/>
          </p:cNvSpPr>
          <p:nvPr>
            <p:ph type="body" sz="quarter" idx="10"/>
          </p:nvPr>
        </p:nvSpPr>
        <p:spPr/>
        <p:txBody>
          <a:bodyPr/>
          <a:lstStyle/>
          <a:p>
            <a:r>
              <a:rPr lang="en-US" dirty="0"/>
              <a:t>Key Message #3</a:t>
            </a:r>
          </a:p>
        </p:txBody>
      </p:sp>
      <p:sp>
        <p:nvSpPr>
          <p:cNvPr id="4" name="Text Placeholder 3">
            <a:extLst>
              <a:ext uri="{FF2B5EF4-FFF2-40B4-BE49-F238E27FC236}">
                <a16:creationId xmlns:a16="http://schemas.microsoft.com/office/drawing/2014/main" id="{A65BB69E-3B6A-4DDC-9DC5-C3AAACFCE5B7}"/>
              </a:ext>
            </a:extLst>
          </p:cNvPr>
          <p:cNvSpPr>
            <a:spLocks noGrp="1"/>
          </p:cNvSpPr>
          <p:nvPr>
            <p:ph type="body" sz="quarter" idx="11"/>
          </p:nvPr>
        </p:nvSpPr>
        <p:spPr/>
        <p:txBody>
          <a:bodyPr/>
          <a:lstStyle/>
          <a:p>
            <a:r>
              <a:rPr lang="en-US" dirty="0"/>
              <a:t>19</a:t>
            </a:r>
          </a:p>
        </p:txBody>
      </p:sp>
      <p:sp>
        <p:nvSpPr>
          <p:cNvPr id="5" name="Text Placeholder 4">
            <a:extLst>
              <a:ext uri="{FF2B5EF4-FFF2-40B4-BE49-F238E27FC236}">
                <a16:creationId xmlns:a16="http://schemas.microsoft.com/office/drawing/2014/main" id="{78A0A916-907E-4DDD-BB24-DCB3FCA16E3D}"/>
              </a:ext>
            </a:extLst>
          </p:cNvPr>
          <p:cNvSpPr>
            <a:spLocks noGrp="1"/>
          </p:cNvSpPr>
          <p:nvPr>
            <p:ph type="body" sz="quarter" idx="12"/>
          </p:nvPr>
        </p:nvSpPr>
        <p:spPr/>
        <p:txBody>
          <a:bodyPr/>
          <a:lstStyle/>
          <a:p>
            <a:r>
              <a:rPr lang="en-US" dirty="0"/>
              <a:t>Ch. 19 | Southeast</a:t>
            </a:r>
          </a:p>
        </p:txBody>
      </p:sp>
      <p:sp>
        <p:nvSpPr>
          <p:cNvPr id="6" name="Text Placeholder 5">
            <a:extLst>
              <a:ext uri="{FF2B5EF4-FFF2-40B4-BE49-F238E27FC236}">
                <a16:creationId xmlns:a16="http://schemas.microsoft.com/office/drawing/2014/main" id="{6A6F49F0-AB88-46B0-9700-979471018760}"/>
              </a:ext>
            </a:extLst>
          </p:cNvPr>
          <p:cNvSpPr>
            <a:spLocks noGrp="1"/>
          </p:cNvSpPr>
          <p:nvPr>
            <p:ph type="body" sz="quarter" idx="13"/>
          </p:nvPr>
        </p:nvSpPr>
        <p:spPr/>
        <p:txBody>
          <a:bodyPr/>
          <a:lstStyle/>
          <a:p>
            <a:r>
              <a:rPr lang="en-US" dirty="0"/>
              <a:t>Natural Ecosystems Will Be Transformed </a:t>
            </a:r>
          </a:p>
        </p:txBody>
      </p:sp>
    </p:spTree>
    <p:extLst>
      <p:ext uri="{BB962C8B-B14F-4D97-AF65-F5344CB8AC3E}">
        <p14:creationId xmlns:p14="http://schemas.microsoft.com/office/powerpoint/2010/main" val="990708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3DF90D-4513-4A74-B1EB-B1A9EA5A74B4}"/>
              </a:ext>
            </a:extLst>
          </p:cNvPr>
          <p:cNvSpPr>
            <a:spLocks noGrp="1"/>
          </p:cNvSpPr>
          <p:nvPr>
            <p:ph idx="1"/>
          </p:nvPr>
        </p:nvSpPr>
        <p:spPr/>
        <p:txBody>
          <a:bodyPr/>
          <a:lstStyle/>
          <a:p>
            <a:r>
              <a:rPr lang="en-US" dirty="0"/>
              <a:t>Rural communities are integral to the Southeast’s cultural heritage and to the strong agricultural and forest products industries across the region. More frequent extreme heat episodes and changing seasonal climates are projected to increase exposure-linked health impacts and economic vulnerabilities in the agricultural, timber, and manufacturing sectors. By the end of the century, over one-half billion labor hours could be lost from extreme heat-related impacts. Such changes would negatively impact the region’s labor-intensive agricultural industry and compound existing social stresses in rural areas related to limited local community capabilities and associated with rural demography, occupations, earnings, literacy, and poverty incidence. Reduction of existing stresses can increase resilience. </a:t>
            </a:r>
          </a:p>
        </p:txBody>
      </p:sp>
      <p:sp>
        <p:nvSpPr>
          <p:cNvPr id="3" name="Text Placeholder 2">
            <a:extLst>
              <a:ext uri="{FF2B5EF4-FFF2-40B4-BE49-F238E27FC236}">
                <a16:creationId xmlns:a16="http://schemas.microsoft.com/office/drawing/2014/main" id="{503A254A-B83B-48F9-A088-28A016CC6FA7}"/>
              </a:ext>
            </a:extLst>
          </p:cNvPr>
          <p:cNvSpPr>
            <a:spLocks noGrp="1"/>
          </p:cNvSpPr>
          <p:nvPr>
            <p:ph type="body" sz="quarter" idx="10"/>
          </p:nvPr>
        </p:nvSpPr>
        <p:spPr/>
        <p:txBody>
          <a:bodyPr/>
          <a:lstStyle/>
          <a:p>
            <a:r>
              <a:rPr lang="en-US" dirty="0"/>
              <a:t>Key Message #4</a:t>
            </a:r>
          </a:p>
        </p:txBody>
      </p:sp>
      <p:sp>
        <p:nvSpPr>
          <p:cNvPr id="4" name="Text Placeholder 3">
            <a:extLst>
              <a:ext uri="{FF2B5EF4-FFF2-40B4-BE49-F238E27FC236}">
                <a16:creationId xmlns:a16="http://schemas.microsoft.com/office/drawing/2014/main" id="{0CEDA58C-81CF-4957-AE40-32650F87B05E}"/>
              </a:ext>
            </a:extLst>
          </p:cNvPr>
          <p:cNvSpPr>
            <a:spLocks noGrp="1"/>
          </p:cNvSpPr>
          <p:nvPr>
            <p:ph type="body" sz="quarter" idx="11"/>
          </p:nvPr>
        </p:nvSpPr>
        <p:spPr/>
        <p:txBody>
          <a:bodyPr/>
          <a:lstStyle/>
          <a:p>
            <a:r>
              <a:rPr lang="en-US" dirty="0"/>
              <a:t>19</a:t>
            </a:r>
          </a:p>
        </p:txBody>
      </p:sp>
      <p:sp>
        <p:nvSpPr>
          <p:cNvPr id="5" name="Text Placeholder 4">
            <a:extLst>
              <a:ext uri="{FF2B5EF4-FFF2-40B4-BE49-F238E27FC236}">
                <a16:creationId xmlns:a16="http://schemas.microsoft.com/office/drawing/2014/main" id="{6086F271-C47D-4C74-A185-1AAC2DE5F560}"/>
              </a:ext>
            </a:extLst>
          </p:cNvPr>
          <p:cNvSpPr>
            <a:spLocks noGrp="1"/>
          </p:cNvSpPr>
          <p:nvPr>
            <p:ph type="body" sz="quarter" idx="12"/>
          </p:nvPr>
        </p:nvSpPr>
        <p:spPr/>
        <p:txBody>
          <a:bodyPr/>
          <a:lstStyle/>
          <a:p>
            <a:r>
              <a:rPr lang="en-US" dirty="0"/>
              <a:t>Ch. 19 | Southeast</a:t>
            </a:r>
          </a:p>
        </p:txBody>
      </p:sp>
      <p:sp>
        <p:nvSpPr>
          <p:cNvPr id="6" name="Text Placeholder 5">
            <a:extLst>
              <a:ext uri="{FF2B5EF4-FFF2-40B4-BE49-F238E27FC236}">
                <a16:creationId xmlns:a16="http://schemas.microsoft.com/office/drawing/2014/main" id="{3BCE3036-159C-4575-843F-4907C631F05B}"/>
              </a:ext>
            </a:extLst>
          </p:cNvPr>
          <p:cNvSpPr>
            <a:spLocks noGrp="1"/>
          </p:cNvSpPr>
          <p:nvPr>
            <p:ph type="body" sz="quarter" idx="13"/>
          </p:nvPr>
        </p:nvSpPr>
        <p:spPr/>
        <p:txBody>
          <a:bodyPr/>
          <a:lstStyle/>
          <a:p>
            <a:r>
              <a:rPr lang="en-US" dirty="0"/>
              <a:t>Economic and Health Risks for Rural Communities </a:t>
            </a:r>
          </a:p>
        </p:txBody>
      </p:sp>
    </p:spTree>
    <p:extLst>
      <p:ext uri="{BB962C8B-B14F-4D97-AF65-F5344CB8AC3E}">
        <p14:creationId xmlns:p14="http://schemas.microsoft.com/office/powerpoint/2010/main" val="57553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6948A31-0066-4E08-BD70-AB16C4685AD7}"/>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887788" y="1097436"/>
            <a:ext cx="4629150" cy="4123377"/>
          </a:xfrm>
        </p:spPr>
      </p:pic>
      <p:sp>
        <p:nvSpPr>
          <p:cNvPr id="3" name="Title 2">
            <a:extLst>
              <a:ext uri="{FF2B5EF4-FFF2-40B4-BE49-F238E27FC236}">
                <a16:creationId xmlns:a16="http://schemas.microsoft.com/office/drawing/2014/main" id="{03C51BC3-A815-49DF-A6B0-A35BED82409A}"/>
              </a:ext>
            </a:extLst>
          </p:cNvPr>
          <p:cNvSpPr>
            <a:spLocks noGrp="1"/>
          </p:cNvSpPr>
          <p:nvPr>
            <p:ph type="title"/>
          </p:nvPr>
        </p:nvSpPr>
        <p:spPr/>
        <p:txBody>
          <a:bodyPr/>
          <a:lstStyle/>
          <a:p>
            <a:r>
              <a:rPr lang="en-US" dirty="0"/>
              <a:t>Fig. 19.1: Historical Changes in Hot Days and Warm Nights</a:t>
            </a:r>
          </a:p>
        </p:txBody>
      </p:sp>
      <p:sp>
        <p:nvSpPr>
          <p:cNvPr id="4" name="Text Placeholder 3">
            <a:extLst>
              <a:ext uri="{FF2B5EF4-FFF2-40B4-BE49-F238E27FC236}">
                <a16:creationId xmlns:a16="http://schemas.microsoft.com/office/drawing/2014/main" id="{9892C48E-E9F3-401C-A0BC-BD9278921F14}"/>
              </a:ext>
            </a:extLst>
          </p:cNvPr>
          <p:cNvSpPr>
            <a:spLocks noGrp="1"/>
          </p:cNvSpPr>
          <p:nvPr>
            <p:ph type="body" sz="half" idx="2"/>
          </p:nvPr>
        </p:nvSpPr>
        <p:spPr>
          <a:xfrm>
            <a:off x="629841" y="2057399"/>
            <a:ext cx="2949178" cy="4354287"/>
          </a:xfrm>
        </p:spPr>
        <p:txBody>
          <a:bodyPr>
            <a:noAutofit/>
          </a:bodyPr>
          <a:lstStyle/>
          <a:p>
            <a:pPr>
              <a:lnSpc>
                <a:spcPct val="90000"/>
              </a:lnSpc>
            </a:pPr>
            <a:r>
              <a:rPr lang="en-US" sz="1000" dirty="0"/>
              <a:t>Sixty-one percent of major Southeast cities are exhibiting some aspects of worsening heat waves, which is a higher percentage than any other region of the country.</a:t>
            </a:r>
            <a:r>
              <a:rPr lang="en-US" sz="1000" baseline="30000" dirty="0">
                <a:hlinkClick r:id="rId4"/>
              </a:rPr>
              <a:t>12</a:t>
            </a:r>
            <a:r>
              <a:rPr lang="en-US" sz="1000" dirty="0"/>
              <a:t> Hot days and warm nights together impact human comfort and health and result in the need for increased cooling efforts. Agriculture is also impacted by a lack of nighttime cooling. Variability and change in (top) the annual number of hot days and (bottom) warm nights are shown. The bar charts show averages over the region by decade for 1900–2016, while the maps show the trends for 1950–2016 for individual weather stations. Average summer temperatures during the most recent 10 years have been the warmest on record, with very large increases in nighttime temperatures and more modest increases in daytime temperatures, as indicated by contrasting changes in hot days and warm nights. (top left) The annual number of hot days (maximum temperature above 95°F) has been lower since 1960 than the average during the first half of the 20th century; (top right) trends in hot days since 1950 are generally downward except along the south Atlantic coast and in Florida due to high numbers during the 1950s but have been slightly upward since 1960, following a gradual increase in average daytime maximum temperatures during that time. (bottom left) Conversely, the number of warm nights (minimum temperature above 75°F) has doubled on average compared to the first half of the 20th century and (bottom right) locally has increased at most stations. </a:t>
            </a:r>
            <a:r>
              <a:rPr lang="en-US" sz="1000" i="1" dirty="0"/>
              <a:t>Sources: NOAA NCEI and CICS-NC.</a:t>
            </a:r>
            <a:r>
              <a:rPr lang="en-US" sz="1000" dirty="0"/>
              <a:t> </a:t>
            </a:r>
          </a:p>
        </p:txBody>
      </p:sp>
      <p:sp>
        <p:nvSpPr>
          <p:cNvPr id="5" name="Text Placeholder 4">
            <a:extLst>
              <a:ext uri="{FF2B5EF4-FFF2-40B4-BE49-F238E27FC236}">
                <a16:creationId xmlns:a16="http://schemas.microsoft.com/office/drawing/2014/main" id="{7B3F2256-9B88-41D4-9AE9-A59953151546}"/>
              </a:ext>
            </a:extLst>
          </p:cNvPr>
          <p:cNvSpPr>
            <a:spLocks noGrp="1"/>
          </p:cNvSpPr>
          <p:nvPr>
            <p:ph type="body" sz="quarter" idx="12"/>
          </p:nvPr>
        </p:nvSpPr>
        <p:spPr/>
        <p:txBody>
          <a:bodyPr/>
          <a:lstStyle/>
          <a:p>
            <a:r>
              <a:rPr lang="en-US" dirty="0"/>
              <a:t>Ch. 19 | Southeast</a:t>
            </a:r>
          </a:p>
        </p:txBody>
      </p:sp>
    </p:spTree>
    <p:extLst>
      <p:ext uri="{BB962C8B-B14F-4D97-AF65-F5344CB8AC3E}">
        <p14:creationId xmlns:p14="http://schemas.microsoft.com/office/powerpoint/2010/main" val="2549883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AEC7333-42F3-4256-987C-098BDA97E4F1}"/>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1991926" y="859629"/>
            <a:ext cx="5163323" cy="2209804"/>
          </a:xfrm>
        </p:spPr>
      </p:pic>
      <p:sp>
        <p:nvSpPr>
          <p:cNvPr id="3" name="Title 2">
            <a:extLst>
              <a:ext uri="{FF2B5EF4-FFF2-40B4-BE49-F238E27FC236}">
                <a16:creationId xmlns:a16="http://schemas.microsoft.com/office/drawing/2014/main" id="{D8ABF217-A510-418B-BFE5-500B09F82A3F}"/>
              </a:ext>
            </a:extLst>
          </p:cNvPr>
          <p:cNvSpPr>
            <a:spLocks noGrp="1"/>
          </p:cNvSpPr>
          <p:nvPr>
            <p:ph type="title"/>
          </p:nvPr>
        </p:nvSpPr>
        <p:spPr/>
        <p:txBody>
          <a:bodyPr/>
          <a:lstStyle/>
          <a:p>
            <a:r>
              <a:rPr lang="en-US" dirty="0"/>
              <a:t>Fig. 19.2: Historical Change in Freeze-Free Season Length</a:t>
            </a:r>
          </a:p>
        </p:txBody>
      </p:sp>
      <p:sp>
        <p:nvSpPr>
          <p:cNvPr id="4" name="Text Placeholder 3">
            <a:extLst>
              <a:ext uri="{FF2B5EF4-FFF2-40B4-BE49-F238E27FC236}">
                <a16:creationId xmlns:a16="http://schemas.microsoft.com/office/drawing/2014/main" id="{05B8A949-8F77-459C-B8FB-D7CE55F7AD94}"/>
              </a:ext>
            </a:extLst>
          </p:cNvPr>
          <p:cNvSpPr>
            <a:spLocks noGrp="1"/>
          </p:cNvSpPr>
          <p:nvPr>
            <p:ph type="body" sz="half" idx="2"/>
          </p:nvPr>
        </p:nvSpPr>
        <p:spPr/>
        <p:txBody>
          <a:bodyPr/>
          <a:lstStyle/>
          <a:p>
            <a:r>
              <a:rPr lang="en-US" dirty="0"/>
              <a:t>The figure shows the variability and change in the length of the freeze-free season. (left) The bar chart shows differences in the length of the freeze-free season by decade (1900–2016) as compared to the long-term average for the Southeast. (right) The map shows trends over 1950–2016 for individual weather stations. The length of the freeze-free season has increased at most stations, particularly since the 1980s. </a:t>
            </a:r>
            <a:r>
              <a:rPr lang="en-US" i="1" dirty="0"/>
              <a:t>Sources: NOAA NCEI and CICS-NC. </a:t>
            </a:r>
          </a:p>
        </p:txBody>
      </p:sp>
      <p:sp>
        <p:nvSpPr>
          <p:cNvPr id="5" name="Text Placeholder 4">
            <a:extLst>
              <a:ext uri="{FF2B5EF4-FFF2-40B4-BE49-F238E27FC236}">
                <a16:creationId xmlns:a16="http://schemas.microsoft.com/office/drawing/2014/main" id="{BFFE7F40-C320-4340-AAB9-4D83781394ED}"/>
              </a:ext>
            </a:extLst>
          </p:cNvPr>
          <p:cNvSpPr>
            <a:spLocks noGrp="1"/>
          </p:cNvSpPr>
          <p:nvPr>
            <p:ph type="body" sz="quarter" idx="12"/>
          </p:nvPr>
        </p:nvSpPr>
        <p:spPr/>
        <p:txBody>
          <a:bodyPr/>
          <a:lstStyle/>
          <a:p>
            <a:r>
              <a:rPr lang="en-US" dirty="0"/>
              <a:t>Ch. 19 | Southeast</a:t>
            </a:r>
          </a:p>
        </p:txBody>
      </p:sp>
    </p:spTree>
    <p:extLst>
      <p:ext uri="{BB962C8B-B14F-4D97-AF65-F5344CB8AC3E}">
        <p14:creationId xmlns:p14="http://schemas.microsoft.com/office/powerpoint/2010/main" val="1684367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795A148-B697-4B70-BA2C-826FA69C7AD4}"/>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1914202" y="879441"/>
            <a:ext cx="5318771" cy="2170180"/>
          </a:xfrm>
        </p:spPr>
      </p:pic>
      <p:sp>
        <p:nvSpPr>
          <p:cNvPr id="3" name="Title 2">
            <a:extLst>
              <a:ext uri="{FF2B5EF4-FFF2-40B4-BE49-F238E27FC236}">
                <a16:creationId xmlns:a16="http://schemas.microsoft.com/office/drawing/2014/main" id="{7C87D618-5719-463F-9064-4553BC64C727}"/>
              </a:ext>
            </a:extLst>
          </p:cNvPr>
          <p:cNvSpPr>
            <a:spLocks noGrp="1"/>
          </p:cNvSpPr>
          <p:nvPr>
            <p:ph type="title"/>
          </p:nvPr>
        </p:nvSpPr>
        <p:spPr/>
        <p:txBody>
          <a:bodyPr/>
          <a:lstStyle/>
          <a:p>
            <a:r>
              <a:rPr lang="en-US" dirty="0"/>
              <a:t>Fig. 19.3: Historical Change in Heavy Precipitation </a:t>
            </a:r>
          </a:p>
        </p:txBody>
      </p:sp>
      <p:sp>
        <p:nvSpPr>
          <p:cNvPr id="4" name="Text Placeholder 3">
            <a:extLst>
              <a:ext uri="{FF2B5EF4-FFF2-40B4-BE49-F238E27FC236}">
                <a16:creationId xmlns:a16="http://schemas.microsoft.com/office/drawing/2014/main" id="{5D5B92E6-D9AB-454D-A551-406166E95B57}"/>
              </a:ext>
            </a:extLst>
          </p:cNvPr>
          <p:cNvSpPr>
            <a:spLocks noGrp="1"/>
          </p:cNvSpPr>
          <p:nvPr>
            <p:ph type="body" sz="half" idx="2"/>
          </p:nvPr>
        </p:nvSpPr>
        <p:spPr/>
        <p:txBody>
          <a:bodyPr/>
          <a:lstStyle/>
          <a:p>
            <a:r>
              <a:rPr lang="en-US" dirty="0"/>
              <a:t>The figure shows variability and change in (left) the annual number of days with precipitation greater than 3 inches (1900–2016) averaged over the Southeast by decade and (right) individual station trends (1950–2016). The numbers of days with heavy precipitation has increased at most stations, particularly since the 1980s. </a:t>
            </a:r>
            <a:r>
              <a:rPr lang="en-US" i="1" dirty="0"/>
              <a:t>Sources: NOAA NCEI and CICS-NC.</a:t>
            </a:r>
          </a:p>
        </p:txBody>
      </p:sp>
      <p:sp>
        <p:nvSpPr>
          <p:cNvPr id="5" name="Text Placeholder 4">
            <a:extLst>
              <a:ext uri="{FF2B5EF4-FFF2-40B4-BE49-F238E27FC236}">
                <a16:creationId xmlns:a16="http://schemas.microsoft.com/office/drawing/2014/main" id="{EE02B328-6CEA-4466-8D91-3945B779D744}"/>
              </a:ext>
            </a:extLst>
          </p:cNvPr>
          <p:cNvSpPr>
            <a:spLocks noGrp="1"/>
          </p:cNvSpPr>
          <p:nvPr>
            <p:ph type="body" sz="quarter" idx="12"/>
          </p:nvPr>
        </p:nvSpPr>
        <p:spPr/>
        <p:txBody>
          <a:bodyPr/>
          <a:lstStyle/>
          <a:p>
            <a:r>
              <a:rPr lang="en-US" dirty="0"/>
              <a:t>Ch. 19 | Southeast</a:t>
            </a:r>
          </a:p>
        </p:txBody>
      </p:sp>
    </p:spTree>
    <p:extLst>
      <p:ext uri="{BB962C8B-B14F-4D97-AF65-F5344CB8AC3E}">
        <p14:creationId xmlns:p14="http://schemas.microsoft.com/office/powerpoint/2010/main" val="184357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B1D2AC-6797-4B80-957D-A569852CB516}"/>
              </a:ext>
            </a:extLst>
          </p:cNvPr>
          <p:cNvSpPr>
            <a:spLocks noGrp="1"/>
          </p:cNvSpPr>
          <p:nvPr>
            <p:ph type="title"/>
          </p:nvPr>
        </p:nvSpPr>
        <p:spPr/>
        <p:txBody>
          <a:bodyPr/>
          <a:lstStyle/>
          <a:p>
            <a:r>
              <a:rPr lang="en-US" dirty="0"/>
              <a:t>Fig. 19.4: Historical Number of Warm Nights </a:t>
            </a:r>
          </a:p>
        </p:txBody>
      </p:sp>
      <p:sp>
        <p:nvSpPr>
          <p:cNvPr id="4" name="Text Placeholder 3">
            <a:extLst>
              <a:ext uri="{FF2B5EF4-FFF2-40B4-BE49-F238E27FC236}">
                <a16:creationId xmlns:a16="http://schemas.microsoft.com/office/drawing/2014/main" id="{6D49D882-53CA-4E33-900B-AACDA7F37E0C}"/>
              </a:ext>
            </a:extLst>
          </p:cNvPr>
          <p:cNvSpPr>
            <a:spLocks noGrp="1"/>
          </p:cNvSpPr>
          <p:nvPr>
            <p:ph type="body" sz="half" idx="2"/>
          </p:nvPr>
        </p:nvSpPr>
        <p:spPr/>
        <p:txBody>
          <a:bodyPr/>
          <a:lstStyle/>
          <a:p>
            <a:r>
              <a:rPr lang="en-US" dirty="0"/>
              <a:t>The map shows the historical number of warm nights (days with minimum temperatures above 75°F) per year in the Southeast, based on model simulations averaged over the period 1976–2005. </a:t>
            </a:r>
            <a:r>
              <a:rPr lang="en-US" i="1" dirty="0"/>
              <a:t>Sources: NOAA NCEI and CICS-NC. </a:t>
            </a:r>
          </a:p>
        </p:txBody>
      </p:sp>
      <p:sp>
        <p:nvSpPr>
          <p:cNvPr id="5" name="Text Placeholder 4">
            <a:extLst>
              <a:ext uri="{FF2B5EF4-FFF2-40B4-BE49-F238E27FC236}">
                <a16:creationId xmlns:a16="http://schemas.microsoft.com/office/drawing/2014/main" id="{072872AA-98B8-4F4D-BD85-FFCCE2539E19}"/>
              </a:ext>
            </a:extLst>
          </p:cNvPr>
          <p:cNvSpPr>
            <a:spLocks noGrp="1"/>
          </p:cNvSpPr>
          <p:nvPr>
            <p:ph type="body" sz="quarter" idx="12"/>
          </p:nvPr>
        </p:nvSpPr>
        <p:spPr/>
        <p:txBody>
          <a:bodyPr/>
          <a:lstStyle/>
          <a:p>
            <a:r>
              <a:rPr lang="en-US" dirty="0"/>
              <a:t>Ch. 19 | Southeast</a:t>
            </a:r>
          </a:p>
        </p:txBody>
      </p:sp>
      <p:pic>
        <p:nvPicPr>
          <p:cNvPr id="11" name="Content Placeholder 10">
            <a:extLst>
              <a:ext uri="{FF2B5EF4-FFF2-40B4-BE49-F238E27FC236}">
                <a16:creationId xmlns:a16="http://schemas.microsoft.com/office/drawing/2014/main" id="{C69D914D-35AD-4F46-BC41-E558E04AF4F6}"/>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352223" y="1735706"/>
            <a:ext cx="3700280" cy="2846838"/>
          </a:xfrm>
        </p:spPr>
      </p:pic>
    </p:spTree>
    <p:extLst>
      <p:ext uri="{BB962C8B-B14F-4D97-AF65-F5344CB8AC3E}">
        <p14:creationId xmlns:p14="http://schemas.microsoft.com/office/powerpoint/2010/main" val="21352567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ED8E69-ABC5-4EB1-99E0-16E1F2408FD1}" vid="{B7A1E1AC-D49D-446D-B6E3-C49C93411E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NCA4_Regional_template</Template>
  <TotalTime>266</TotalTime>
  <Words>4289</Words>
  <Application>Microsoft Macintosh PowerPoint</Application>
  <PresentationFormat>On-screen Show (4:3)</PresentationFormat>
  <Paragraphs>175</Paragraphs>
  <Slides>31</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Fig. 19.1: Historical Changes in Hot Days and Warm Nights</vt:lpstr>
      <vt:lpstr>Fig. 19.2: Historical Change in Freeze-Free Season Length</vt:lpstr>
      <vt:lpstr>Fig. 19.3: Historical Change in Heavy Precipitation </vt:lpstr>
      <vt:lpstr>Fig. 19.4: Historical Number of Warm Nights </vt:lpstr>
      <vt:lpstr>Fig. 19.5: Projected Number of Warm Nights </vt:lpstr>
      <vt:lpstr>Fig. 19.6: Potential Abundance of Disease-Carrying Mosquito </vt:lpstr>
      <vt:lpstr>Fig. 19.7: Annual Number of High Tide Flooding Days </vt:lpstr>
      <vt:lpstr>Fig. 19.8: Range of Daily Highest Water Levels in Norfolk, Virginia </vt:lpstr>
      <vt:lpstr>Fig. 19.9: Storm Water in Charleston, South Carolina</vt:lpstr>
      <vt:lpstr>Fig. 19.10: Projected Sea Level Rise for Charleston, South Carolina</vt:lpstr>
      <vt:lpstr>Fig. 19.11: Isle de Jean Charles Planning Meeting</vt:lpstr>
      <vt:lpstr>Table 19.1: Billion-Dollar Flood Events in the Southeast (2014–  2016)</vt:lpstr>
      <vt:lpstr>Fig. 19.12: October 2015 Extreme Rainfall Event </vt:lpstr>
      <vt:lpstr>Fig. 19.13: October 2015 Charleston Flood</vt:lpstr>
      <vt:lpstr>Fig. 19.14: Warm Waters Contribute to the Formation of Hurricane Irma </vt:lpstr>
      <vt:lpstr>Fig. 19.15: Projected Changes in Plant Hardiness Zones </vt:lpstr>
      <vt:lpstr>Fig. 19.16: Salt Marsh Conversion to Mangrove Forest </vt:lpstr>
      <vt:lpstr>Fig. 19.17: Transitioning Coastal Ecosystems </vt:lpstr>
      <vt:lpstr>Fig. 19.18: Warm Winters Favor Invasive Species </vt:lpstr>
      <vt:lpstr>Fig. 19.19: Wildlife and Prescribed Fire</vt:lpstr>
      <vt:lpstr>Fig. 19.20: Mountain Ramps </vt:lpstr>
      <vt:lpstr>Fig. 19.21: Projected Changes in Hours Worked </vt:lpstr>
      <vt:lpstr>Fig. 19.22: Projected Changes in Cooling Degree Days </vt:lpstr>
      <vt:lpstr>PowerPoint Presentation</vt:lpstr>
      <vt:lpstr>PowerPoint Presentation</vt:lpstr>
      <vt:lpstr>PowerPoint Presentation</vt:lpstr>
    </vt:vector>
  </TitlesOfParts>
  <Company>ICFI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Dzaugis, Matt</dc:creator>
  <cp:lastModifiedBy>Microsoft Office User</cp:lastModifiedBy>
  <cp:revision>39</cp:revision>
  <dcterms:created xsi:type="dcterms:W3CDTF">2018-11-13T18:44:32Z</dcterms:created>
  <dcterms:modified xsi:type="dcterms:W3CDTF">2019-09-12T17:30:15Z</dcterms:modified>
</cp:coreProperties>
</file>