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269" r:id="rId3"/>
    <p:sldId id="312" r:id="rId4"/>
    <p:sldId id="285" r:id="rId5"/>
    <p:sldId id="302" r:id="rId6"/>
    <p:sldId id="303" r:id="rId7"/>
    <p:sldId id="292" r:id="rId8"/>
    <p:sldId id="295" r:id="rId9"/>
    <p:sldId id="299" r:id="rId10"/>
    <p:sldId id="271" r:id="rId11"/>
    <p:sldId id="310" r:id="rId12"/>
    <p:sldId id="301" r:id="rId13"/>
    <p:sldId id="296" r:id="rId14"/>
    <p:sldId id="300" r:id="rId15"/>
    <p:sldId id="305" r:id="rId16"/>
    <p:sldId id="298" r:id="rId17"/>
    <p:sldId id="307" r:id="rId18"/>
    <p:sldId id="308" r:id="rId19"/>
    <p:sldId id="311" r:id="rId20"/>
    <p:sldId id="304" r:id="rId21"/>
    <p:sldId id="306" r:id="rId22"/>
    <p:sldId id="309"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F80D7-832D-4672-B0E5-410FD9180FAD}" v="150" dt="2022-11-17T17:25:04.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5" autoAdjust="0"/>
    <p:restoredTop sz="94660"/>
  </p:normalViewPr>
  <p:slideViewPr>
    <p:cSldViewPr snapToGrid="0">
      <p:cViewPr varScale="1">
        <p:scale>
          <a:sx n="105" d="100"/>
          <a:sy n="105" d="100"/>
        </p:scale>
        <p:origin x="57"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Capossela" userId="0772811815ff49e7" providerId="LiveId" clId="{0F1F80D7-832D-4672-B0E5-410FD9180FAD}"/>
    <pc:docChg chg="undo custSel addSld delSld modSld sldOrd">
      <pc:chgData name="Peter Capossela" userId="0772811815ff49e7" providerId="LiveId" clId="{0F1F80D7-832D-4672-B0E5-410FD9180FAD}" dt="2022-11-17T17:25:04.538" v="5323" actId="14100"/>
      <pc:docMkLst>
        <pc:docMk/>
      </pc:docMkLst>
      <pc:sldChg chg="del">
        <pc:chgData name="Peter Capossela" userId="0772811815ff49e7" providerId="LiveId" clId="{0F1F80D7-832D-4672-B0E5-410FD9180FAD}" dt="2022-11-02T03:28:10.424" v="109" actId="2696"/>
        <pc:sldMkLst>
          <pc:docMk/>
          <pc:sldMk cId="600265914" sldId="265"/>
        </pc:sldMkLst>
      </pc:sldChg>
      <pc:sldChg chg="modSp mod">
        <pc:chgData name="Peter Capossela" userId="0772811815ff49e7" providerId="LiveId" clId="{0F1F80D7-832D-4672-B0E5-410FD9180FAD}" dt="2022-11-02T12:52:57.970" v="644" actId="20577"/>
        <pc:sldMkLst>
          <pc:docMk/>
          <pc:sldMk cId="3832526961" sldId="269"/>
        </pc:sldMkLst>
        <pc:spChg chg="mod">
          <ac:chgData name="Peter Capossela" userId="0772811815ff49e7" providerId="LiveId" clId="{0F1F80D7-832D-4672-B0E5-410FD9180FAD}" dt="2022-11-02T12:52:27.244" v="640" actId="27636"/>
          <ac:spMkLst>
            <pc:docMk/>
            <pc:sldMk cId="3832526961" sldId="269"/>
            <ac:spMk id="5124" creationId="{00000000-0000-0000-0000-000000000000}"/>
          </ac:spMkLst>
        </pc:spChg>
        <pc:spChg chg="mod">
          <ac:chgData name="Peter Capossela" userId="0772811815ff49e7" providerId="LiveId" clId="{0F1F80D7-832D-4672-B0E5-410FD9180FAD}" dt="2022-11-02T12:52:57.970" v="644" actId="20577"/>
          <ac:spMkLst>
            <pc:docMk/>
            <pc:sldMk cId="3832526961" sldId="269"/>
            <ac:spMk id="13314" creationId="{00000000-0000-0000-0000-000000000000}"/>
          </ac:spMkLst>
        </pc:spChg>
      </pc:sldChg>
      <pc:sldChg chg="del">
        <pc:chgData name="Peter Capossela" userId="0772811815ff49e7" providerId="LiveId" clId="{0F1F80D7-832D-4672-B0E5-410FD9180FAD}" dt="2022-11-02T03:27:42.116" v="108" actId="2696"/>
        <pc:sldMkLst>
          <pc:docMk/>
          <pc:sldMk cId="2985230550" sldId="270"/>
        </pc:sldMkLst>
      </pc:sldChg>
      <pc:sldChg chg="modSp add mod ord">
        <pc:chgData name="Peter Capossela" userId="0772811815ff49e7" providerId="LiveId" clId="{0F1F80D7-832D-4672-B0E5-410FD9180FAD}" dt="2022-11-17T05:34:29.446" v="3900" actId="20577"/>
        <pc:sldMkLst>
          <pc:docMk/>
          <pc:sldMk cId="2720167372" sldId="271"/>
        </pc:sldMkLst>
        <pc:spChg chg="mod">
          <ac:chgData name="Peter Capossela" userId="0772811815ff49e7" providerId="LiveId" clId="{0F1F80D7-832D-4672-B0E5-410FD9180FAD}" dt="2022-11-02T03:35:57.511" v="188" actId="20577"/>
          <ac:spMkLst>
            <pc:docMk/>
            <pc:sldMk cId="2720167372" sldId="271"/>
            <ac:spMk id="2" creationId="{00000000-0000-0000-0000-000000000000}"/>
          </ac:spMkLst>
        </pc:spChg>
        <pc:spChg chg="mod">
          <ac:chgData name="Peter Capossela" userId="0772811815ff49e7" providerId="LiveId" clId="{0F1F80D7-832D-4672-B0E5-410FD9180FAD}" dt="2022-11-17T05:34:29.446" v="3900" actId="20577"/>
          <ac:spMkLst>
            <pc:docMk/>
            <pc:sldMk cId="2720167372" sldId="271"/>
            <ac:spMk id="3" creationId="{00000000-0000-0000-0000-000000000000}"/>
          </ac:spMkLst>
        </pc:spChg>
      </pc:sldChg>
      <pc:sldChg chg="modSp mod">
        <pc:chgData name="Peter Capossela" userId="0772811815ff49e7" providerId="LiveId" clId="{0F1F80D7-832D-4672-B0E5-410FD9180FAD}" dt="2022-11-17T04:59:02.648" v="1790" actId="14100"/>
        <pc:sldMkLst>
          <pc:docMk/>
          <pc:sldMk cId="3503968211" sldId="285"/>
        </pc:sldMkLst>
        <pc:spChg chg="mod">
          <ac:chgData name="Peter Capossela" userId="0772811815ff49e7" providerId="LiveId" clId="{0F1F80D7-832D-4672-B0E5-410FD9180FAD}" dt="2022-11-17T04:58:30.790" v="1786" actId="14100"/>
          <ac:spMkLst>
            <pc:docMk/>
            <pc:sldMk cId="3503968211" sldId="285"/>
            <ac:spMk id="2" creationId="{2D4B8C46-CFD7-41A7-B6A1-AB54887A1F48}"/>
          </ac:spMkLst>
        </pc:spChg>
        <pc:spChg chg="mod">
          <ac:chgData name="Peter Capossela" userId="0772811815ff49e7" providerId="LiveId" clId="{0F1F80D7-832D-4672-B0E5-410FD9180FAD}" dt="2022-11-17T04:59:02.648" v="1790" actId="14100"/>
          <ac:spMkLst>
            <pc:docMk/>
            <pc:sldMk cId="3503968211" sldId="285"/>
            <ac:spMk id="3" creationId="{06ABA632-A3DE-41CA-A043-71C966B979ED}"/>
          </ac:spMkLst>
        </pc:spChg>
      </pc:sldChg>
      <pc:sldChg chg="del">
        <pc:chgData name="Peter Capossela" userId="0772811815ff49e7" providerId="LiveId" clId="{0F1F80D7-832D-4672-B0E5-410FD9180FAD}" dt="2022-11-02T03:28:13.988" v="110" actId="2696"/>
        <pc:sldMkLst>
          <pc:docMk/>
          <pc:sldMk cId="191102131" sldId="289"/>
        </pc:sldMkLst>
      </pc:sldChg>
      <pc:sldChg chg="modSp mod ord">
        <pc:chgData name="Peter Capossela" userId="0772811815ff49e7" providerId="LiveId" clId="{0F1F80D7-832D-4672-B0E5-410FD9180FAD}" dt="2022-11-17T04:56:01.439" v="1739" actId="20577"/>
        <pc:sldMkLst>
          <pc:docMk/>
          <pc:sldMk cId="116941641" sldId="292"/>
        </pc:sldMkLst>
        <pc:spChg chg="mod">
          <ac:chgData name="Peter Capossela" userId="0772811815ff49e7" providerId="LiveId" clId="{0F1F80D7-832D-4672-B0E5-410FD9180FAD}" dt="2022-11-17T04:56:01.439" v="1739" actId="20577"/>
          <ac:spMkLst>
            <pc:docMk/>
            <pc:sldMk cId="116941641" sldId="292"/>
            <ac:spMk id="2" creationId="{0B28A840-6741-8E4E-396D-4FDE77D17856}"/>
          </ac:spMkLst>
        </pc:spChg>
        <pc:spChg chg="mod">
          <ac:chgData name="Peter Capossela" userId="0772811815ff49e7" providerId="LiveId" clId="{0F1F80D7-832D-4672-B0E5-410FD9180FAD}" dt="2022-11-02T03:46:36.277" v="480" actId="20577"/>
          <ac:spMkLst>
            <pc:docMk/>
            <pc:sldMk cId="116941641" sldId="292"/>
            <ac:spMk id="3" creationId="{81021BC5-E0F9-F4BC-800C-9A7D2A6BFEAF}"/>
          </ac:spMkLst>
        </pc:spChg>
      </pc:sldChg>
      <pc:sldChg chg="modSp mod">
        <pc:chgData name="Peter Capossela" userId="0772811815ff49e7" providerId="LiveId" clId="{0F1F80D7-832D-4672-B0E5-410FD9180FAD}" dt="2022-11-17T06:18:14.960" v="5013" actId="20577"/>
        <pc:sldMkLst>
          <pc:docMk/>
          <pc:sldMk cId="169776592" sldId="294"/>
        </pc:sldMkLst>
        <pc:spChg chg="mod">
          <ac:chgData name="Peter Capossela" userId="0772811815ff49e7" providerId="LiveId" clId="{0F1F80D7-832D-4672-B0E5-410FD9180FAD}" dt="2022-11-17T06:18:14.960" v="5013" actId="20577"/>
          <ac:spMkLst>
            <pc:docMk/>
            <pc:sldMk cId="169776592" sldId="294"/>
            <ac:spMk id="2" creationId="{DB2977E2-A865-513B-4157-29F0E87250B5}"/>
          </ac:spMkLst>
        </pc:spChg>
      </pc:sldChg>
      <pc:sldChg chg="modSp new mod ord">
        <pc:chgData name="Peter Capossela" userId="0772811815ff49e7" providerId="LiveId" clId="{0F1F80D7-832D-4672-B0E5-410FD9180FAD}" dt="2022-11-17T17:13:04.120" v="5127" actId="20577"/>
        <pc:sldMkLst>
          <pc:docMk/>
          <pc:sldMk cId="105521701" sldId="295"/>
        </pc:sldMkLst>
        <pc:spChg chg="mod">
          <ac:chgData name="Peter Capossela" userId="0772811815ff49e7" providerId="LiveId" clId="{0F1F80D7-832D-4672-B0E5-410FD9180FAD}" dt="2022-11-02T03:40:59.726" v="387" actId="122"/>
          <ac:spMkLst>
            <pc:docMk/>
            <pc:sldMk cId="105521701" sldId="295"/>
            <ac:spMk id="2" creationId="{A6543DF2-46D6-3215-707D-0F6AA50AAAA9}"/>
          </ac:spMkLst>
        </pc:spChg>
        <pc:spChg chg="mod">
          <ac:chgData name="Peter Capossela" userId="0772811815ff49e7" providerId="LiveId" clId="{0F1F80D7-832D-4672-B0E5-410FD9180FAD}" dt="2022-11-17T17:13:04.120" v="5127" actId="20577"/>
          <ac:spMkLst>
            <pc:docMk/>
            <pc:sldMk cId="105521701" sldId="295"/>
            <ac:spMk id="3" creationId="{D62D143C-E54C-509D-C047-7C418D4E259F}"/>
          </ac:spMkLst>
        </pc:spChg>
      </pc:sldChg>
      <pc:sldChg chg="modSp new mod">
        <pc:chgData name="Peter Capossela" userId="0772811815ff49e7" providerId="LiveId" clId="{0F1F80D7-832D-4672-B0E5-410FD9180FAD}" dt="2022-11-02T03:50:20.720" v="494" actId="14100"/>
        <pc:sldMkLst>
          <pc:docMk/>
          <pc:sldMk cId="762942591" sldId="296"/>
        </pc:sldMkLst>
        <pc:spChg chg="mod">
          <ac:chgData name="Peter Capossela" userId="0772811815ff49e7" providerId="LiveId" clId="{0F1F80D7-832D-4672-B0E5-410FD9180FAD}" dt="2022-11-02T03:50:20.720" v="494" actId="14100"/>
          <ac:spMkLst>
            <pc:docMk/>
            <pc:sldMk cId="762942591" sldId="296"/>
            <ac:spMk id="2" creationId="{5789ED66-069D-000F-A31B-68A659C2E2D0}"/>
          </ac:spMkLst>
        </pc:spChg>
        <pc:spChg chg="mod">
          <ac:chgData name="Peter Capossela" userId="0772811815ff49e7" providerId="LiveId" clId="{0F1F80D7-832D-4672-B0E5-410FD9180FAD}" dt="2022-11-02T03:50:16.341" v="493" actId="14100"/>
          <ac:spMkLst>
            <pc:docMk/>
            <pc:sldMk cId="762942591" sldId="296"/>
            <ac:spMk id="3" creationId="{1B28835A-D6AC-0E0B-A198-F46BA1BD6AAE}"/>
          </ac:spMkLst>
        </pc:spChg>
      </pc:sldChg>
      <pc:sldChg chg="new del">
        <pc:chgData name="Peter Capossela" userId="0772811815ff49e7" providerId="LiveId" clId="{0F1F80D7-832D-4672-B0E5-410FD9180FAD}" dt="2022-11-02T12:55:46.374" v="645" actId="2696"/>
        <pc:sldMkLst>
          <pc:docMk/>
          <pc:sldMk cId="1180918727" sldId="297"/>
        </pc:sldMkLst>
      </pc:sldChg>
      <pc:sldChg chg="modSp new mod">
        <pc:chgData name="Peter Capossela" userId="0772811815ff49e7" providerId="LiveId" clId="{0F1F80D7-832D-4672-B0E5-410FD9180FAD}" dt="2022-11-17T05:49:56.854" v="4156" actId="20577"/>
        <pc:sldMkLst>
          <pc:docMk/>
          <pc:sldMk cId="485863215" sldId="298"/>
        </pc:sldMkLst>
        <pc:spChg chg="mod">
          <ac:chgData name="Peter Capossela" userId="0772811815ff49e7" providerId="LiveId" clId="{0F1F80D7-832D-4672-B0E5-410FD9180FAD}" dt="2022-11-02T04:02:09.372" v="531" actId="947"/>
          <ac:spMkLst>
            <pc:docMk/>
            <pc:sldMk cId="485863215" sldId="298"/>
            <ac:spMk id="2" creationId="{3E4AAE59-F184-5105-B854-0487C79649CE}"/>
          </ac:spMkLst>
        </pc:spChg>
        <pc:spChg chg="mod">
          <ac:chgData name="Peter Capossela" userId="0772811815ff49e7" providerId="LiveId" clId="{0F1F80D7-832D-4672-B0E5-410FD9180FAD}" dt="2022-11-17T05:49:56.854" v="4156" actId="20577"/>
          <ac:spMkLst>
            <pc:docMk/>
            <pc:sldMk cId="485863215" sldId="298"/>
            <ac:spMk id="3" creationId="{0B2B1111-84DA-FCFB-429E-E072E12F865D}"/>
          </ac:spMkLst>
        </pc:spChg>
      </pc:sldChg>
      <pc:sldChg chg="modSp new mod">
        <pc:chgData name="Peter Capossela" userId="0772811815ff49e7" providerId="LiveId" clId="{0F1F80D7-832D-4672-B0E5-410FD9180FAD}" dt="2022-11-17T17:18:16.631" v="5244" actId="14100"/>
        <pc:sldMkLst>
          <pc:docMk/>
          <pc:sldMk cId="2129496500" sldId="299"/>
        </pc:sldMkLst>
        <pc:spChg chg="mod">
          <ac:chgData name="Peter Capossela" userId="0772811815ff49e7" providerId="LiveId" clId="{0F1F80D7-832D-4672-B0E5-410FD9180FAD}" dt="2022-11-17T17:18:16.631" v="5244" actId="14100"/>
          <ac:spMkLst>
            <pc:docMk/>
            <pc:sldMk cId="2129496500" sldId="299"/>
            <ac:spMk id="2" creationId="{F2934067-D829-2C20-B063-17361B764F1B}"/>
          </ac:spMkLst>
        </pc:spChg>
        <pc:spChg chg="mod">
          <ac:chgData name="Peter Capossela" userId="0772811815ff49e7" providerId="LiveId" clId="{0F1F80D7-832D-4672-B0E5-410FD9180FAD}" dt="2022-11-17T17:18:11.298" v="5243" actId="14100"/>
          <ac:spMkLst>
            <pc:docMk/>
            <pc:sldMk cId="2129496500" sldId="299"/>
            <ac:spMk id="3" creationId="{D4F73973-F069-5296-258F-31A221BD6BE9}"/>
          </ac:spMkLst>
        </pc:spChg>
      </pc:sldChg>
      <pc:sldChg chg="modSp new mod ord">
        <pc:chgData name="Peter Capossela" userId="0772811815ff49e7" providerId="LiveId" clId="{0F1F80D7-832D-4672-B0E5-410FD9180FAD}" dt="2022-11-17T05:45:07.201" v="4129" actId="947"/>
        <pc:sldMkLst>
          <pc:docMk/>
          <pc:sldMk cId="3151592060" sldId="300"/>
        </pc:sldMkLst>
        <pc:spChg chg="mod">
          <ac:chgData name="Peter Capossela" userId="0772811815ff49e7" providerId="LiveId" clId="{0F1F80D7-832D-4672-B0E5-410FD9180FAD}" dt="2022-11-17T05:44:42.834" v="4128"/>
          <ac:spMkLst>
            <pc:docMk/>
            <pc:sldMk cId="3151592060" sldId="300"/>
            <ac:spMk id="2" creationId="{1C739F5C-5D82-9D2C-D5B3-D0738B8C1510}"/>
          </ac:spMkLst>
        </pc:spChg>
        <pc:spChg chg="mod">
          <ac:chgData name="Peter Capossela" userId="0772811815ff49e7" providerId="LiveId" clId="{0F1F80D7-832D-4672-B0E5-410FD9180FAD}" dt="2022-11-17T05:45:07.201" v="4129" actId="947"/>
          <ac:spMkLst>
            <pc:docMk/>
            <pc:sldMk cId="3151592060" sldId="300"/>
            <ac:spMk id="3" creationId="{DFA0B969-9010-2545-3BE9-DCA730541DA9}"/>
          </ac:spMkLst>
        </pc:spChg>
      </pc:sldChg>
      <pc:sldChg chg="modSp new mod ord">
        <pc:chgData name="Peter Capossela" userId="0772811815ff49e7" providerId="LiveId" clId="{0F1F80D7-832D-4672-B0E5-410FD9180FAD}" dt="2022-11-17T05:39:40.717" v="4118"/>
        <pc:sldMkLst>
          <pc:docMk/>
          <pc:sldMk cId="3328311640" sldId="301"/>
        </pc:sldMkLst>
        <pc:spChg chg="mod">
          <ac:chgData name="Peter Capossela" userId="0772811815ff49e7" providerId="LiveId" clId="{0F1F80D7-832D-4672-B0E5-410FD9180FAD}" dt="2022-11-02T13:24:51.943" v="1273" actId="20577"/>
          <ac:spMkLst>
            <pc:docMk/>
            <pc:sldMk cId="3328311640" sldId="301"/>
            <ac:spMk id="2" creationId="{0889E301-7633-CC2C-3026-1F5930E32102}"/>
          </ac:spMkLst>
        </pc:spChg>
        <pc:spChg chg="mod">
          <ac:chgData name="Peter Capossela" userId="0772811815ff49e7" providerId="LiveId" clId="{0F1F80D7-832D-4672-B0E5-410FD9180FAD}" dt="2022-11-02T13:31:02.735" v="1700" actId="20577"/>
          <ac:spMkLst>
            <pc:docMk/>
            <pc:sldMk cId="3328311640" sldId="301"/>
            <ac:spMk id="3" creationId="{83A786BE-CD23-8926-B612-D15EEEBEDE70}"/>
          </ac:spMkLst>
        </pc:spChg>
      </pc:sldChg>
      <pc:sldChg chg="modSp new mod">
        <pc:chgData name="Peter Capossela" userId="0772811815ff49e7" providerId="LiveId" clId="{0F1F80D7-832D-4672-B0E5-410FD9180FAD}" dt="2022-11-17T17:05:51.059" v="5086" actId="20577"/>
        <pc:sldMkLst>
          <pc:docMk/>
          <pc:sldMk cId="3153538599" sldId="302"/>
        </pc:sldMkLst>
        <pc:spChg chg="mod">
          <ac:chgData name="Peter Capossela" userId="0772811815ff49e7" providerId="LiveId" clId="{0F1F80D7-832D-4672-B0E5-410FD9180FAD}" dt="2022-11-17T17:05:17.072" v="5083" actId="14100"/>
          <ac:spMkLst>
            <pc:docMk/>
            <pc:sldMk cId="3153538599" sldId="302"/>
            <ac:spMk id="2" creationId="{3AEE775D-C12B-8740-2CF0-D813FFC4C7F7}"/>
          </ac:spMkLst>
        </pc:spChg>
        <pc:spChg chg="mod">
          <ac:chgData name="Peter Capossela" userId="0772811815ff49e7" providerId="LiveId" clId="{0F1F80D7-832D-4672-B0E5-410FD9180FAD}" dt="2022-11-17T17:05:51.059" v="5086" actId="20577"/>
          <ac:spMkLst>
            <pc:docMk/>
            <pc:sldMk cId="3153538599" sldId="302"/>
            <ac:spMk id="3" creationId="{729D18F1-481A-FC3A-01E2-05B5583F55A2}"/>
          </ac:spMkLst>
        </pc:spChg>
      </pc:sldChg>
      <pc:sldChg chg="modSp new mod">
        <pc:chgData name="Peter Capossela" userId="0772811815ff49e7" providerId="LiveId" clId="{0F1F80D7-832D-4672-B0E5-410FD9180FAD}" dt="2022-11-17T17:11:37.577" v="5094"/>
        <pc:sldMkLst>
          <pc:docMk/>
          <pc:sldMk cId="3324695545" sldId="303"/>
        </pc:sldMkLst>
        <pc:spChg chg="mod">
          <ac:chgData name="Peter Capossela" userId="0772811815ff49e7" providerId="LiveId" clId="{0F1F80D7-832D-4672-B0E5-410FD9180FAD}" dt="2022-11-17T05:22:33.612" v="3423" actId="20577"/>
          <ac:spMkLst>
            <pc:docMk/>
            <pc:sldMk cId="3324695545" sldId="303"/>
            <ac:spMk id="2" creationId="{16A3B99B-56CD-B05D-F179-E731228F7589}"/>
          </ac:spMkLst>
        </pc:spChg>
        <pc:spChg chg="mod">
          <ac:chgData name="Peter Capossela" userId="0772811815ff49e7" providerId="LiveId" clId="{0F1F80D7-832D-4672-B0E5-410FD9180FAD}" dt="2022-11-17T17:11:37.577" v="5094"/>
          <ac:spMkLst>
            <pc:docMk/>
            <pc:sldMk cId="3324695545" sldId="303"/>
            <ac:spMk id="3" creationId="{E86C08FC-3F62-5C92-41AC-6C57CDB6C969}"/>
          </ac:spMkLst>
        </pc:spChg>
      </pc:sldChg>
      <pc:sldChg chg="modSp new mod">
        <pc:chgData name="Peter Capossela" userId="0772811815ff49e7" providerId="LiveId" clId="{0F1F80D7-832D-4672-B0E5-410FD9180FAD}" dt="2022-11-17T17:25:04.538" v="5323" actId="14100"/>
        <pc:sldMkLst>
          <pc:docMk/>
          <pc:sldMk cId="4207282085" sldId="304"/>
        </pc:sldMkLst>
        <pc:spChg chg="mod">
          <ac:chgData name="Peter Capossela" userId="0772811815ff49e7" providerId="LiveId" clId="{0F1F80D7-832D-4672-B0E5-410FD9180FAD}" dt="2022-11-17T17:25:04.538" v="5323" actId="14100"/>
          <ac:spMkLst>
            <pc:docMk/>
            <pc:sldMk cId="4207282085" sldId="304"/>
            <ac:spMk id="2" creationId="{9F9FE863-7DDF-C55E-CFE9-46C005687181}"/>
          </ac:spMkLst>
        </pc:spChg>
        <pc:spChg chg="mod">
          <ac:chgData name="Peter Capossela" userId="0772811815ff49e7" providerId="LiveId" clId="{0F1F80D7-832D-4672-B0E5-410FD9180FAD}" dt="2022-11-17T17:24:58.963" v="5322" actId="14100"/>
          <ac:spMkLst>
            <pc:docMk/>
            <pc:sldMk cId="4207282085" sldId="304"/>
            <ac:spMk id="3" creationId="{C99F9CB5-E03F-2222-4D80-F771EE36D230}"/>
          </ac:spMkLst>
        </pc:spChg>
      </pc:sldChg>
      <pc:sldChg chg="modSp">
        <pc:chgData name="Peter Capossela" userId="0772811815ff49e7" providerId="LiveId" clId="{0F1F80D7-832D-4672-B0E5-410FD9180FAD}" dt="2022-11-17T17:19:18.285" v="5245" actId="14100"/>
        <pc:sldMkLst>
          <pc:docMk/>
          <pc:sldMk cId="1912738591" sldId="308"/>
        </pc:sldMkLst>
        <pc:spChg chg="mod">
          <ac:chgData name="Peter Capossela" userId="0772811815ff49e7" providerId="LiveId" clId="{0F1F80D7-832D-4672-B0E5-410FD9180FAD}" dt="2022-11-17T17:19:18.285" v="5245" actId="14100"/>
          <ac:spMkLst>
            <pc:docMk/>
            <pc:sldMk cId="1912738591" sldId="308"/>
            <ac:spMk id="2" creationId="{8D5C89DB-B5DD-47FF-4155-AAEFE473985C}"/>
          </ac:spMkLst>
        </pc:spChg>
      </pc:sldChg>
      <pc:sldChg chg="modSp">
        <pc:chgData name="Peter Capossela" userId="0772811815ff49e7" providerId="LiveId" clId="{0F1F80D7-832D-4672-B0E5-410FD9180FAD}" dt="2022-11-17T17:19:43.741" v="5247" actId="14100"/>
        <pc:sldMkLst>
          <pc:docMk/>
          <pc:sldMk cId="2215672501" sldId="311"/>
        </pc:sldMkLst>
        <pc:spChg chg="mod">
          <ac:chgData name="Peter Capossela" userId="0772811815ff49e7" providerId="LiveId" clId="{0F1F80D7-832D-4672-B0E5-410FD9180FAD}" dt="2022-11-17T17:19:43.741" v="5247" actId="14100"/>
          <ac:spMkLst>
            <pc:docMk/>
            <pc:sldMk cId="2215672501" sldId="311"/>
            <ac:spMk id="3" creationId="{49A78133-E2FA-2588-8AAF-135473CFB286}"/>
          </ac:spMkLst>
        </pc:spChg>
      </pc:sldChg>
      <pc:sldChg chg="new del">
        <pc:chgData name="Peter Capossela" userId="0772811815ff49e7" providerId="LiveId" clId="{0F1F80D7-832D-4672-B0E5-410FD9180FAD}" dt="2022-11-17T16:46:04.990" v="5019" actId="2696"/>
        <pc:sldMkLst>
          <pc:docMk/>
          <pc:sldMk cId="206089311" sldId="312"/>
        </pc:sldMkLst>
      </pc:sldChg>
      <pc:sldChg chg="new del">
        <pc:chgData name="Peter Capossela" userId="0772811815ff49e7" providerId="LiveId" clId="{0F1F80D7-832D-4672-B0E5-410FD9180FAD}" dt="2022-11-17T16:44:43.913" v="5015" actId="680"/>
        <pc:sldMkLst>
          <pc:docMk/>
          <pc:sldMk cId="287790136" sldId="312"/>
        </pc:sldMkLst>
      </pc:sldChg>
      <pc:sldChg chg="addSp modSp new mod">
        <pc:chgData name="Peter Capossela" userId="0772811815ff49e7" providerId="LiveId" clId="{0F1F80D7-832D-4672-B0E5-410FD9180FAD}" dt="2022-11-17T16:53:11.494" v="5027"/>
        <pc:sldMkLst>
          <pc:docMk/>
          <pc:sldMk cId="874137537" sldId="312"/>
        </pc:sldMkLst>
        <pc:spChg chg="mod">
          <ac:chgData name="Peter Capossela" userId="0772811815ff49e7" providerId="LiveId" clId="{0F1F80D7-832D-4672-B0E5-410FD9180FAD}" dt="2022-11-17T16:47:33.300" v="5026" actId="20577"/>
          <ac:spMkLst>
            <pc:docMk/>
            <pc:sldMk cId="874137537" sldId="312"/>
            <ac:spMk id="2" creationId="{A5A68546-3F9D-8BD2-8C9E-2A6CB73CF429}"/>
          </ac:spMkLst>
        </pc:spChg>
        <pc:picChg chg="add mod">
          <ac:chgData name="Peter Capossela" userId="0772811815ff49e7" providerId="LiveId" clId="{0F1F80D7-832D-4672-B0E5-410FD9180FAD}" dt="2022-11-17T16:53:11.494" v="5027"/>
          <ac:picMkLst>
            <pc:docMk/>
            <pc:sldMk cId="874137537" sldId="312"/>
            <ac:picMk id="3" creationId="{BEE32032-0CE7-688E-13C5-4EA54479A033}"/>
          </ac:picMkLst>
        </pc:picChg>
      </pc:sldChg>
      <pc:sldChg chg="new del">
        <pc:chgData name="Peter Capossela" userId="0772811815ff49e7" providerId="LiveId" clId="{0F1F80D7-832D-4672-B0E5-410FD9180FAD}" dt="2022-11-17T16:45:06.235" v="5017" actId="680"/>
        <pc:sldMkLst>
          <pc:docMk/>
          <pc:sldMk cId="1446870788"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C79EF-288A-43E4-BAD9-3C80A9FA9049}"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62BA4-5EB2-4DEA-851D-4C22B6B5641C}" type="slidenum">
              <a:rPr lang="en-US" smtClean="0"/>
              <a:t>‹#›</a:t>
            </a:fld>
            <a:endParaRPr lang="en-US"/>
          </a:p>
        </p:txBody>
      </p:sp>
    </p:spTree>
    <p:extLst>
      <p:ext uri="{BB962C8B-B14F-4D97-AF65-F5344CB8AC3E}">
        <p14:creationId xmlns:p14="http://schemas.microsoft.com/office/powerpoint/2010/main" val="244884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3758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nativeamericanhm_p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914400" y="2819400"/>
            <a:ext cx="10363200" cy="2057400"/>
          </a:xfrm>
        </p:spPr>
        <p:txBody>
          <a:bodyPr/>
          <a:lstStyle>
            <a:lvl1pPr algn="ctr">
              <a:defRPr sz="4800"/>
            </a:lvl1pPr>
          </a:lstStyle>
          <a:p>
            <a:r>
              <a:rPr lang="en-US"/>
              <a:t>Click to edit Master title style</a:t>
            </a:r>
          </a:p>
        </p:txBody>
      </p:sp>
      <p:sp>
        <p:nvSpPr>
          <p:cNvPr id="25603" name="Rectangle 3"/>
          <p:cNvSpPr>
            <a:spLocks noGrp="1" noChangeArrowheads="1"/>
          </p:cNvSpPr>
          <p:nvPr>
            <p:ph type="subTitle" idx="1"/>
          </p:nvPr>
        </p:nvSpPr>
        <p:spPr>
          <a:xfrm>
            <a:off x="1625600" y="381000"/>
            <a:ext cx="8534400" cy="914400"/>
          </a:xfrm>
        </p:spPr>
        <p:txBody>
          <a:bodyPr/>
          <a:lstStyle>
            <a:lvl1pPr marL="0" indent="0" algn="ctr">
              <a:buFontTx/>
              <a:buNone/>
              <a:defRPr sz="2400"/>
            </a:lvl1pPr>
          </a:lstStyle>
          <a:p>
            <a:r>
              <a:rPr lang="en-US"/>
              <a:t>Click to edit Master subtitle style</a:t>
            </a:r>
          </a:p>
        </p:txBody>
      </p:sp>
    </p:spTree>
    <p:extLst>
      <p:ext uri="{BB962C8B-B14F-4D97-AF65-F5344CB8AC3E}">
        <p14:creationId xmlns:p14="http://schemas.microsoft.com/office/powerpoint/2010/main" val="18674315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6" name="Rectangle 6"/>
          <p:cNvSpPr>
            <a:spLocks noGrp="1" noChangeArrowheads="1"/>
          </p:cNvSpPr>
          <p:nvPr>
            <p:ph type="sldNum" sz="quarter" idx="12"/>
          </p:nvPr>
        </p:nvSpPr>
        <p:spPr>
          <a:ln/>
        </p:spPr>
        <p:txBody>
          <a:bodyPr/>
          <a:lstStyle>
            <a:lvl1pPr>
              <a:defRPr/>
            </a:lvl1pPr>
          </a:lstStyle>
          <a:p>
            <a:fld id="{9341B944-18DF-436E-AD26-13E767D061CA}"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341658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6" name="Rectangle 6"/>
          <p:cNvSpPr>
            <a:spLocks noGrp="1" noChangeArrowheads="1"/>
          </p:cNvSpPr>
          <p:nvPr>
            <p:ph type="sldNum" sz="quarter" idx="12"/>
          </p:nvPr>
        </p:nvSpPr>
        <p:spPr>
          <a:ln/>
        </p:spPr>
        <p:txBody>
          <a:bodyPr/>
          <a:lstStyle>
            <a:lvl1pPr>
              <a:defRPr/>
            </a:lvl1pPr>
          </a:lstStyle>
          <a:p>
            <a:fld id="{285B03A6-8A95-4D49-9718-7EC1FC5ACCB9}"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1200718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10972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657600"/>
            <a:ext cx="10972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503F32B5-BF43-474B-B18A-2E64CBCE3BE9}"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156562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219200"/>
            <a:ext cx="5384800" cy="47244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0EF7399F-D29D-407F-B64A-8180D375D208}"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152931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6590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nativeamericanhm_p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914400" y="2819400"/>
            <a:ext cx="10363200" cy="2057400"/>
          </a:xfrm>
        </p:spPr>
        <p:txBody>
          <a:bodyPr/>
          <a:lstStyle>
            <a:lvl1pPr algn="ctr">
              <a:defRPr sz="4800"/>
            </a:lvl1pPr>
          </a:lstStyle>
          <a:p>
            <a:r>
              <a:rPr lang="en-US"/>
              <a:t>Click to edit Master title style</a:t>
            </a:r>
          </a:p>
        </p:txBody>
      </p:sp>
      <p:sp>
        <p:nvSpPr>
          <p:cNvPr id="25603" name="Rectangle 3"/>
          <p:cNvSpPr>
            <a:spLocks noGrp="1" noChangeArrowheads="1"/>
          </p:cNvSpPr>
          <p:nvPr>
            <p:ph type="subTitle" idx="1"/>
          </p:nvPr>
        </p:nvSpPr>
        <p:spPr>
          <a:xfrm>
            <a:off x="1625600" y="381000"/>
            <a:ext cx="8534400" cy="914400"/>
          </a:xfrm>
        </p:spPr>
        <p:txBody>
          <a:bodyPr/>
          <a:lstStyle>
            <a:lvl1pPr marL="0" indent="0" algn="ctr">
              <a:buFontTx/>
              <a:buNone/>
              <a:defRPr sz="2400"/>
            </a:lvl1pPr>
          </a:lstStyle>
          <a:p>
            <a:r>
              <a:rPr lang="en-US"/>
              <a:t>Click to edit Master subtitle style</a:t>
            </a:r>
          </a:p>
        </p:txBody>
      </p:sp>
    </p:spTree>
    <p:extLst>
      <p:ext uri="{BB962C8B-B14F-4D97-AF65-F5344CB8AC3E}">
        <p14:creationId xmlns:p14="http://schemas.microsoft.com/office/powerpoint/2010/main" val="16476726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6" name="Rectangle 6"/>
          <p:cNvSpPr>
            <a:spLocks noGrp="1" noChangeArrowheads="1"/>
          </p:cNvSpPr>
          <p:nvPr>
            <p:ph type="sldNum" sz="quarter" idx="12"/>
          </p:nvPr>
        </p:nvSpPr>
        <p:spPr>
          <a:ln/>
        </p:spPr>
        <p:txBody>
          <a:bodyPr/>
          <a:lstStyle>
            <a:lvl1pPr>
              <a:defRPr/>
            </a:lvl1pPr>
          </a:lstStyle>
          <a:p>
            <a:fld id="{F6DD3EFF-FEB7-4058-A1E7-B46EF20CFA4D}"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71795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6" name="Rectangle 6"/>
          <p:cNvSpPr>
            <a:spLocks noGrp="1" noChangeArrowheads="1"/>
          </p:cNvSpPr>
          <p:nvPr>
            <p:ph type="sldNum" sz="quarter" idx="12"/>
          </p:nvPr>
        </p:nvSpPr>
        <p:spPr>
          <a:ln/>
        </p:spPr>
        <p:txBody>
          <a:bodyPr/>
          <a:lstStyle>
            <a:lvl1pPr>
              <a:defRPr/>
            </a:lvl1pPr>
          </a:lstStyle>
          <a:p>
            <a:fld id="{E2C11326-20D6-44A6-AD90-837617776461}"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881395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9A7B501C-0D45-4B15-961B-536A82449748}"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4095544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9" name="Rectangle 6"/>
          <p:cNvSpPr>
            <a:spLocks noGrp="1" noChangeArrowheads="1"/>
          </p:cNvSpPr>
          <p:nvPr>
            <p:ph type="sldNum" sz="quarter" idx="12"/>
          </p:nvPr>
        </p:nvSpPr>
        <p:spPr>
          <a:ln/>
        </p:spPr>
        <p:txBody>
          <a:bodyPr/>
          <a:lstStyle>
            <a:lvl1pPr>
              <a:defRPr/>
            </a:lvl1pPr>
          </a:lstStyle>
          <a:p>
            <a:fld id="{78497F6A-47C0-464F-8693-1FD90674B8F9}"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44198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6" name="Rectangle 6"/>
          <p:cNvSpPr>
            <a:spLocks noGrp="1" noChangeArrowheads="1"/>
          </p:cNvSpPr>
          <p:nvPr>
            <p:ph type="sldNum" sz="quarter" idx="12"/>
          </p:nvPr>
        </p:nvSpPr>
        <p:spPr>
          <a:ln/>
        </p:spPr>
        <p:txBody>
          <a:bodyPr/>
          <a:lstStyle>
            <a:lvl1pPr>
              <a:defRPr/>
            </a:lvl1pPr>
          </a:lstStyle>
          <a:p>
            <a:fld id="{F6DD3EFF-FEB7-4058-A1E7-B46EF20CFA4D}"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1846099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5" name="Rectangle 6"/>
          <p:cNvSpPr>
            <a:spLocks noGrp="1" noChangeArrowheads="1"/>
          </p:cNvSpPr>
          <p:nvPr>
            <p:ph type="sldNum" sz="quarter" idx="12"/>
          </p:nvPr>
        </p:nvSpPr>
        <p:spPr>
          <a:ln/>
        </p:spPr>
        <p:txBody>
          <a:bodyPr/>
          <a:lstStyle>
            <a:lvl1pPr>
              <a:defRPr/>
            </a:lvl1pPr>
          </a:lstStyle>
          <a:p>
            <a:fld id="{756C2C72-D51F-4173-A3CE-9DFDE97D7155}"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1396442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4" name="Rectangle 6"/>
          <p:cNvSpPr>
            <a:spLocks noGrp="1" noChangeArrowheads="1"/>
          </p:cNvSpPr>
          <p:nvPr>
            <p:ph type="sldNum" sz="quarter" idx="12"/>
          </p:nvPr>
        </p:nvSpPr>
        <p:spPr>
          <a:ln/>
        </p:spPr>
        <p:txBody>
          <a:bodyPr/>
          <a:lstStyle>
            <a:lvl1pPr>
              <a:defRPr/>
            </a:lvl1pPr>
          </a:lstStyle>
          <a:p>
            <a:fld id="{580E6BED-E37C-4D5C-ABDF-299CA8991D80}"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1957170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6DA7A952-D200-44D1-9987-FBFE8D501B01}"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608813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0E07039B-18BC-436A-8B38-7F22A3002E11}"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1247736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6" name="Rectangle 6"/>
          <p:cNvSpPr>
            <a:spLocks noGrp="1" noChangeArrowheads="1"/>
          </p:cNvSpPr>
          <p:nvPr>
            <p:ph type="sldNum" sz="quarter" idx="12"/>
          </p:nvPr>
        </p:nvSpPr>
        <p:spPr>
          <a:ln/>
        </p:spPr>
        <p:txBody>
          <a:bodyPr/>
          <a:lstStyle>
            <a:lvl1pPr>
              <a:defRPr/>
            </a:lvl1pPr>
          </a:lstStyle>
          <a:p>
            <a:fld id="{9341B944-18DF-436E-AD26-13E767D061CA}"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2188013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6" name="Rectangle 6"/>
          <p:cNvSpPr>
            <a:spLocks noGrp="1" noChangeArrowheads="1"/>
          </p:cNvSpPr>
          <p:nvPr>
            <p:ph type="sldNum" sz="quarter" idx="12"/>
          </p:nvPr>
        </p:nvSpPr>
        <p:spPr>
          <a:ln/>
        </p:spPr>
        <p:txBody>
          <a:bodyPr/>
          <a:lstStyle>
            <a:lvl1pPr>
              <a:defRPr/>
            </a:lvl1pPr>
          </a:lstStyle>
          <a:p>
            <a:fld id="{285B03A6-8A95-4D49-9718-7EC1FC5ACCB9}"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3905150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10972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657600"/>
            <a:ext cx="10972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503F32B5-BF43-474B-B18A-2E64CBCE3BE9}"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2602110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219200"/>
            <a:ext cx="5384800" cy="47244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0EF7399F-D29D-407F-B64A-8180D375D208}"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50327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6" name="Rectangle 6"/>
          <p:cNvSpPr>
            <a:spLocks noGrp="1" noChangeArrowheads="1"/>
          </p:cNvSpPr>
          <p:nvPr>
            <p:ph type="sldNum" sz="quarter" idx="12"/>
          </p:nvPr>
        </p:nvSpPr>
        <p:spPr>
          <a:ln/>
        </p:spPr>
        <p:txBody>
          <a:bodyPr/>
          <a:lstStyle>
            <a:lvl1pPr>
              <a:defRPr/>
            </a:lvl1pPr>
          </a:lstStyle>
          <a:p>
            <a:fld id="{E2C11326-20D6-44A6-AD90-837617776461}"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319235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9A7B501C-0D45-4B15-961B-536A82449748}"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380556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9" name="Rectangle 6"/>
          <p:cNvSpPr>
            <a:spLocks noGrp="1" noChangeArrowheads="1"/>
          </p:cNvSpPr>
          <p:nvPr>
            <p:ph type="sldNum" sz="quarter" idx="12"/>
          </p:nvPr>
        </p:nvSpPr>
        <p:spPr>
          <a:ln/>
        </p:spPr>
        <p:txBody>
          <a:bodyPr/>
          <a:lstStyle>
            <a:lvl1pPr>
              <a:defRPr/>
            </a:lvl1pPr>
          </a:lstStyle>
          <a:p>
            <a:fld id="{78497F6A-47C0-464F-8693-1FD90674B8F9}"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26604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5" name="Rectangle 6"/>
          <p:cNvSpPr>
            <a:spLocks noGrp="1" noChangeArrowheads="1"/>
          </p:cNvSpPr>
          <p:nvPr>
            <p:ph type="sldNum" sz="quarter" idx="12"/>
          </p:nvPr>
        </p:nvSpPr>
        <p:spPr>
          <a:ln/>
        </p:spPr>
        <p:txBody>
          <a:bodyPr/>
          <a:lstStyle>
            <a:lvl1pPr>
              <a:defRPr/>
            </a:lvl1pPr>
          </a:lstStyle>
          <a:p>
            <a:fld id="{756C2C72-D51F-4173-A3CE-9DFDE97D7155}"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391762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4" name="Rectangle 6"/>
          <p:cNvSpPr>
            <a:spLocks noGrp="1" noChangeArrowheads="1"/>
          </p:cNvSpPr>
          <p:nvPr>
            <p:ph type="sldNum" sz="quarter" idx="12"/>
          </p:nvPr>
        </p:nvSpPr>
        <p:spPr>
          <a:ln/>
        </p:spPr>
        <p:txBody>
          <a:bodyPr/>
          <a:lstStyle>
            <a:lvl1pPr>
              <a:defRPr/>
            </a:lvl1pPr>
          </a:lstStyle>
          <a:p>
            <a:fld id="{580E6BED-E37C-4D5C-ABDF-299CA8991D80}"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83192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6DA7A952-D200-44D1-9987-FBFE8D501B01}"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32342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6600"/>
              </a:solidFill>
            </a:endParaRPr>
          </a:p>
        </p:txBody>
      </p:sp>
      <p:sp>
        <p:nvSpPr>
          <p:cNvPr id="7" name="Rectangle 6"/>
          <p:cNvSpPr>
            <a:spLocks noGrp="1" noChangeArrowheads="1"/>
          </p:cNvSpPr>
          <p:nvPr>
            <p:ph type="sldNum" sz="quarter" idx="12"/>
          </p:nvPr>
        </p:nvSpPr>
        <p:spPr>
          <a:ln/>
        </p:spPr>
        <p:txBody>
          <a:bodyPr/>
          <a:lstStyle>
            <a:lvl1pPr>
              <a:defRPr/>
            </a:lvl1pPr>
          </a:lstStyle>
          <a:p>
            <a:fld id="{0E07039B-18BC-436A-8B38-7F22A3002E11}" type="slidenum">
              <a:rPr lang="en-US" altLang="en-US">
                <a:solidFill>
                  <a:srgbClr val="006600"/>
                </a:solidFill>
              </a:rPr>
              <a:pPr/>
              <a:t>‹#›</a:t>
            </a:fld>
            <a:endParaRPr lang="en-US" altLang="en-US">
              <a:solidFill>
                <a:srgbClr val="006600"/>
              </a:solidFill>
            </a:endParaRPr>
          </a:p>
        </p:txBody>
      </p:sp>
    </p:spTree>
    <p:extLst>
      <p:ext uri="{BB962C8B-B14F-4D97-AF65-F5344CB8AC3E}">
        <p14:creationId xmlns:p14="http://schemas.microsoft.com/office/powerpoint/2010/main" val="23066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nativeamericanhm_pg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76200"/>
            <a:ext cx="904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219200"/>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cs typeface="+mn-cs"/>
              </a:defRPr>
            </a:lvl1pPr>
          </a:lstStyle>
          <a:p>
            <a:pPr fontAlgn="base">
              <a:spcBef>
                <a:spcPct val="0"/>
              </a:spcBef>
              <a:spcAft>
                <a:spcPct val="0"/>
              </a:spcAft>
              <a:defRPr/>
            </a:pPr>
            <a:endParaRPr lang="en-US">
              <a:solidFill>
                <a:srgbClr val="006600"/>
              </a:solidFill>
            </a:endParaRPr>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cs typeface="+mn-cs"/>
              </a:defRPr>
            </a:lvl1pPr>
          </a:lstStyle>
          <a:p>
            <a:pPr fontAlgn="base">
              <a:spcBef>
                <a:spcPct val="0"/>
              </a:spcBef>
              <a:spcAft>
                <a:spcPct val="0"/>
              </a:spcAft>
              <a:defRPr/>
            </a:pPr>
            <a:endParaRPr lang="en-US">
              <a:solidFill>
                <a:srgbClr val="006600"/>
              </a:solidFill>
            </a:endParaRPr>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anose="02020603050405020304" pitchFamily="18" charset="0"/>
              </a:defRPr>
            </a:lvl1pPr>
          </a:lstStyle>
          <a:p>
            <a:pPr fontAlgn="base">
              <a:spcBef>
                <a:spcPct val="0"/>
              </a:spcBef>
              <a:spcAft>
                <a:spcPct val="0"/>
              </a:spcAft>
            </a:pPr>
            <a:fld id="{3947809E-3EA5-4B7E-A5E2-5AA099616DF5}" type="slidenum">
              <a:rPr lang="en-US" altLang="en-US">
                <a:solidFill>
                  <a:srgbClr val="006600"/>
                </a:solidFill>
                <a:cs typeface="Arial" panose="020B0604020202020204" pitchFamily="34" charset="0"/>
              </a:rPr>
              <a:pPr fontAlgn="base">
                <a:spcBef>
                  <a:spcPct val="0"/>
                </a:spcBef>
                <a:spcAft>
                  <a:spcPct val="0"/>
                </a:spcAft>
              </a:pPr>
              <a:t>‹#›</a:t>
            </a:fld>
            <a:endParaRPr lang="en-US" altLang="en-US">
              <a:solidFill>
                <a:srgbClr val="006600"/>
              </a:solidFill>
              <a:cs typeface="Arial" panose="020B0604020202020204" pitchFamily="34" charset="0"/>
            </a:endParaRPr>
          </a:p>
        </p:txBody>
      </p:sp>
    </p:spTree>
    <p:extLst>
      <p:ext uri="{BB962C8B-B14F-4D97-AF65-F5344CB8AC3E}">
        <p14:creationId xmlns:p14="http://schemas.microsoft.com/office/powerpoint/2010/main" val="327533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8" r:id="rId14"/>
  </p:sldLayoutIdLst>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Gill Sans MT" pitchFamily="34" charset="0"/>
        </a:defRPr>
      </a:lvl2pPr>
      <a:lvl3pPr algn="l" rtl="0" eaLnBrk="0" fontAlgn="base" hangingPunct="0">
        <a:spcBef>
          <a:spcPct val="0"/>
        </a:spcBef>
        <a:spcAft>
          <a:spcPct val="0"/>
        </a:spcAft>
        <a:defRPr sz="3600">
          <a:solidFill>
            <a:srgbClr val="000000"/>
          </a:solidFill>
          <a:latin typeface="Gill Sans MT" pitchFamily="34" charset="0"/>
        </a:defRPr>
      </a:lvl3pPr>
      <a:lvl4pPr algn="l" rtl="0" eaLnBrk="0" fontAlgn="base" hangingPunct="0">
        <a:spcBef>
          <a:spcPct val="0"/>
        </a:spcBef>
        <a:spcAft>
          <a:spcPct val="0"/>
        </a:spcAft>
        <a:defRPr sz="3600">
          <a:solidFill>
            <a:srgbClr val="000000"/>
          </a:solidFill>
          <a:latin typeface="Gill Sans MT" pitchFamily="34" charset="0"/>
        </a:defRPr>
      </a:lvl4pPr>
      <a:lvl5pPr algn="l" rtl="0" eaLnBrk="0" fontAlgn="base" hangingPunct="0">
        <a:spcBef>
          <a:spcPct val="0"/>
        </a:spcBef>
        <a:spcAft>
          <a:spcPct val="0"/>
        </a:spcAft>
        <a:defRPr sz="3600">
          <a:solidFill>
            <a:srgbClr val="000000"/>
          </a:solidFill>
          <a:latin typeface="Gill Sans MT" pitchFamily="34" charset="0"/>
        </a:defRPr>
      </a:lvl5pPr>
      <a:lvl6pPr marL="457200" algn="l" rtl="0" fontAlgn="base">
        <a:spcBef>
          <a:spcPct val="0"/>
        </a:spcBef>
        <a:spcAft>
          <a:spcPct val="0"/>
        </a:spcAft>
        <a:defRPr sz="3600">
          <a:solidFill>
            <a:srgbClr val="000000"/>
          </a:solidFill>
          <a:latin typeface="Gill Sans MT" pitchFamily="34" charset="0"/>
        </a:defRPr>
      </a:lvl6pPr>
      <a:lvl7pPr marL="914400" algn="l" rtl="0" fontAlgn="base">
        <a:spcBef>
          <a:spcPct val="0"/>
        </a:spcBef>
        <a:spcAft>
          <a:spcPct val="0"/>
        </a:spcAft>
        <a:defRPr sz="3600">
          <a:solidFill>
            <a:srgbClr val="000000"/>
          </a:solidFill>
          <a:latin typeface="Gill Sans MT" pitchFamily="34" charset="0"/>
        </a:defRPr>
      </a:lvl7pPr>
      <a:lvl8pPr marL="1371600" algn="l" rtl="0" fontAlgn="base">
        <a:spcBef>
          <a:spcPct val="0"/>
        </a:spcBef>
        <a:spcAft>
          <a:spcPct val="0"/>
        </a:spcAft>
        <a:defRPr sz="3600">
          <a:solidFill>
            <a:srgbClr val="000000"/>
          </a:solidFill>
          <a:latin typeface="Gill Sans MT" pitchFamily="34" charset="0"/>
        </a:defRPr>
      </a:lvl8pPr>
      <a:lvl9pPr marL="1828800" algn="l" rtl="0" fontAlgn="base">
        <a:spcBef>
          <a:spcPct val="0"/>
        </a:spcBef>
        <a:spcAft>
          <a:spcPct val="0"/>
        </a:spcAft>
        <a:defRPr sz="3600">
          <a:solidFill>
            <a:srgbClr val="000000"/>
          </a:solidFill>
          <a:latin typeface="Gill Sans MT" pitchFamily="34"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defRPr>
      </a:lvl5pPr>
      <a:lvl6pPr marL="2514600" indent="-228600" algn="l" rtl="0" fontAlgn="base">
        <a:spcBef>
          <a:spcPct val="20000"/>
        </a:spcBef>
        <a:spcAft>
          <a:spcPct val="0"/>
        </a:spcAft>
        <a:buClr>
          <a:schemeClr val="tx1"/>
        </a:buClr>
        <a:buChar char="•"/>
        <a:defRPr sz="2000">
          <a:solidFill>
            <a:srgbClr val="000000"/>
          </a:solidFill>
          <a:latin typeface="+mn-lt"/>
        </a:defRPr>
      </a:lvl6pPr>
      <a:lvl7pPr marL="2971800" indent="-228600" algn="l" rtl="0" fontAlgn="base">
        <a:spcBef>
          <a:spcPct val="20000"/>
        </a:spcBef>
        <a:spcAft>
          <a:spcPct val="0"/>
        </a:spcAft>
        <a:buClr>
          <a:schemeClr val="tx1"/>
        </a:buClr>
        <a:buChar char="•"/>
        <a:defRPr sz="2000">
          <a:solidFill>
            <a:srgbClr val="000000"/>
          </a:solidFill>
          <a:latin typeface="+mn-lt"/>
        </a:defRPr>
      </a:lvl7pPr>
      <a:lvl8pPr marL="3429000" indent="-228600" algn="l" rtl="0" fontAlgn="base">
        <a:spcBef>
          <a:spcPct val="20000"/>
        </a:spcBef>
        <a:spcAft>
          <a:spcPct val="0"/>
        </a:spcAft>
        <a:buClr>
          <a:schemeClr val="tx1"/>
        </a:buClr>
        <a:buChar char="•"/>
        <a:defRPr sz="2000">
          <a:solidFill>
            <a:srgbClr val="000000"/>
          </a:solidFill>
          <a:latin typeface="+mn-lt"/>
        </a:defRPr>
      </a:lvl8pPr>
      <a:lvl9pPr marL="3886200" indent="-228600" algn="l" rtl="0" fontAlgn="base">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nativeamericanhm_pg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76200"/>
            <a:ext cx="904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219200"/>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cs typeface="+mn-cs"/>
              </a:defRPr>
            </a:lvl1pPr>
          </a:lstStyle>
          <a:p>
            <a:pPr fontAlgn="base">
              <a:spcBef>
                <a:spcPct val="0"/>
              </a:spcBef>
              <a:spcAft>
                <a:spcPct val="0"/>
              </a:spcAft>
              <a:defRPr/>
            </a:pPr>
            <a:endParaRPr lang="en-US">
              <a:solidFill>
                <a:srgbClr val="006600"/>
              </a:solidFill>
            </a:endParaRPr>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cs typeface="+mn-cs"/>
              </a:defRPr>
            </a:lvl1pPr>
          </a:lstStyle>
          <a:p>
            <a:pPr fontAlgn="base">
              <a:spcBef>
                <a:spcPct val="0"/>
              </a:spcBef>
              <a:spcAft>
                <a:spcPct val="0"/>
              </a:spcAft>
              <a:defRPr/>
            </a:pPr>
            <a:endParaRPr lang="en-US">
              <a:solidFill>
                <a:srgbClr val="006600"/>
              </a:solidFill>
            </a:endParaRPr>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anose="02020603050405020304" pitchFamily="18" charset="0"/>
              </a:defRPr>
            </a:lvl1pPr>
          </a:lstStyle>
          <a:p>
            <a:pPr fontAlgn="base">
              <a:spcBef>
                <a:spcPct val="0"/>
              </a:spcBef>
              <a:spcAft>
                <a:spcPct val="0"/>
              </a:spcAft>
            </a:pPr>
            <a:fld id="{3947809E-3EA5-4B7E-A5E2-5AA099616DF5}" type="slidenum">
              <a:rPr lang="en-US" altLang="en-US">
                <a:solidFill>
                  <a:srgbClr val="006600"/>
                </a:solidFill>
                <a:cs typeface="Arial" panose="020B0604020202020204" pitchFamily="34" charset="0"/>
              </a:rPr>
              <a:pPr fontAlgn="base">
                <a:spcBef>
                  <a:spcPct val="0"/>
                </a:spcBef>
                <a:spcAft>
                  <a:spcPct val="0"/>
                </a:spcAft>
              </a:pPr>
              <a:t>‹#›</a:t>
            </a:fld>
            <a:endParaRPr lang="en-US" altLang="en-US">
              <a:solidFill>
                <a:srgbClr val="006600"/>
              </a:solidFill>
              <a:cs typeface="Arial" panose="020B0604020202020204" pitchFamily="34" charset="0"/>
            </a:endParaRPr>
          </a:p>
        </p:txBody>
      </p:sp>
    </p:spTree>
    <p:extLst>
      <p:ext uri="{BB962C8B-B14F-4D97-AF65-F5344CB8AC3E}">
        <p14:creationId xmlns:p14="http://schemas.microsoft.com/office/powerpoint/2010/main" val="13885342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Gill Sans MT" pitchFamily="34" charset="0"/>
        </a:defRPr>
      </a:lvl2pPr>
      <a:lvl3pPr algn="l" rtl="0" eaLnBrk="0" fontAlgn="base" hangingPunct="0">
        <a:spcBef>
          <a:spcPct val="0"/>
        </a:spcBef>
        <a:spcAft>
          <a:spcPct val="0"/>
        </a:spcAft>
        <a:defRPr sz="3600">
          <a:solidFill>
            <a:srgbClr val="000000"/>
          </a:solidFill>
          <a:latin typeface="Gill Sans MT" pitchFamily="34" charset="0"/>
        </a:defRPr>
      </a:lvl3pPr>
      <a:lvl4pPr algn="l" rtl="0" eaLnBrk="0" fontAlgn="base" hangingPunct="0">
        <a:spcBef>
          <a:spcPct val="0"/>
        </a:spcBef>
        <a:spcAft>
          <a:spcPct val="0"/>
        </a:spcAft>
        <a:defRPr sz="3600">
          <a:solidFill>
            <a:srgbClr val="000000"/>
          </a:solidFill>
          <a:latin typeface="Gill Sans MT" pitchFamily="34" charset="0"/>
        </a:defRPr>
      </a:lvl4pPr>
      <a:lvl5pPr algn="l" rtl="0" eaLnBrk="0" fontAlgn="base" hangingPunct="0">
        <a:spcBef>
          <a:spcPct val="0"/>
        </a:spcBef>
        <a:spcAft>
          <a:spcPct val="0"/>
        </a:spcAft>
        <a:defRPr sz="3600">
          <a:solidFill>
            <a:srgbClr val="000000"/>
          </a:solidFill>
          <a:latin typeface="Gill Sans MT" pitchFamily="34" charset="0"/>
        </a:defRPr>
      </a:lvl5pPr>
      <a:lvl6pPr marL="457200" algn="l" rtl="0" fontAlgn="base">
        <a:spcBef>
          <a:spcPct val="0"/>
        </a:spcBef>
        <a:spcAft>
          <a:spcPct val="0"/>
        </a:spcAft>
        <a:defRPr sz="3600">
          <a:solidFill>
            <a:srgbClr val="000000"/>
          </a:solidFill>
          <a:latin typeface="Gill Sans MT" pitchFamily="34" charset="0"/>
        </a:defRPr>
      </a:lvl6pPr>
      <a:lvl7pPr marL="914400" algn="l" rtl="0" fontAlgn="base">
        <a:spcBef>
          <a:spcPct val="0"/>
        </a:spcBef>
        <a:spcAft>
          <a:spcPct val="0"/>
        </a:spcAft>
        <a:defRPr sz="3600">
          <a:solidFill>
            <a:srgbClr val="000000"/>
          </a:solidFill>
          <a:latin typeface="Gill Sans MT" pitchFamily="34" charset="0"/>
        </a:defRPr>
      </a:lvl7pPr>
      <a:lvl8pPr marL="1371600" algn="l" rtl="0" fontAlgn="base">
        <a:spcBef>
          <a:spcPct val="0"/>
        </a:spcBef>
        <a:spcAft>
          <a:spcPct val="0"/>
        </a:spcAft>
        <a:defRPr sz="3600">
          <a:solidFill>
            <a:srgbClr val="000000"/>
          </a:solidFill>
          <a:latin typeface="Gill Sans MT" pitchFamily="34" charset="0"/>
        </a:defRPr>
      </a:lvl8pPr>
      <a:lvl9pPr marL="1828800" algn="l" rtl="0" fontAlgn="base">
        <a:spcBef>
          <a:spcPct val="0"/>
        </a:spcBef>
        <a:spcAft>
          <a:spcPct val="0"/>
        </a:spcAft>
        <a:defRPr sz="3600">
          <a:solidFill>
            <a:srgbClr val="000000"/>
          </a:solidFill>
          <a:latin typeface="Gill Sans MT" pitchFamily="34"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defRPr>
      </a:lvl5pPr>
      <a:lvl6pPr marL="2514600" indent="-228600" algn="l" rtl="0" fontAlgn="base">
        <a:spcBef>
          <a:spcPct val="20000"/>
        </a:spcBef>
        <a:spcAft>
          <a:spcPct val="0"/>
        </a:spcAft>
        <a:buClr>
          <a:schemeClr val="tx1"/>
        </a:buClr>
        <a:buChar char="•"/>
        <a:defRPr sz="2000">
          <a:solidFill>
            <a:srgbClr val="000000"/>
          </a:solidFill>
          <a:latin typeface="+mn-lt"/>
        </a:defRPr>
      </a:lvl6pPr>
      <a:lvl7pPr marL="2971800" indent="-228600" algn="l" rtl="0" fontAlgn="base">
        <a:spcBef>
          <a:spcPct val="20000"/>
        </a:spcBef>
        <a:spcAft>
          <a:spcPct val="0"/>
        </a:spcAft>
        <a:buClr>
          <a:schemeClr val="tx1"/>
        </a:buClr>
        <a:buChar char="•"/>
        <a:defRPr sz="2000">
          <a:solidFill>
            <a:srgbClr val="000000"/>
          </a:solidFill>
          <a:latin typeface="+mn-lt"/>
        </a:defRPr>
      </a:lvl7pPr>
      <a:lvl8pPr marL="3429000" indent="-228600" algn="l" rtl="0" fontAlgn="base">
        <a:spcBef>
          <a:spcPct val="20000"/>
        </a:spcBef>
        <a:spcAft>
          <a:spcPct val="0"/>
        </a:spcAft>
        <a:buClr>
          <a:schemeClr val="tx1"/>
        </a:buClr>
        <a:buChar char="•"/>
        <a:defRPr sz="2000">
          <a:solidFill>
            <a:srgbClr val="000000"/>
          </a:solidFill>
          <a:latin typeface="+mn-lt"/>
        </a:defRPr>
      </a:lvl8pPr>
      <a:lvl9pPr marL="3886200" indent="-228600" algn="l" rtl="0" fontAlgn="base">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3"/>
          <p:cNvSpPr>
            <a:spLocks noGrp="1"/>
          </p:cNvSpPr>
          <p:nvPr>
            <p:ph type="body" sz="half" idx="1"/>
          </p:nvPr>
        </p:nvSpPr>
        <p:spPr>
          <a:xfrm>
            <a:off x="1223749" y="1028130"/>
            <a:ext cx="9676263" cy="3557517"/>
          </a:xfrm>
        </p:spPr>
        <p:txBody>
          <a:bodyPr/>
          <a:lstStyle/>
          <a:p>
            <a:pPr algn="ctr" eaLnBrk="1" hangingPunct="1">
              <a:buFontTx/>
              <a:buNone/>
            </a:pPr>
            <a:endParaRPr lang="en-US" altLang="en-US" sz="3600" b="1" dirty="0"/>
          </a:p>
          <a:p>
            <a:pPr algn="ctr" eaLnBrk="1" hangingPunct="1">
              <a:buFontTx/>
              <a:buNone/>
            </a:pPr>
            <a:r>
              <a:rPr lang="en-US" altLang="en-US" sz="4000" b="1" dirty="0">
                <a:effectLst>
                  <a:outerShdw blurRad="38100" dist="38100" dir="2700000" algn="tl">
                    <a:srgbClr val="000000">
                      <a:alpha val="43137"/>
                    </a:srgbClr>
                  </a:outerShdw>
                </a:effectLst>
              </a:rPr>
              <a:t>Need for Environmental Justice in the Management of the Missouri River by the Army Corps of Engineers</a:t>
            </a:r>
          </a:p>
        </p:txBody>
      </p:sp>
      <p:sp>
        <p:nvSpPr>
          <p:cNvPr id="5124" name="Content Placeholder 4"/>
          <p:cNvSpPr>
            <a:spLocks noGrp="1"/>
          </p:cNvSpPr>
          <p:nvPr>
            <p:ph sz="half" idx="2"/>
          </p:nvPr>
        </p:nvSpPr>
        <p:spPr>
          <a:xfrm>
            <a:off x="1981200" y="5045122"/>
            <a:ext cx="8229600" cy="1464859"/>
          </a:xfrm>
        </p:spPr>
        <p:txBody>
          <a:bodyPr>
            <a:normAutofit fontScale="62500" lnSpcReduction="20000"/>
          </a:bodyPr>
          <a:lstStyle/>
          <a:p>
            <a:pPr marL="274320" indent="-274320" algn="ctr" eaLnBrk="1" fontAlgn="auto" hangingPunct="1">
              <a:spcAft>
                <a:spcPts val="0"/>
              </a:spcAft>
              <a:buNone/>
              <a:defRPr/>
            </a:pPr>
            <a:r>
              <a:rPr lang="en-US" b="1" dirty="0"/>
              <a:t>Peter Capossela</a:t>
            </a:r>
          </a:p>
          <a:p>
            <a:pPr marL="274320" indent="-274320" algn="ctr" eaLnBrk="1" fontAlgn="auto" hangingPunct="1">
              <a:spcAft>
                <a:spcPts val="0"/>
              </a:spcAft>
              <a:buNone/>
              <a:defRPr/>
            </a:pPr>
            <a:r>
              <a:rPr lang="en-US" b="1" dirty="0"/>
              <a:t>Attorney at Law PC</a:t>
            </a:r>
          </a:p>
          <a:p>
            <a:pPr marL="274320" indent="-274320" algn="ctr" eaLnBrk="1" fontAlgn="auto" hangingPunct="1">
              <a:spcAft>
                <a:spcPts val="0"/>
              </a:spcAft>
              <a:buNone/>
              <a:defRPr/>
            </a:pPr>
            <a:r>
              <a:rPr lang="en-US" b="1" dirty="0"/>
              <a:t>Post Office Box 10643</a:t>
            </a:r>
          </a:p>
          <a:p>
            <a:pPr marL="274320" indent="-274320" algn="ctr" eaLnBrk="1" fontAlgn="auto" hangingPunct="1">
              <a:spcAft>
                <a:spcPts val="0"/>
              </a:spcAft>
              <a:buNone/>
              <a:defRPr/>
            </a:pPr>
            <a:r>
              <a:rPr lang="en-US" b="1" dirty="0"/>
              <a:t>Eugene, Oregon 97440</a:t>
            </a:r>
          </a:p>
          <a:p>
            <a:pPr marL="274320" indent="-274320" algn="ctr" eaLnBrk="1" fontAlgn="auto" hangingPunct="1">
              <a:spcAft>
                <a:spcPts val="0"/>
              </a:spcAft>
              <a:buNone/>
              <a:defRPr/>
            </a:pPr>
            <a:r>
              <a:rPr lang="en-US" b="1" dirty="0"/>
              <a:t>pcapossela@nu-world.com</a:t>
            </a:r>
          </a:p>
        </p:txBody>
      </p:sp>
    </p:spTree>
    <p:extLst>
      <p:ext uri="{BB962C8B-B14F-4D97-AF65-F5344CB8AC3E}">
        <p14:creationId xmlns:p14="http://schemas.microsoft.com/office/powerpoint/2010/main" val="383252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08A500-6944-0505-2E57-4529A3613090}"/>
              </a:ext>
            </a:extLst>
          </p:cNvPr>
          <p:cNvSpPr>
            <a:spLocks noGrp="1"/>
          </p:cNvSpPr>
          <p:nvPr>
            <p:ph type="title"/>
          </p:nvPr>
        </p:nvSpPr>
        <p:spPr>
          <a:xfrm>
            <a:off x="609600" y="76200"/>
            <a:ext cx="9042400" cy="1066800"/>
          </a:xfrm>
        </p:spPr>
        <p:txBody>
          <a:bodyPr/>
          <a:lstStyle/>
          <a:p>
            <a:endParaRPr lang="en-US" dirty="0"/>
          </a:p>
        </p:txBody>
      </p:sp>
      <p:pic>
        <p:nvPicPr>
          <p:cNvPr id="3" name="Picture 2" descr="Chart, line chart&#10;&#10;Description automatically generated">
            <a:extLst>
              <a:ext uri="{FF2B5EF4-FFF2-40B4-BE49-F238E27FC236}">
                <a16:creationId xmlns:a16="http://schemas.microsoft.com/office/drawing/2014/main" id="{87D540A8-029D-5ABC-1B3C-EAC282984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389891" y="1219200"/>
            <a:ext cx="9412217" cy="4724400"/>
          </a:xfrm>
          <a:prstGeom prst="rect">
            <a:avLst/>
          </a:prstGeom>
          <a:noFill/>
        </p:spPr>
      </p:pic>
    </p:spTree>
    <p:extLst>
      <p:ext uri="{BB962C8B-B14F-4D97-AF65-F5344CB8AC3E}">
        <p14:creationId xmlns:p14="http://schemas.microsoft.com/office/powerpoint/2010/main" val="25602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E301-7633-CC2C-3026-1F5930E32102}"/>
              </a:ext>
            </a:extLst>
          </p:cNvPr>
          <p:cNvSpPr>
            <a:spLocks noGrp="1"/>
          </p:cNvSpPr>
          <p:nvPr>
            <p:ph type="title"/>
          </p:nvPr>
        </p:nvSpPr>
        <p:spPr>
          <a:xfrm>
            <a:off x="609599" y="395785"/>
            <a:ext cx="10422341" cy="2110854"/>
          </a:xfrm>
        </p:spPr>
        <p:txBody>
          <a:bodyPr/>
          <a:lstStyle/>
          <a:p>
            <a:pPr algn="ctr"/>
            <a:r>
              <a:rPr lang="en-US" sz="4000" b="1" dirty="0"/>
              <a:t>What is the Corps’ obligation to </a:t>
            </a:r>
            <a:br>
              <a:rPr lang="en-US" sz="4000" b="1" dirty="0"/>
            </a:br>
            <a:r>
              <a:rPr lang="en-US" sz="4000" b="1" dirty="0"/>
              <a:t>affected Tribes?</a:t>
            </a:r>
          </a:p>
        </p:txBody>
      </p:sp>
      <p:sp>
        <p:nvSpPr>
          <p:cNvPr id="3" name="Content Placeholder 2">
            <a:extLst>
              <a:ext uri="{FF2B5EF4-FFF2-40B4-BE49-F238E27FC236}">
                <a16:creationId xmlns:a16="http://schemas.microsoft.com/office/drawing/2014/main" id="{83A786BE-CD23-8926-B612-D15EEEBEDE70}"/>
              </a:ext>
            </a:extLst>
          </p:cNvPr>
          <p:cNvSpPr>
            <a:spLocks noGrp="1"/>
          </p:cNvSpPr>
          <p:nvPr>
            <p:ph idx="1"/>
          </p:nvPr>
        </p:nvSpPr>
        <p:spPr>
          <a:xfrm>
            <a:off x="609600" y="2861480"/>
            <a:ext cx="10972800" cy="3082119"/>
          </a:xfrm>
        </p:spPr>
        <p:txBody>
          <a:bodyPr/>
          <a:lstStyle/>
          <a:p>
            <a:pPr marL="0" indent="0">
              <a:buNone/>
            </a:pPr>
            <a:r>
              <a:rPr lang="en-US" dirty="0"/>
              <a:t>	“In order to fulfill his fiduciary obligation, the Secretary must ensure, to the extent of his power, that all water not obligated by court decree </a:t>
            </a:r>
            <a:r>
              <a:rPr lang="en-US"/>
              <a:t>or contract goes </a:t>
            </a:r>
            <a:r>
              <a:rPr lang="en-US" dirty="0"/>
              <a:t>to the [Pyramid Lake Reservation.]”</a:t>
            </a:r>
          </a:p>
          <a:p>
            <a:pPr marL="0" indent="0">
              <a:buNone/>
            </a:pPr>
            <a:r>
              <a:rPr lang="en-US" dirty="0"/>
              <a:t>	“The Secretary was obligated to formulate a closely developed regulation that could preserve water for the Tribe.”</a:t>
            </a:r>
          </a:p>
          <a:p>
            <a:pPr marL="0" indent="0">
              <a:buNone/>
            </a:pPr>
            <a:r>
              <a:rPr lang="en-US" dirty="0"/>
              <a:t>					</a:t>
            </a:r>
          </a:p>
          <a:p>
            <a:pPr marL="0" indent="0">
              <a:buNone/>
            </a:pPr>
            <a:r>
              <a:rPr lang="en-US" dirty="0"/>
              <a:t>					Pyramid Lake Paiute Tribe v. Morton, </a:t>
            </a:r>
          </a:p>
          <a:p>
            <a:pPr marL="0" indent="0">
              <a:buNone/>
            </a:pPr>
            <a:r>
              <a:rPr lang="en-US" dirty="0"/>
              <a:t>					417 U.S. 252, 256 (D.D.C. 1972</a:t>
            </a:r>
          </a:p>
        </p:txBody>
      </p:sp>
    </p:spTree>
    <p:extLst>
      <p:ext uri="{BB962C8B-B14F-4D97-AF65-F5344CB8AC3E}">
        <p14:creationId xmlns:p14="http://schemas.microsoft.com/office/powerpoint/2010/main" val="332831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ED66-069D-000F-A31B-68A659C2E2D0}"/>
              </a:ext>
            </a:extLst>
          </p:cNvPr>
          <p:cNvSpPr>
            <a:spLocks noGrp="1"/>
          </p:cNvSpPr>
          <p:nvPr>
            <p:ph type="title"/>
          </p:nvPr>
        </p:nvSpPr>
        <p:spPr>
          <a:xfrm>
            <a:off x="2370160" y="486770"/>
            <a:ext cx="7281839" cy="1492156"/>
          </a:xfrm>
        </p:spPr>
        <p:txBody>
          <a:bodyPr/>
          <a:lstStyle/>
          <a:p>
            <a:r>
              <a:rPr lang="en-US" sz="4000" b="1" dirty="0">
                <a:solidFill>
                  <a:schemeClr val="accent4">
                    <a:lumMod val="75000"/>
                  </a:schemeClr>
                </a:solidFill>
                <a:effectLst>
                  <a:outerShdw blurRad="38100" dist="38100" dir="2700000" algn="tl">
                    <a:srgbClr val="000000">
                      <a:alpha val="43137"/>
                    </a:srgbClr>
                  </a:outerShdw>
                </a:effectLst>
              </a:rPr>
              <a:t>Missouri River Master Manual</a:t>
            </a:r>
            <a:endParaRPr lang="en-US"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B28835A-D6AC-0E0B-A198-F46BA1BD6AAE}"/>
              </a:ext>
            </a:extLst>
          </p:cNvPr>
          <p:cNvSpPr>
            <a:spLocks noGrp="1"/>
          </p:cNvSpPr>
          <p:nvPr>
            <p:ph sz="quarter" idx="13"/>
          </p:nvPr>
        </p:nvSpPr>
        <p:spPr>
          <a:xfrm>
            <a:off x="913774" y="2215488"/>
            <a:ext cx="10363826" cy="3575712"/>
          </a:xfrm>
        </p:spPr>
        <p:txBody>
          <a:bodyPr/>
          <a:lstStyle/>
          <a:p>
            <a:pPr>
              <a:buFont typeface="Wingdings 2" panose="05020102010507070707" pitchFamily="18" charset="2"/>
              <a:buNone/>
            </a:pPr>
            <a:r>
              <a:rPr lang="en-US" altLang="en-US" sz="2800" dirty="0">
                <a:solidFill>
                  <a:schemeClr val="accent4">
                    <a:lumMod val="75000"/>
                  </a:schemeClr>
                </a:solidFill>
              </a:rPr>
              <a:t>“Oahe’s primary water management functions are </a:t>
            </a:r>
          </a:p>
          <a:p>
            <a:pPr marL="514350" indent="-514350">
              <a:buFont typeface="Wingdings 2" panose="05020102010507070707" pitchFamily="18" charset="2"/>
              <a:buAutoNum type="arabicParenBoth"/>
            </a:pPr>
            <a:r>
              <a:rPr lang="en-US" altLang="en-US" sz="2800" dirty="0">
                <a:solidFill>
                  <a:schemeClr val="accent4">
                    <a:lumMod val="75000"/>
                  </a:schemeClr>
                </a:solidFill>
              </a:rPr>
              <a:t>to capture plains snowmelt and localized rainfall runoffs…  that are then metered out at controlled release rates to meet System requirements… </a:t>
            </a:r>
          </a:p>
          <a:p>
            <a:pPr marL="514350" indent="-514350">
              <a:buFont typeface="Wingdings 2" panose="05020102010507070707" pitchFamily="18" charset="2"/>
              <a:buAutoNum type="arabicParenBoth"/>
            </a:pPr>
            <a:r>
              <a:rPr lang="en-US" altLang="en-US" sz="2800" dirty="0">
                <a:solidFill>
                  <a:schemeClr val="accent4">
                    <a:lumMod val="75000"/>
                  </a:schemeClr>
                </a:solidFill>
              </a:rPr>
              <a:t>to serve as primary storage location… (for) downstream flood control… </a:t>
            </a:r>
          </a:p>
          <a:p>
            <a:pPr marL="514350" indent="-514350">
              <a:buFont typeface="Wingdings 2" panose="05020102010507070707" pitchFamily="18" charset="2"/>
              <a:buAutoNum type="arabicParenBoth"/>
            </a:pPr>
            <a:r>
              <a:rPr lang="en-US" altLang="en-US" sz="2800" dirty="0">
                <a:solidFill>
                  <a:schemeClr val="accent4">
                    <a:lumMod val="75000"/>
                  </a:schemeClr>
                </a:solidFill>
              </a:rPr>
              <a:t>to provide the extra water needed to meet project purposes that draft storage in low-water years, particularly downstream water supply and navigation.”			</a:t>
            </a:r>
          </a:p>
          <a:p>
            <a:pPr>
              <a:buFont typeface="Wingdings 2" panose="05020102010507070707" pitchFamily="18" charset="2"/>
              <a:buNone/>
            </a:pPr>
            <a:r>
              <a:rPr lang="en-US" altLang="en-US" sz="2800" dirty="0">
                <a:solidFill>
                  <a:schemeClr val="accent4">
                    <a:lumMod val="75000"/>
                  </a:schemeClr>
                </a:solidFill>
              </a:rPr>
              <a:t>						p. VII-1.</a:t>
            </a:r>
          </a:p>
          <a:p>
            <a:endParaRPr lang="en-US" dirty="0"/>
          </a:p>
        </p:txBody>
      </p:sp>
    </p:spTree>
    <p:extLst>
      <p:ext uri="{BB962C8B-B14F-4D97-AF65-F5344CB8AC3E}">
        <p14:creationId xmlns:p14="http://schemas.microsoft.com/office/powerpoint/2010/main" val="76294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9F5C-5D82-9D2C-D5B3-D0738B8C1510}"/>
              </a:ext>
            </a:extLst>
          </p:cNvPr>
          <p:cNvSpPr>
            <a:spLocks noGrp="1"/>
          </p:cNvSpPr>
          <p:nvPr>
            <p:ph type="title"/>
          </p:nvPr>
        </p:nvSpPr>
        <p:spPr>
          <a:xfrm>
            <a:off x="1610435" y="1182806"/>
            <a:ext cx="9089409" cy="1105470"/>
          </a:xfrm>
        </p:spPr>
        <p:txBody>
          <a:bodyPr/>
          <a:lstStyle/>
          <a:p>
            <a:pPr algn="ctr"/>
            <a:r>
              <a:rPr lang="en-US" b="1" dirty="0">
                <a:solidFill>
                  <a:srgbClr val="002060"/>
                </a:solidFill>
                <a:effectLst>
                  <a:outerShdw blurRad="38100" dist="38100" dir="2700000" algn="tl">
                    <a:srgbClr val="000000">
                      <a:alpha val="43137"/>
                    </a:srgbClr>
                  </a:outerShdw>
                </a:effectLst>
              </a:rPr>
              <a:t>Corps’ Operations under the Master Manual Infringe on Indian Water Rights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FA0B969-9010-2545-3BE9-DCA730541DA9}"/>
              </a:ext>
            </a:extLst>
          </p:cNvPr>
          <p:cNvSpPr>
            <a:spLocks noGrp="1"/>
          </p:cNvSpPr>
          <p:nvPr>
            <p:ph idx="1"/>
          </p:nvPr>
        </p:nvSpPr>
        <p:spPr>
          <a:xfrm>
            <a:off x="609600" y="2452048"/>
            <a:ext cx="10972800" cy="4153468"/>
          </a:xfrm>
        </p:spPr>
        <p:txBody>
          <a:bodyPr/>
          <a:lstStyle/>
          <a:p>
            <a:r>
              <a:rPr lang="en-US" sz="3200" dirty="0">
                <a:solidFill>
                  <a:srgbClr val="002060"/>
                </a:solidFill>
              </a:rPr>
              <a:t>“E.06-3   Tribal Water Rights.  Native American water rights are rights to divert water from a stream for beneficial use.  When a Tribe exercises its water rights, these consumptive uses will be incorporated into the system as an existing depletion.  Accordingly, water must actually be diverted to have an impact on the operation of the system.  Further modification to system operation, in accordance with pertinent legal requirements, will be considered as Tribal water rights are exercised.” </a:t>
            </a:r>
          </a:p>
        </p:txBody>
      </p:sp>
    </p:spTree>
    <p:extLst>
      <p:ext uri="{BB962C8B-B14F-4D97-AF65-F5344CB8AC3E}">
        <p14:creationId xmlns:p14="http://schemas.microsoft.com/office/powerpoint/2010/main" val="315159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477E-AAA3-2139-2242-50100FC74E67}"/>
              </a:ext>
            </a:extLst>
          </p:cNvPr>
          <p:cNvSpPr>
            <a:spLocks noGrp="1"/>
          </p:cNvSpPr>
          <p:nvPr>
            <p:ph type="title"/>
          </p:nvPr>
        </p:nvSpPr>
        <p:spPr>
          <a:xfrm>
            <a:off x="609600" y="573206"/>
            <a:ext cx="10972800" cy="1756012"/>
          </a:xfrm>
        </p:spPr>
        <p:txBody>
          <a:bodyPr/>
          <a:lstStyle/>
          <a:p>
            <a:r>
              <a:rPr lang="en-US" dirty="0">
                <a:solidFill>
                  <a:srgbClr val="002060"/>
                </a:solidFill>
                <a:effectLst>
                  <a:outerShdw blurRad="38100" dist="38100" dir="2700000" algn="tl">
                    <a:srgbClr val="000000">
                      <a:alpha val="43137"/>
                    </a:srgbClr>
                  </a:outerShdw>
                </a:effectLst>
              </a:rPr>
              <a:t>It’s worth repeating: Indian water rights are Treaty rights</a:t>
            </a:r>
          </a:p>
        </p:txBody>
      </p:sp>
      <p:sp>
        <p:nvSpPr>
          <p:cNvPr id="3" name="Content Placeholder 2">
            <a:extLst>
              <a:ext uri="{FF2B5EF4-FFF2-40B4-BE49-F238E27FC236}">
                <a16:creationId xmlns:a16="http://schemas.microsoft.com/office/drawing/2014/main" id="{EAF96C4F-B569-0CC6-8B94-144730FF7C49}"/>
              </a:ext>
            </a:extLst>
          </p:cNvPr>
          <p:cNvSpPr>
            <a:spLocks noGrp="1"/>
          </p:cNvSpPr>
          <p:nvPr>
            <p:ph idx="1"/>
          </p:nvPr>
        </p:nvSpPr>
        <p:spPr>
          <a:xfrm>
            <a:off x="609600" y="2520286"/>
            <a:ext cx="10972800" cy="3423313"/>
          </a:xfrm>
        </p:spPr>
        <p:txBody>
          <a:bodyPr/>
          <a:lstStyle/>
          <a:p>
            <a:pPr marL="0" indent="0">
              <a:buNone/>
            </a:pPr>
            <a:r>
              <a:rPr lang="en-US" dirty="0"/>
              <a:t>	“</a:t>
            </a:r>
            <a:r>
              <a:rPr lang="en-US" b="1" dirty="0">
                <a:effectLst>
                  <a:outerShdw blurRad="38100" dist="38100" dir="2700000" algn="tl">
                    <a:srgbClr val="000000">
                      <a:alpha val="43137"/>
                    </a:srgbClr>
                  </a:outerShdw>
                </a:effectLst>
              </a:rPr>
              <a:t>Agencies shall respect </a:t>
            </a:r>
            <a:r>
              <a:rPr lang="en-US" dirty="0"/>
              <a:t>Indian Tribal self government and sovereignty, honor tribal </a:t>
            </a:r>
            <a:r>
              <a:rPr lang="en-US" b="1" dirty="0">
                <a:effectLst>
                  <a:outerShdw blurRad="38100" dist="38100" dir="2700000" algn="tl">
                    <a:srgbClr val="000000">
                      <a:alpha val="43137"/>
                    </a:srgbClr>
                  </a:outerShdw>
                </a:effectLst>
              </a:rPr>
              <a:t>treaty</a:t>
            </a:r>
            <a:r>
              <a:rPr lang="en-US" dirty="0"/>
              <a:t> and other rights, and strive to meet the responsibilities that arise from the unique relationship between the Federal government and Indian tribal governments.”</a:t>
            </a:r>
          </a:p>
          <a:p>
            <a:pPr marL="0" indent="0">
              <a:buNone/>
            </a:pPr>
            <a:endParaRPr lang="en-US" dirty="0"/>
          </a:p>
          <a:p>
            <a:pPr marL="0" indent="0">
              <a:buNone/>
            </a:pPr>
            <a:r>
              <a:rPr lang="en-US" dirty="0"/>
              <a:t>			</a:t>
            </a:r>
            <a:r>
              <a:rPr lang="en-US" sz="2400" dirty="0"/>
              <a:t>Executive Order 13175 on Consultation and Coordination with 			Indian Tribal Governments, sec. 3(a) (65 Fed. Reg. 67249-67250 			(Nov. 9, 2000))</a:t>
            </a:r>
          </a:p>
          <a:p>
            <a:pPr marL="0" indent="0">
              <a:buNone/>
            </a:pPr>
            <a:r>
              <a:rPr lang="en-US" dirty="0"/>
              <a:t>   </a:t>
            </a:r>
          </a:p>
        </p:txBody>
      </p:sp>
    </p:spTree>
    <p:extLst>
      <p:ext uri="{BB962C8B-B14F-4D97-AF65-F5344CB8AC3E}">
        <p14:creationId xmlns:p14="http://schemas.microsoft.com/office/powerpoint/2010/main" val="343146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AE59-F184-5105-B854-0487C79649CE}"/>
              </a:ext>
            </a:extLst>
          </p:cNvPr>
          <p:cNvSpPr>
            <a:spLocks noGrp="1"/>
          </p:cNvSpPr>
          <p:nvPr>
            <p:ph type="title"/>
          </p:nvPr>
        </p:nvSpPr>
        <p:spPr>
          <a:xfrm>
            <a:off x="1892489" y="868906"/>
            <a:ext cx="8825552" cy="1692324"/>
          </a:xfrm>
        </p:spPr>
        <p:txBody>
          <a:bodyPr/>
          <a:lstStyle/>
          <a:p>
            <a:pPr algn="ctr"/>
            <a:r>
              <a:rPr lang="en-US" b="1" dirty="0">
                <a:solidFill>
                  <a:schemeClr val="accent5">
                    <a:lumMod val="10000"/>
                  </a:schemeClr>
                </a:solidFill>
              </a:rPr>
              <a:t>Corps’ Operations under the Master Manual Infringe on Indian Water Rights</a:t>
            </a:r>
            <a:endParaRPr lang="en-US" dirty="0">
              <a:solidFill>
                <a:schemeClr val="accent5">
                  <a:lumMod val="10000"/>
                </a:schemeClr>
              </a:solidFill>
            </a:endParaRPr>
          </a:p>
        </p:txBody>
      </p:sp>
      <p:sp>
        <p:nvSpPr>
          <p:cNvPr id="3" name="Content Placeholder 2">
            <a:extLst>
              <a:ext uri="{FF2B5EF4-FFF2-40B4-BE49-F238E27FC236}">
                <a16:creationId xmlns:a16="http://schemas.microsoft.com/office/drawing/2014/main" id="{0B2B1111-84DA-FCFB-429E-E072E12F865D}"/>
              </a:ext>
            </a:extLst>
          </p:cNvPr>
          <p:cNvSpPr>
            <a:spLocks noGrp="1"/>
          </p:cNvSpPr>
          <p:nvPr>
            <p:ph idx="1"/>
          </p:nvPr>
        </p:nvSpPr>
        <p:spPr>
          <a:xfrm>
            <a:off x="609600" y="2793242"/>
            <a:ext cx="10972800" cy="3150357"/>
          </a:xfrm>
        </p:spPr>
        <p:txBody>
          <a:bodyPr/>
          <a:lstStyle/>
          <a:p>
            <a:r>
              <a:rPr lang="en-US" altLang="en-US" sz="2800" dirty="0">
                <a:solidFill>
                  <a:schemeClr val="accent5">
                    <a:lumMod val="10000"/>
                  </a:schemeClr>
                </a:solidFill>
              </a:rPr>
              <a:t>The water supplied for downstream navigation and water intakes are subject to tribal water claims. </a:t>
            </a:r>
          </a:p>
          <a:p>
            <a:r>
              <a:rPr lang="en-US" altLang="en-US" sz="2800" dirty="0">
                <a:solidFill>
                  <a:schemeClr val="accent5">
                    <a:lumMod val="10000"/>
                  </a:schemeClr>
                </a:solidFill>
              </a:rPr>
              <a:t>Tribal water intakes impacted,  on-Res water use diminished </a:t>
            </a:r>
          </a:p>
          <a:p>
            <a:r>
              <a:rPr lang="en-US" altLang="en-US" dirty="0">
                <a:solidFill>
                  <a:schemeClr val="accent5">
                    <a:lumMod val="10000"/>
                  </a:schemeClr>
                </a:solidFill>
              </a:rPr>
              <a:t>Water for fish and wildlife – Environmental Justice</a:t>
            </a:r>
            <a:endParaRPr lang="en-US" altLang="en-US" sz="2800" dirty="0">
              <a:solidFill>
                <a:schemeClr val="accent5">
                  <a:lumMod val="10000"/>
                </a:schemeClr>
              </a:solidFill>
            </a:endParaRPr>
          </a:p>
          <a:p>
            <a:r>
              <a:rPr lang="en-US" altLang="en-US" dirty="0">
                <a:solidFill>
                  <a:schemeClr val="accent5">
                    <a:lumMod val="10000"/>
                  </a:schemeClr>
                </a:solidFill>
              </a:rPr>
              <a:t>D</a:t>
            </a:r>
            <a:r>
              <a:rPr lang="en-US" altLang="en-US" sz="2800" dirty="0">
                <a:solidFill>
                  <a:schemeClr val="accent5">
                    <a:lumMod val="10000"/>
                  </a:schemeClr>
                </a:solidFill>
              </a:rPr>
              <a:t>ownstream navigation, municipal water intakes and power plants invested $ in reliance on continued flows – forces of the status quo</a:t>
            </a:r>
          </a:p>
          <a:p>
            <a:r>
              <a:rPr lang="en-US" altLang="en-US" dirty="0">
                <a:solidFill>
                  <a:schemeClr val="accent5">
                    <a:lumMod val="10000"/>
                  </a:schemeClr>
                </a:solidFill>
              </a:rPr>
              <a:t>U</a:t>
            </a:r>
            <a:r>
              <a:rPr lang="en-US" altLang="en-US" sz="2800" dirty="0">
                <a:solidFill>
                  <a:schemeClr val="accent5">
                    <a:lumMod val="10000"/>
                  </a:schemeClr>
                </a:solidFill>
              </a:rPr>
              <a:t>ncertainty over water supply affects feasibility of future Tribal water projects.  (See 55 Fed. Reg. 9223, May 12, 1990).</a:t>
            </a:r>
          </a:p>
          <a:p>
            <a:endParaRPr lang="en-US" dirty="0"/>
          </a:p>
        </p:txBody>
      </p:sp>
    </p:spTree>
    <p:extLst>
      <p:ext uri="{BB962C8B-B14F-4D97-AF65-F5344CB8AC3E}">
        <p14:creationId xmlns:p14="http://schemas.microsoft.com/office/powerpoint/2010/main" val="48586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0CBC-D7F5-3B79-E0EF-0FD0396A883F}"/>
              </a:ext>
            </a:extLst>
          </p:cNvPr>
          <p:cNvSpPr>
            <a:spLocks noGrp="1"/>
          </p:cNvSpPr>
          <p:nvPr>
            <p:ph type="title"/>
          </p:nvPr>
        </p:nvSpPr>
        <p:spPr>
          <a:xfrm>
            <a:off x="559558" y="959892"/>
            <a:ext cx="10440537" cy="1610436"/>
          </a:xfrm>
        </p:spPr>
        <p:txBody>
          <a:bodyPr/>
          <a:lstStyle/>
          <a:p>
            <a:pPr algn="ctr"/>
            <a:r>
              <a:rPr lang="en-US" b="1" dirty="0"/>
              <a:t>Dept. of the Army proposed  </a:t>
            </a:r>
            <a:br>
              <a:rPr lang="en-US" b="1" dirty="0"/>
            </a:br>
            <a:r>
              <a:rPr lang="en-US" b="1" dirty="0"/>
              <a:t>“Modernization of the flood control program” </a:t>
            </a:r>
          </a:p>
        </p:txBody>
      </p:sp>
      <p:sp>
        <p:nvSpPr>
          <p:cNvPr id="3" name="Content Placeholder 2">
            <a:extLst>
              <a:ext uri="{FF2B5EF4-FFF2-40B4-BE49-F238E27FC236}">
                <a16:creationId xmlns:a16="http://schemas.microsoft.com/office/drawing/2014/main" id="{93A048CF-CA17-5B22-CE53-7555B2EAA1F0}"/>
              </a:ext>
            </a:extLst>
          </p:cNvPr>
          <p:cNvSpPr>
            <a:spLocks noGrp="1"/>
          </p:cNvSpPr>
          <p:nvPr>
            <p:ph idx="1"/>
          </p:nvPr>
        </p:nvSpPr>
        <p:spPr>
          <a:xfrm>
            <a:off x="609600" y="2975212"/>
            <a:ext cx="10972800" cy="2968388"/>
          </a:xfrm>
        </p:spPr>
        <p:txBody>
          <a:bodyPr/>
          <a:lstStyle/>
          <a:p>
            <a:r>
              <a:rPr lang="en-US" dirty="0"/>
              <a:t>Announced in federal register on June 3, 2022 – Tribal consultation policy, Tribal Partnership grant program, 33 CFR Part 325 App. C, review of “Principles, Requirements &amp; Guidelines” 87 Fed. Reg. 33756</a:t>
            </a:r>
          </a:p>
          <a:p>
            <a:r>
              <a:rPr lang="en-US" dirty="0"/>
              <a:t>Army Civil Works held 6 virtual Tribal meetings &amp; 6 public meetings</a:t>
            </a:r>
          </a:p>
          <a:p>
            <a:r>
              <a:rPr lang="en-US" dirty="0"/>
              <a:t>Received public comment until August 2, 2022</a:t>
            </a:r>
          </a:p>
          <a:p>
            <a:endParaRPr lang="en-US" dirty="0"/>
          </a:p>
        </p:txBody>
      </p:sp>
    </p:spTree>
    <p:extLst>
      <p:ext uri="{BB962C8B-B14F-4D97-AF65-F5344CB8AC3E}">
        <p14:creationId xmlns:p14="http://schemas.microsoft.com/office/powerpoint/2010/main" val="373959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89DB-B5DD-47FF-4155-AAEFE473985C}"/>
              </a:ext>
            </a:extLst>
          </p:cNvPr>
          <p:cNvSpPr>
            <a:spLocks noGrp="1"/>
          </p:cNvSpPr>
          <p:nvPr>
            <p:ph type="title"/>
          </p:nvPr>
        </p:nvSpPr>
        <p:spPr>
          <a:xfrm>
            <a:off x="1291987" y="1182806"/>
            <a:ext cx="9990161" cy="1392072"/>
          </a:xfrm>
        </p:spPr>
        <p:txBody>
          <a:bodyPr/>
          <a:lstStyle/>
          <a:p>
            <a:r>
              <a:rPr lang="en-US" dirty="0">
                <a:effectLst>
                  <a:outerShdw blurRad="38100" dist="38100" dir="2700000" algn="tl">
                    <a:srgbClr val="000000">
                      <a:alpha val="43137"/>
                    </a:srgbClr>
                  </a:outerShdw>
                </a:effectLst>
              </a:rPr>
              <a:t>GPTWA, Inc. </a:t>
            </a:r>
            <a:r>
              <a:rPr lang="en-US" i="1" dirty="0">
                <a:effectLst>
                  <a:outerShdw blurRad="38100" dist="38100" dir="2700000" algn="tl">
                    <a:srgbClr val="000000">
                      <a:alpha val="43137"/>
                    </a:srgbClr>
                  </a:outerShdw>
                </a:effectLst>
              </a:rPr>
              <a:t>Report to the Dept. of the Army on the Modernization of the Flood Control Program Priorities </a:t>
            </a:r>
            <a:r>
              <a:rPr lang="en-US" dirty="0">
                <a:effectLst>
                  <a:outerShdw blurRad="38100" dist="38100" dir="2700000" algn="tl">
                    <a:srgbClr val="000000">
                      <a:alpha val="43137"/>
                    </a:srgbClr>
                  </a:outerShdw>
                </a:effectLst>
              </a:rPr>
              <a:t> </a:t>
            </a:r>
          </a:p>
        </p:txBody>
      </p:sp>
      <p:sp>
        <p:nvSpPr>
          <p:cNvPr id="3" name="Content Placeholder 2">
            <a:extLst>
              <a:ext uri="{FF2B5EF4-FFF2-40B4-BE49-F238E27FC236}">
                <a16:creationId xmlns:a16="http://schemas.microsoft.com/office/drawing/2014/main" id="{8CCD33DD-C2A2-6CDD-5D26-F948AB14C5AF}"/>
              </a:ext>
            </a:extLst>
          </p:cNvPr>
          <p:cNvSpPr>
            <a:spLocks noGrp="1"/>
          </p:cNvSpPr>
          <p:nvPr>
            <p:ph idx="1"/>
          </p:nvPr>
        </p:nvSpPr>
        <p:spPr>
          <a:xfrm>
            <a:off x="609599" y="2929719"/>
            <a:ext cx="11282149" cy="3439235"/>
          </a:xfrm>
        </p:spPr>
        <p:txBody>
          <a:bodyPr/>
          <a:lstStyle/>
          <a:p>
            <a:r>
              <a:rPr lang="en-US" dirty="0"/>
              <a:t>Need for Flexibility in the Tribal Partnership Program</a:t>
            </a:r>
          </a:p>
          <a:p>
            <a:r>
              <a:rPr lang="en-US" dirty="0"/>
              <a:t>Nation-to-Nation Consultation requires compliance with UNDRIP Art. 32</a:t>
            </a:r>
          </a:p>
          <a:p>
            <a:r>
              <a:rPr lang="en-US" dirty="0"/>
              <a:t>The Corps should immediately initiate rulemaking to repeal App. C</a:t>
            </a:r>
          </a:p>
          <a:p>
            <a:r>
              <a:rPr lang="en-US" dirty="0"/>
              <a:t>Respect for Treaty rights and environmental justice must be incorporated into Principles, Requirements &amp; Guidelines</a:t>
            </a:r>
          </a:p>
          <a:p>
            <a:r>
              <a:rPr lang="en-US" dirty="0"/>
              <a:t>What happens next?</a:t>
            </a:r>
          </a:p>
        </p:txBody>
      </p:sp>
    </p:spTree>
    <p:extLst>
      <p:ext uri="{BB962C8B-B14F-4D97-AF65-F5344CB8AC3E}">
        <p14:creationId xmlns:p14="http://schemas.microsoft.com/office/powerpoint/2010/main" val="191273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0195-0B74-4DC6-E33B-01BE4E69E633}"/>
              </a:ext>
            </a:extLst>
          </p:cNvPr>
          <p:cNvSpPr>
            <a:spLocks noGrp="1"/>
          </p:cNvSpPr>
          <p:nvPr>
            <p:ph type="title"/>
          </p:nvPr>
        </p:nvSpPr>
        <p:spPr>
          <a:xfrm>
            <a:off x="95535" y="1150962"/>
            <a:ext cx="12014578" cy="1091820"/>
          </a:xfrm>
        </p:spPr>
        <p:txBody>
          <a:bodyPr/>
          <a:lstStyle/>
          <a:p>
            <a:pPr algn="ctr"/>
            <a:r>
              <a:rPr lang="en-US" sz="2800" dirty="0">
                <a:solidFill>
                  <a:schemeClr val="accent4">
                    <a:lumMod val="90000"/>
                    <a:lumOff val="10000"/>
                  </a:schemeClr>
                </a:solidFill>
                <a:effectLst>
                  <a:outerShdw blurRad="38100" dist="38100" dir="2700000" algn="tl">
                    <a:srgbClr val="000000">
                      <a:alpha val="43137"/>
                    </a:srgbClr>
                  </a:outerShdw>
                </a:effectLst>
              </a:rPr>
              <a:t>Programmatic Agreement for the Operation and Management of the Missouri R. Main Stem System for Compliance with the National Historic Preservation Act</a:t>
            </a:r>
          </a:p>
        </p:txBody>
      </p:sp>
      <p:sp>
        <p:nvSpPr>
          <p:cNvPr id="3" name="Content Placeholder 2">
            <a:extLst>
              <a:ext uri="{FF2B5EF4-FFF2-40B4-BE49-F238E27FC236}">
                <a16:creationId xmlns:a16="http://schemas.microsoft.com/office/drawing/2014/main" id="{49A78133-E2FA-2588-8AAF-135473CFB286}"/>
              </a:ext>
            </a:extLst>
          </p:cNvPr>
          <p:cNvSpPr>
            <a:spLocks noGrp="1"/>
          </p:cNvSpPr>
          <p:nvPr>
            <p:ph idx="1"/>
          </p:nvPr>
        </p:nvSpPr>
        <p:spPr>
          <a:xfrm>
            <a:off x="609600" y="2506639"/>
            <a:ext cx="10972800" cy="3436962"/>
          </a:xfrm>
        </p:spPr>
        <p:txBody>
          <a:bodyPr/>
          <a:lstStyle/>
          <a:p>
            <a:r>
              <a:rPr lang="en-US" dirty="0"/>
              <a:t>Prior PA terminated by Advisory Council</a:t>
            </a:r>
          </a:p>
          <a:p>
            <a:r>
              <a:rPr lang="en-US" dirty="0"/>
              <a:t>Implemented March 2004 for compliance with NHPA sec. 106 for the 2006 Master Manual </a:t>
            </a:r>
          </a:p>
          <a:p>
            <a:r>
              <a:rPr lang="en-US" dirty="0"/>
              <a:t>Violates court decisions in </a:t>
            </a:r>
            <a:r>
              <a:rPr lang="en-US" i="1" dirty="0"/>
              <a:t>Yankton Sioux Tribe v. U.S. Army of Corps of Engineers </a:t>
            </a:r>
            <a:r>
              <a:rPr lang="en-US" dirty="0"/>
              <a:t>and </a:t>
            </a:r>
            <a:r>
              <a:rPr lang="en-US" i="1" dirty="0"/>
              <a:t>Standing Rock Sioux Tribe and Lineal Descendants of </a:t>
            </a:r>
            <a:r>
              <a:rPr lang="en-US" i="1" dirty="0" err="1"/>
              <a:t>Mahto</a:t>
            </a:r>
            <a:r>
              <a:rPr lang="en-US" i="1" dirty="0"/>
              <a:t> </a:t>
            </a:r>
            <a:r>
              <a:rPr lang="en-US" i="1" dirty="0" err="1"/>
              <a:t>Cenzeka</a:t>
            </a:r>
            <a:r>
              <a:rPr lang="en-US" i="1" dirty="0"/>
              <a:t>  v. U.S. Army Corps of Engineers </a:t>
            </a:r>
            <a:r>
              <a:rPr lang="en-US" dirty="0"/>
              <a:t>by obviating sec. 106 consultation for impacts caused by water releases at main stem dams</a:t>
            </a:r>
          </a:p>
          <a:p>
            <a:r>
              <a:rPr lang="en-US" dirty="0"/>
              <a:t>Signed by Advisory Council, Neb., S.D., N.D., MT SHPOs, 17 Tribes</a:t>
            </a:r>
          </a:p>
          <a:p>
            <a:r>
              <a:rPr lang="en-US" dirty="0"/>
              <a:t>Buttresses the status quo in the mismanagement of the Missouri R.</a:t>
            </a:r>
          </a:p>
        </p:txBody>
      </p:sp>
    </p:spTree>
    <p:extLst>
      <p:ext uri="{BB962C8B-B14F-4D97-AF65-F5344CB8AC3E}">
        <p14:creationId xmlns:p14="http://schemas.microsoft.com/office/powerpoint/2010/main" val="221567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E863-7DDF-C55E-CFE9-46C005687181}"/>
              </a:ext>
            </a:extLst>
          </p:cNvPr>
          <p:cNvSpPr>
            <a:spLocks noGrp="1"/>
          </p:cNvSpPr>
          <p:nvPr>
            <p:ph type="title"/>
          </p:nvPr>
        </p:nvSpPr>
        <p:spPr>
          <a:xfrm>
            <a:off x="609600" y="1337481"/>
            <a:ext cx="10636155" cy="1046328"/>
          </a:xfrm>
        </p:spPr>
        <p:txBody>
          <a:bodyPr/>
          <a:lstStyle/>
          <a:p>
            <a:r>
              <a:rPr lang="en-US" b="1" dirty="0">
                <a:solidFill>
                  <a:srgbClr val="002060"/>
                </a:solidFill>
                <a:effectLst>
                  <a:outerShdw blurRad="38100" dist="38100" dir="2700000" algn="tl">
                    <a:srgbClr val="000000">
                      <a:alpha val="43137"/>
                    </a:srgbClr>
                  </a:outerShdw>
                </a:effectLst>
              </a:rPr>
              <a:t>Proposals for Water Diversions from Missouri R. West River Water Dev. District Mo. R. Pipeline</a:t>
            </a:r>
          </a:p>
        </p:txBody>
      </p:sp>
      <p:sp>
        <p:nvSpPr>
          <p:cNvPr id="3" name="Content Placeholder 2">
            <a:extLst>
              <a:ext uri="{FF2B5EF4-FFF2-40B4-BE49-F238E27FC236}">
                <a16:creationId xmlns:a16="http://schemas.microsoft.com/office/drawing/2014/main" id="{C99F9CB5-E03F-2222-4D80-F771EE36D230}"/>
              </a:ext>
            </a:extLst>
          </p:cNvPr>
          <p:cNvSpPr>
            <a:spLocks noGrp="1"/>
          </p:cNvSpPr>
          <p:nvPr>
            <p:ph idx="1"/>
          </p:nvPr>
        </p:nvSpPr>
        <p:spPr>
          <a:xfrm>
            <a:off x="609600" y="2565780"/>
            <a:ext cx="10972800" cy="3716740"/>
          </a:xfrm>
        </p:spPr>
        <p:txBody>
          <a:bodyPr/>
          <a:lstStyle/>
          <a:p>
            <a:r>
              <a:rPr lang="en-US" dirty="0"/>
              <a:t>3 “future use” water permits renewed by S.D. Water Management Bd. -  nos. 1088-2, 1492-2 and 2086-2 totaling app. 106,160 </a:t>
            </a:r>
            <a:r>
              <a:rPr lang="en-US" dirty="0" err="1"/>
              <a:t>af</a:t>
            </a:r>
            <a:r>
              <a:rPr lang="en-US" dirty="0"/>
              <a:t>/</a:t>
            </a:r>
            <a:r>
              <a:rPr lang="en-US" dirty="0" err="1"/>
              <a:t>yr</a:t>
            </a:r>
            <a:endParaRPr lang="en-US" dirty="0"/>
          </a:p>
          <a:p>
            <a:r>
              <a:rPr lang="en-US" dirty="0"/>
              <a:t>Estimated cost $2 billion.  Current funding $8 million from S.D. ARPA </a:t>
            </a:r>
          </a:p>
          <a:p>
            <a:r>
              <a:rPr lang="en-US" dirty="0"/>
              <a:t>For purpose of future development in Black Hills – undermines Treaty claim to Black Hills   </a:t>
            </a:r>
          </a:p>
          <a:p>
            <a:r>
              <a:rPr lang="en-US" dirty="0"/>
              <a:t>Tribal water infrastructure needs rights main un-funded for senior water rights holders</a:t>
            </a:r>
          </a:p>
          <a:p>
            <a:r>
              <a:rPr lang="en-US" dirty="0"/>
              <a:t>State project lacks consultation &amp; protection for cultural resources </a:t>
            </a:r>
          </a:p>
          <a:p>
            <a:r>
              <a:rPr lang="en-US" dirty="0"/>
              <a:t>Concerns with inter-basin transfers – env. justice requires water justice</a:t>
            </a:r>
          </a:p>
        </p:txBody>
      </p:sp>
    </p:spTree>
    <p:extLst>
      <p:ext uri="{BB962C8B-B14F-4D97-AF65-F5344CB8AC3E}">
        <p14:creationId xmlns:p14="http://schemas.microsoft.com/office/powerpoint/2010/main" val="420728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8546-3F9D-8BD2-8C9E-2A6CB73CF429}"/>
              </a:ext>
            </a:extLst>
          </p:cNvPr>
          <p:cNvSpPr>
            <a:spLocks noGrp="1"/>
          </p:cNvSpPr>
          <p:nvPr>
            <p:ph type="title"/>
          </p:nvPr>
        </p:nvSpPr>
        <p:spPr>
          <a:xfrm>
            <a:off x="609600" y="1451212"/>
            <a:ext cx="10827224" cy="4949588"/>
          </a:xfrm>
        </p:spPr>
        <p:txBody>
          <a:bodyPr/>
          <a:lstStyle/>
          <a:p>
            <a:endParaRPr lang="en-US" dirty="0"/>
          </a:p>
        </p:txBody>
      </p:sp>
      <p:pic>
        <p:nvPicPr>
          <p:cNvPr id="3" name="image1.jpeg">
            <a:extLst>
              <a:ext uri="{FF2B5EF4-FFF2-40B4-BE49-F238E27FC236}">
                <a16:creationId xmlns:a16="http://schemas.microsoft.com/office/drawing/2014/main" id="{BEE32032-0CE7-688E-13C5-4EA54479A033}"/>
              </a:ext>
            </a:extLst>
          </p:cNvPr>
          <p:cNvPicPr>
            <a:picLocks noChangeAspect="1"/>
          </p:cNvPicPr>
          <p:nvPr/>
        </p:nvPicPr>
        <p:blipFill>
          <a:blip r:embed="rId2" cstate="print"/>
          <a:stretch>
            <a:fillRect/>
          </a:stretch>
        </p:blipFill>
        <p:spPr>
          <a:xfrm>
            <a:off x="-1443037" y="-6623050"/>
            <a:ext cx="15078075" cy="20104100"/>
          </a:xfrm>
          <a:prstGeom prst="rect">
            <a:avLst/>
          </a:prstGeom>
        </p:spPr>
      </p:pic>
    </p:spTree>
    <p:extLst>
      <p:ext uri="{BB962C8B-B14F-4D97-AF65-F5344CB8AC3E}">
        <p14:creationId xmlns:p14="http://schemas.microsoft.com/office/powerpoint/2010/main" val="87413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6A75-545E-87D4-55AE-A336807D625B}"/>
              </a:ext>
            </a:extLst>
          </p:cNvPr>
          <p:cNvSpPr>
            <a:spLocks noGrp="1"/>
          </p:cNvSpPr>
          <p:nvPr>
            <p:ph type="title"/>
          </p:nvPr>
        </p:nvSpPr>
        <p:spPr>
          <a:xfrm>
            <a:off x="1769660" y="914400"/>
            <a:ext cx="7882340" cy="800669"/>
          </a:xfrm>
        </p:spPr>
        <p:txBody>
          <a:bodyPr/>
          <a:lstStyle/>
          <a:p>
            <a:pPr algn="ctr"/>
            <a:r>
              <a:rPr lang="en-US" b="1" dirty="0">
                <a:solidFill>
                  <a:srgbClr val="002060"/>
                </a:solidFill>
                <a:effectLst>
                  <a:outerShdw blurRad="38100" dist="38100" dir="2700000" algn="tl">
                    <a:srgbClr val="000000">
                      <a:alpha val="43137"/>
                    </a:srgbClr>
                  </a:outerShdw>
                </a:effectLst>
              </a:rPr>
              <a:t>Waters of the United State</a:t>
            </a:r>
            <a:r>
              <a:rPr lang="en-US" dirty="0">
                <a:solidFill>
                  <a:srgbClr val="002060"/>
                </a:solidFill>
              </a:rPr>
              <a:t>s</a:t>
            </a:r>
            <a:r>
              <a:rPr lang="en-US" dirty="0"/>
              <a:t> </a:t>
            </a:r>
          </a:p>
        </p:txBody>
      </p:sp>
      <p:sp>
        <p:nvSpPr>
          <p:cNvPr id="3" name="Content Placeholder 2">
            <a:extLst>
              <a:ext uri="{FF2B5EF4-FFF2-40B4-BE49-F238E27FC236}">
                <a16:creationId xmlns:a16="http://schemas.microsoft.com/office/drawing/2014/main" id="{5B9A2439-EB8A-A571-7D2E-6100500CD6E8}"/>
              </a:ext>
            </a:extLst>
          </p:cNvPr>
          <p:cNvSpPr>
            <a:spLocks noGrp="1"/>
          </p:cNvSpPr>
          <p:nvPr>
            <p:ph idx="1"/>
          </p:nvPr>
        </p:nvSpPr>
        <p:spPr>
          <a:xfrm>
            <a:off x="609600" y="1792406"/>
            <a:ext cx="11204812" cy="4151195"/>
          </a:xfrm>
        </p:spPr>
        <p:txBody>
          <a:bodyPr/>
          <a:lstStyle/>
          <a:p>
            <a:r>
              <a:rPr lang="en-US" dirty="0"/>
              <a:t>Scope of the protection of the Clean Water Act. General definition includes “waters susceptible to use in interstate or foreign commerce.”  Includes tributaries to these waters. 40 CFR §120.2 (2015)</a:t>
            </a:r>
          </a:p>
          <a:p>
            <a:r>
              <a:rPr lang="en-US" i="1" dirty="0" err="1"/>
              <a:t>Rapanos</a:t>
            </a:r>
            <a:r>
              <a:rPr lang="en-US" i="1" dirty="0"/>
              <a:t> v. United States</a:t>
            </a:r>
            <a:r>
              <a:rPr lang="en-US" dirty="0"/>
              <a:t> – requires “relatively permanent standing or flowing bodies of water.” 547 U.S. 715 (2006). Agencies have focused on Kennedy concurring opinion “is there a significant nexus?”</a:t>
            </a:r>
          </a:p>
          <a:p>
            <a:r>
              <a:rPr lang="en-US" dirty="0"/>
              <a:t>2020 Trump “Navigable Water Protection Rule” removes tributaries  </a:t>
            </a:r>
          </a:p>
          <a:p>
            <a:r>
              <a:rPr lang="en-US" dirty="0"/>
              <a:t>EPA Proposed Rule on Dec. 7, 2021 restores tributaries (86 Fed. Reg. 69372)</a:t>
            </a:r>
          </a:p>
          <a:p>
            <a:r>
              <a:rPr lang="en-US" i="1" dirty="0"/>
              <a:t>Sackett v. U.S. EPA</a:t>
            </a:r>
            <a:r>
              <a:rPr lang="en-US" dirty="0"/>
              <a:t> – challenges applicability to wetlands, pending before the Supreme Court</a:t>
            </a:r>
          </a:p>
        </p:txBody>
      </p:sp>
    </p:spTree>
    <p:extLst>
      <p:ext uri="{BB962C8B-B14F-4D97-AF65-F5344CB8AC3E}">
        <p14:creationId xmlns:p14="http://schemas.microsoft.com/office/powerpoint/2010/main" val="207394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B8E3-99BE-DA75-DE7E-199C93014EDC}"/>
              </a:ext>
            </a:extLst>
          </p:cNvPr>
          <p:cNvSpPr>
            <a:spLocks noGrp="1"/>
          </p:cNvSpPr>
          <p:nvPr>
            <p:ph type="title"/>
          </p:nvPr>
        </p:nvSpPr>
        <p:spPr>
          <a:xfrm>
            <a:off x="609600" y="841612"/>
            <a:ext cx="10335904" cy="1091821"/>
          </a:xfrm>
        </p:spPr>
        <p:txBody>
          <a:bodyPr/>
          <a:lstStyle/>
          <a:p>
            <a:r>
              <a:rPr lang="en-US" dirty="0"/>
              <a:t>Clean Water Act Requirements for Oil Spill Response </a:t>
            </a:r>
          </a:p>
        </p:txBody>
      </p:sp>
      <p:sp>
        <p:nvSpPr>
          <p:cNvPr id="3" name="Content Placeholder 2">
            <a:extLst>
              <a:ext uri="{FF2B5EF4-FFF2-40B4-BE49-F238E27FC236}">
                <a16:creationId xmlns:a16="http://schemas.microsoft.com/office/drawing/2014/main" id="{72DEB42E-3B33-6CF9-A7D3-A3780208A720}"/>
              </a:ext>
            </a:extLst>
          </p:cNvPr>
          <p:cNvSpPr>
            <a:spLocks noGrp="1"/>
          </p:cNvSpPr>
          <p:nvPr>
            <p:ph idx="1"/>
          </p:nvPr>
        </p:nvSpPr>
        <p:spPr>
          <a:xfrm>
            <a:off x="609600" y="2265528"/>
            <a:ext cx="10972800" cy="3678071"/>
          </a:xfrm>
        </p:spPr>
        <p:txBody>
          <a:bodyPr/>
          <a:lstStyle/>
          <a:p>
            <a:r>
              <a:rPr lang="en-US" dirty="0"/>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President shall… require an owner or operator of a tank vessel or facility… to prepare and submit to the President a plan for responding, to the maximum extent practicable, to a worst case discharge… of oil or a hazardous substance…” </a:t>
            </a:r>
            <a:r>
              <a:rPr lang="en-US" sz="2400" dirty="0">
                <a:effectLst/>
                <a:latin typeface="Times New Roman" panose="02020603050405020304" pitchFamily="18" charset="0"/>
                <a:ea typeface="Times New Roman" panose="02020603050405020304" pitchFamily="18" charset="0"/>
              </a:rPr>
              <a:t>33 U.S.C. §1321(j)(5)(A)(</a:t>
            </a:r>
            <a:r>
              <a:rPr lang="en-US" sz="2400" dirty="0" err="1">
                <a:effectLst/>
                <a:latin typeface="Times New Roman" panose="02020603050405020304" pitchFamily="18" charset="0"/>
                <a:ea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rPr>
              <a:t>)</a:t>
            </a:r>
          </a:p>
          <a:p>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response plan required under this paragraph shall…identify and ensure… personnel and equipment necessary to remove to the maximum extent practicable a worst case discharge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33 U.S.C. §1321(j)(5)(D)(iii)</a:t>
            </a:r>
          </a:p>
          <a:p>
            <a:r>
              <a:rPr lang="en-US" sz="2400" dirty="0">
                <a:latin typeface="Times New Roman" panose="02020603050405020304" pitchFamily="18" charset="0"/>
                <a:ea typeface="Times New Roman" panose="02020603050405020304" pitchFamily="18" charset="0"/>
                <a:cs typeface="Times New Roman" panose="02020603050405020304" pitchFamily="18" charset="0"/>
              </a:rPr>
              <a:t>At Oahe Reservoir levels below 1607.5 msl, the boat ramps identified in DAPL’s spill response plan are not usable.</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an oil spill occurs today and reaches the Missouri R. it could not be remediated.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06391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37CD-845C-0C62-DAF4-DC84541E05A8}"/>
              </a:ext>
            </a:extLst>
          </p:cNvPr>
          <p:cNvSpPr>
            <a:spLocks noGrp="1"/>
          </p:cNvSpPr>
          <p:nvPr>
            <p:ph type="title"/>
          </p:nvPr>
        </p:nvSpPr>
        <p:spPr>
          <a:xfrm>
            <a:off x="1396620" y="1301087"/>
            <a:ext cx="8255379" cy="2829635"/>
          </a:xfrm>
        </p:spPr>
        <p:txBody>
          <a:bodyPr/>
          <a:lstStyle/>
          <a:p>
            <a:pPr algn="ctr"/>
            <a:r>
              <a:rPr lang="en-US" b="1" dirty="0"/>
              <a:t>THANK YOU!</a:t>
            </a:r>
          </a:p>
        </p:txBody>
      </p:sp>
    </p:spTree>
    <p:extLst>
      <p:ext uri="{BB962C8B-B14F-4D97-AF65-F5344CB8AC3E}">
        <p14:creationId xmlns:p14="http://schemas.microsoft.com/office/powerpoint/2010/main" val="142379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8C46-CFD7-41A7-B6A1-AB54887A1F48}"/>
              </a:ext>
            </a:extLst>
          </p:cNvPr>
          <p:cNvSpPr>
            <a:spLocks noGrp="1"/>
          </p:cNvSpPr>
          <p:nvPr>
            <p:ph type="title"/>
          </p:nvPr>
        </p:nvSpPr>
        <p:spPr>
          <a:xfrm>
            <a:off x="609600" y="850710"/>
            <a:ext cx="10289556" cy="1023584"/>
          </a:xfrm>
        </p:spPr>
        <p:txBody>
          <a:bodyPr/>
          <a:lstStyle/>
          <a:p>
            <a:pPr algn="ctr"/>
            <a:r>
              <a:rPr lang="en-US" sz="4000" b="1" dirty="0">
                <a:effectLst>
                  <a:outerShdw blurRad="38100" dist="38100" dir="2700000" algn="tl">
                    <a:srgbClr val="000000">
                      <a:alpha val="43137"/>
                    </a:srgbClr>
                  </a:outerShdw>
                </a:effectLst>
              </a:rPr>
              <a:t>Indian Water Rights</a:t>
            </a:r>
          </a:p>
        </p:txBody>
      </p:sp>
      <p:sp>
        <p:nvSpPr>
          <p:cNvPr id="3" name="Content Placeholder 2">
            <a:extLst>
              <a:ext uri="{FF2B5EF4-FFF2-40B4-BE49-F238E27FC236}">
                <a16:creationId xmlns:a16="http://schemas.microsoft.com/office/drawing/2014/main" id="{06ABA632-A3DE-41CA-A043-71C966B979ED}"/>
              </a:ext>
            </a:extLst>
          </p:cNvPr>
          <p:cNvSpPr>
            <a:spLocks noGrp="1"/>
          </p:cNvSpPr>
          <p:nvPr>
            <p:ph idx="1"/>
          </p:nvPr>
        </p:nvSpPr>
        <p:spPr>
          <a:xfrm>
            <a:off x="609600" y="1610436"/>
            <a:ext cx="10972800" cy="4617492"/>
          </a:xfrm>
        </p:spPr>
        <p:txBody>
          <a:bodyPr/>
          <a:lstStyle/>
          <a:p>
            <a:pPr marL="0" marR="0" lvl="0" indent="0" algn="l" defTabSz="914400" rtl="0" eaLnBrk="0" fontAlgn="base" latinLnBrk="0" hangingPunct="0">
              <a:lnSpc>
                <a:spcPct val="100000"/>
              </a:lnSpc>
              <a:spcBef>
                <a:spcPct val="20000"/>
              </a:spcBef>
              <a:spcAft>
                <a:spcPct val="0"/>
              </a:spcAft>
              <a:buClr>
                <a:srgbClr val="006600"/>
              </a:buClr>
              <a:buSzTx/>
              <a:buNone/>
              <a:tabLst/>
              <a:defRPr/>
            </a:pPr>
            <a:endParaRPr kumimoji="0" lang="en-US" altLang="en-US" sz="2800" i="0" u="none" strike="noStrike" kern="0" cap="none" spc="0" normalizeH="0" baseline="0" noProof="0" dirty="0">
              <a:ln>
                <a:noFill/>
              </a:ln>
              <a:solidFill>
                <a:srgbClr val="000000"/>
              </a:solidFill>
              <a:effectLst/>
              <a:uLnTx/>
              <a:uFillTx/>
              <a:latin typeface="Gill Sans MT"/>
              <a:ea typeface="+mn-ea"/>
              <a:cs typeface="+mn-cs"/>
            </a:endParaRPr>
          </a:p>
          <a:p>
            <a:r>
              <a:rPr lang="en-US" b="1" dirty="0">
                <a:latin typeface="Times New Roman" panose="02020603050405020304" pitchFamily="18" charset="0"/>
                <a:ea typeface="Times New Roman" panose="02020603050405020304" pitchFamily="18" charset="0"/>
              </a:rPr>
              <a:t>Reserved in Treaties and other agreements with United States.</a:t>
            </a:r>
            <a:endParaRPr lang="en-US" b="1" dirty="0">
              <a:effectLst/>
              <a:latin typeface="Times New Roman" panose="02020603050405020304" pitchFamily="18" charset="0"/>
              <a:ea typeface="Times New Roman" panose="02020603050405020304" pitchFamily="18" charset="0"/>
            </a:endParaRPr>
          </a:p>
          <a:p>
            <a:r>
              <a:rPr lang="en-US" b="1" dirty="0">
                <a:effectLst/>
                <a:latin typeface="Times New Roman" panose="02020603050405020304" pitchFamily="18" charset="0"/>
                <a:ea typeface="Times New Roman" panose="02020603050405020304" pitchFamily="18" charset="0"/>
                <a:cs typeface="Arial" panose="020B0604020202020204" pitchFamily="34" charset="0"/>
              </a:rPr>
              <a:t>In an amount sufficient to fulfill the purpose of the establishment of the Reservation – that it be a permanent homeland.  Includes present and future uses.</a:t>
            </a:r>
          </a:p>
          <a:p>
            <a:r>
              <a:rPr lang="en-US" b="1" dirty="0">
                <a:effectLst/>
                <a:latin typeface="Times New Roman" panose="02020603050405020304" pitchFamily="18" charset="0"/>
                <a:ea typeface="Times New Roman" panose="02020603050405020304" pitchFamily="18" charset="0"/>
                <a:cs typeface="Arial" panose="020B0604020202020204" pitchFamily="34" charset="0"/>
              </a:rPr>
              <a:t>States and non-Indian water users pressure Tribes to “quantify” the amount of water Tribes are entitled.  </a:t>
            </a:r>
          </a:p>
          <a:p>
            <a:r>
              <a:rPr lang="en-US" b="1" dirty="0">
                <a:latin typeface="Times New Roman" panose="02020603050405020304" pitchFamily="18" charset="0"/>
                <a:ea typeface="Times New Roman" panose="02020603050405020304" pitchFamily="18" charset="0"/>
                <a:cs typeface="Arial" panose="020B0604020202020204" pitchFamily="34" charset="0"/>
              </a:rPr>
              <a:t>“First in time, first in right” principle of water law recognizes that Tribal water rights are senior to those who came later.</a:t>
            </a:r>
            <a:endParaRPr lang="en-US" b="1"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b="1" dirty="0">
                <a:effectLst/>
                <a:latin typeface="Times New Roman" panose="02020603050405020304" pitchFamily="18" charset="0"/>
                <a:ea typeface="Times New Roman" panose="02020603050405020304" pitchFamily="18" charset="0"/>
                <a:cs typeface="Arial" panose="020B0604020202020204" pitchFamily="34" charset="0"/>
              </a:rPr>
              <a:t>Failure of U.S. to protect Tribal water uses.</a:t>
            </a:r>
          </a:p>
          <a:p>
            <a:pPr marL="0" indent="0">
              <a:buNone/>
            </a:pPr>
            <a:r>
              <a:rPr lang="en-US" sz="2400" dirty="0">
                <a:latin typeface="Times New Roman" panose="02020603050405020304" pitchFamily="18" charset="0"/>
                <a:ea typeface="Times New Roman" panose="02020603050405020304" pitchFamily="18" charset="0"/>
                <a:cs typeface="Arial" panose="020B0604020202020204" pitchFamily="34" charset="0"/>
              </a:rPr>
              <a:t>					</a:t>
            </a:r>
            <a:endParaRPr kumimoji="0" lang="en-US" altLang="en-US" sz="2400" b="0" i="0" u="none" strike="noStrike" kern="0" cap="none" spc="0" normalizeH="0" baseline="0" noProof="0" dirty="0">
              <a:ln>
                <a:noFill/>
              </a:ln>
              <a:solidFill>
                <a:srgbClr val="000000"/>
              </a:solidFill>
              <a:effectLst/>
              <a:uLnTx/>
              <a:uFillTx/>
              <a:latin typeface="Gill Sans MT"/>
              <a:ea typeface="+mn-ea"/>
              <a:cs typeface="+mn-cs"/>
            </a:endParaRPr>
          </a:p>
          <a:p>
            <a:endParaRPr lang="en-US" dirty="0"/>
          </a:p>
        </p:txBody>
      </p:sp>
    </p:spTree>
    <p:extLst>
      <p:ext uri="{BB962C8B-B14F-4D97-AF65-F5344CB8AC3E}">
        <p14:creationId xmlns:p14="http://schemas.microsoft.com/office/powerpoint/2010/main" val="350396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775D-C12B-8740-2CF0-D813FFC4C7F7}"/>
              </a:ext>
            </a:extLst>
          </p:cNvPr>
          <p:cNvSpPr>
            <a:spLocks noGrp="1"/>
          </p:cNvSpPr>
          <p:nvPr>
            <p:ph type="title"/>
          </p:nvPr>
        </p:nvSpPr>
        <p:spPr>
          <a:xfrm>
            <a:off x="2124500" y="1059977"/>
            <a:ext cx="7527499" cy="723330"/>
          </a:xfrm>
        </p:spPr>
        <p:txBody>
          <a:bodyPr/>
          <a:lstStyle/>
          <a:p>
            <a:pPr algn="ctr"/>
            <a:r>
              <a:rPr lang="en-US" sz="4000" b="1" dirty="0">
                <a:solidFill>
                  <a:schemeClr val="accent4">
                    <a:lumMod val="90000"/>
                    <a:lumOff val="10000"/>
                  </a:schemeClr>
                </a:solidFill>
                <a:effectLst>
                  <a:outerShdw blurRad="38100" dist="38100" dir="2700000" algn="tl">
                    <a:srgbClr val="000000">
                      <a:alpha val="43137"/>
                    </a:srgbClr>
                  </a:outerShdw>
                </a:effectLst>
              </a:rPr>
              <a:t>Future Water Uses</a:t>
            </a:r>
            <a:r>
              <a:rPr lang="en-US" dirty="0">
                <a:solidFill>
                  <a:schemeClr val="accent4">
                    <a:lumMod val="90000"/>
                    <a:lumOff val="10000"/>
                  </a:schemeClr>
                </a:solidFill>
                <a:effectLst>
                  <a:outerShdw blurRad="38100" dist="38100" dir="2700000" algn="tl">
                    <a:srgbClr val="000000">
                      <a:alpha val="43137"/>
                    </a:srgbClr>
                  </a:outerShdw>
                </a:effectLst>
              </a:rPr>
              <a:t> </a:t>
            </a:r>
          </a:p>
        </p:txBody>
      </p:sp>
      <p:sp>
        <p:nvSpPr>
          <p:cNvPr id="3" name="Content Placeholder 2">
            <a:extLst>
              <a:ext uri="{FF2B5EF4-FFF2-40B4-BE49-F238E27FC236}">
                <a16:creationId xmlns:a16="http://schemas.microsoft.com/office/drawing/2014/main" id="{729D18F1-481A-FC3A-01E2-05B5583F55A2}"/>
              </a:ext>
            </a:extLst>
          </p:cNvPr>
          <p:cNvSpPr>
            <a:spLocks noGrp="1"/>
          </p:cNvSpPr>
          <p:nvPr>
            <p:ph idx="1"/>
          </p:nvPr>
        </p:nvSpPr>
        <p:spPr>
          <a:xfrm>
            <a:off x="609600" y="1960730"/>
            <a:ext cx="10972800" cy="3982870"/>
          </a:xfrm>
        </p:spPr>
        <p:txBody>
          <a:bodyPr/>
          <a:lstStyle/>
          <a:p>
            <a:r>
              <a:rPr lang="en-US" b="1" dirty="0">
                <a:solidFill>
                  <a:schemeClr val="accent4">
                    <a:lumMod val="90000"/>
                    <a:lumOff val="10000"/>
                  </a:schemeClr>
                </a:solidFill>
                <a:effectLst>
                  <a:outerShdw blurRad="38100" dist="38100" dir="2700000" algn="tl">
                    <a:srgbClr val="000000">
                      <a:alpha val="43137"/>
                    </a:srgbClr>
                  </a:outerShdw>
                </a:effectLst>
              </a:rPr>
              <a:t>Arizona v. California </a:t>
            </a:r>
            <a:r>
              <a:rPr lang="en-US" dirty="0"/>
              <a:t>– </a:t>
            </a:r>
            <a:r>
              <a:rPr lang="en-US" dirty="0">
                <a:solidFill>
                  <a:srgbClr val="002060"/>
                </a:solidFill>
              </a:rPr>
              <a:t>U.S. Supreme Court recognized Indian reserved water right in a quantity “to satisfy the future as well as the present needs of the Indian reservations...”  373 U.S. 546, 596 (1963)</a:t>
            </a:r>
          </a:p>
          <a:p>
            <a:r>
              <a:rPr lang="en-US" b="1" dirty="0">
                <a:solidFill>
                  <a:schemeClr val="accent4">
                    <a:lumMod val="90000"/>
                    <a:lumOff val="10000"/>
                  </a:schemeClr>
                </a:solidFill>
                <a:effectLst>
                  <a:outerShdw blurRad="38100" dist="38100" dir="2700000" algn="tl">
                    <a:srgbClr val="000000">
                      <a:alpha val="43137"/>
                    </a:srgbClr>
                  </a:outerShdw>
                </a:effectLst>
              </a:rPr>
              <a:t>Purpose of 1868 Fort Laramie Treaty -  </a:t>
            </a:r>
            <a:r>
              <a:rPr lang="en-US" dirty="0">
                <a:solidFill>
                  <a:srgbClr val="002060"/>
                </a:solidFill>
              </a:rPr>
              <a:t>under Article XV, “</a:t>
            </a:r>
            <a:r>
              <a:rPr lang="en-US" b="0" i="0" dirty="0">
                <a:solidFill>
                  <a:srgbClr val="002060"/>
                </a:solidFill>
                <a:effectLst/>
                <a:latin typeface="Source Sans Pro" panose="020B0503030403020204" pitchFamily="34" charset="0"/>
              </a:rPr>
              <a:t>they will regard said reservation their </a:t>
            </a:r>
            <a:r>
              <a:rPr lang="en-US" b="1" i="0" dirty="0">
                <a:solidFill>
                  <a:srgbClr val="002060"/>
                </a:solidFill>
                <a:effectLst>
                  <a:outerShdw blurRad="38100" dist="38100" dir="2700000" algn="tl">
                    <a:srgbClr val="000000">
                      <a:alpha val="43137"/>
                    </a:srgbClr>
                  </a:outerShdw>
                </a:effectLst>
                <a:latin typeface="Source Sans Pro" panose="020B0503030403020204" pitchFamily="34" charset="0"/>
              </a:rPr>
              <a:t>permanent home</a:t>
            </a:r>
            <a:r>
              <a:rPr lang="en-US" b="0" i="0" dirty="0">
                <a:solidFill>
                  <a:srgbClr val="002060"/>
                </a:solidFill>
                <a:effectLst/>
                <a:latin typeface="Source Sans Pro" panose="020B0503030403020204" pitchFamily="34" charset="0"/>
              </a:rPr>
              <a:t>, and they will make no permanent settlement elsewhere; but they shall have the right, subject to the conditions and modifications of this treaty, to hunt, as stipulated in Article XI.”</a:t>
            </a:r>
          </a:p>
          <a:p>
            <a:r>
              <a:rPr lang="en-US" b="1" dirty="0">
                <a:solidFill>
                  <a:schemeClr val="accent4">
                    <a:lumMod val="90000"/>
                    <a:lumOff val="10000"/>
                  </a:schemeClr>
                </a:solidFill>
                <a:effectLst>
                  <a:outerShdw blurRad="38100" dist="38100" dir="2700000" algn="tl">
                    <a:srgbClr val="000000">
                      <a:alpha val="43137"/>
                    </a:srgbClr>
                  </a:outerShdw>
                </a:effectLst>
              </a:rPr>
              <a:t>Permanent homeland standard </a:t>
            </a:r>
            <a:r>
              <a:rPr lang="en-US" dirty="0">
                <a:solidFill>
                  <a:srgbClr val="002060"/>
                </a:solidFill>
              </a:rPr>
              <a:t>includes an extensive reserved water right for all beneficial uses, including MR &amp; I; cultural and ceremonial uses; fish and wildlife; agriculture; energy and other uses</a:t>
            </a:r>
          </a:p>
        </p:txBody>
      </p:sp>
    </p:spTree>
    <p:extLst>
      <p:ext uri="{BB962C8B-B14F-4D97-AF65-F5344CB8AC3E}">
        <p14:creationId xmlns:p14="http://schemas.microsoft.com/office/powerpoint/2010/main" val="315353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B99B-56CD-B05D-F179-E731228F7589}"/>
              </a:ext>
            </a:extLst>
          </p:cNvPr>
          <p:cNvSpPr>
            <a:spLocks noGrp="1"/>
          </p:cNvSpPr>
          <p:nvPr>
            <p:ph type="title"/>
          </p:nvPr>
        </p:nvSpPr>
        <p:spPr>
          <a:xfrm>
            <a:off x="609600" y="1305636"/>
            <a:ext cx="10035654" cy="1178256"/>
          </a:xfrm>
        </p:spPr>
        <p:txBody>
          <a:bodyPr/>
          <a:lstStyle/>
          <a:p>
            <a:pPr algn="ctr"/>
            <a:r>
              <a:rPr lang="en-US" b="1" dirty="0"/>
              <a:t>Threats to water rights for future uses on the Indian Reservations in the Great Plains</a:t>
            </a:r>
          </a:p>
        </p:txBody>
      </p:sp>
      <p:sp>
        <p:nvSpPr>
          <p:cNvPr id="3" name="Content Placeholder 2">
            <a:extLst>
              <a:ext uri="{FF2B5EF4-FFF2-40B4-BE49-F238E27FC236}">
                <a16:creationId xmlns:a16="http://schemas.microsoft.com/office/drawing/2014/main" id="{E86C08FC-3F62-5C92-41AC-6C57CDB6C969}"/>
              </a:ext>
            </a:extLst>
          </p:cNvPr>
          <p:cNvSpPr>
            <a:spLocks noGrp="1"/>
          </p:cNvSpPr>
          <p:nvPr>
            <p:ph idx="1"/>
          </p:nvPr>
        </p:nvSpPr>
        <p:spPr>
          <a:xfrm>
            <a:off x="609600" y="2702257"/>
            <a:ext cx="10972800" cy="3584811"/>
          </a:xfrm>
        </p:spPr>
        <p:txBody>
          <a:bodyPr/>
          <a:lstStyle/>
          <a:p>
            <a:r>
              <a:rPr lang="en-US" b="1" i="1" dirty="0">
                <a:effectLst>
                  <a:outerShdw blurRad="38100" dist="38100" dir="2700000" algn="tl">
                    <a:srgbClr val="000000">
                      <a:alpha val="43137"/>
                    </a:srgbClr>
                  </a:outerShdw>
                </a:effectLst>
              </a:rPr>
              <a:t>Army Corps of Engineers mismanagement </a:t>
            </a:r>
            <a:r>
              <a:rPr lang="en-US" b="1" dirty="0"/>
              <a:t>of stream flows and violations of environmental justice at the Missouri River main stem dams</a:t>
            </a:r>
          </a:p>
          <a:p>
            <a:r>
              <a:rPr lang="en-US" b="1" i="1" dirty="0">
                <a:effectLst>
                  <a:outerShdw blurRad="38100" dist="38100" dir="2700000" algn="tl">
                    <a:srgbClr val="000000">
                      <a:alpha val="43137"/>
                    </a:srgbClr>
                  </a:outerShdw>
                </a:effectLst>
              </a:rPr>
              <a:t>Water demand</a:t>
            </a:r>
            <a:r>
              <a:rPr lang="en-US" b="1" dirty="0"/>
              <a:t> and proposals for future growth – Red River Valley Water Importation Plan; West River Water Development District Missouri River Pipeline Project</a:t>
            </a:r>
          </a:p>
          <a:p>
            <a:r>
              <a:rPr lang="en-US" b="1" i="1" dirty="0">
                <a:effectLst>
                  <a:outerShdw blurRad="38100" dist="38100" dir="2700000" algn="tl">
                    <a:srgbClr val="000000">
                      <a:alpha val="43137"/>
                    </a:srgbClr>
                  </a:outerShdw>
                </a:effectLst>
              </a:rPr>
              <a:t>Out of basin demands </a:t>
            </a:r>
            <a:r>
              <a:rPr lang="en-US" b="1" dirty="0"/>
              <a:t>– water supply, Mississippi R. navigation</a:t>
            </a:r>
          </a:p>
          <a:p>
            <a:r>
              <a:rPr lang="en-US" b="1" dirty="0"/>
              <a:t>Definition of </a:t>
            </a:r>
            <a:r>
              <a:rPr lang="en-US" b="1" i="1" dirty="0">
                <a:effectLst>
                  <a:outerShdw blurRad="38100" dist="38100" dir="2700000" algn="tl">
                    <a:srgbClr val="000000">
                      <a:alpha val="43137"/>
                    </a:srgbClr>
                  </a:outerShdw>
                </a:effectLst>
              </a:rPr>
              <a:t>Waters of the United States </a:t>
            </a:r>
          </a:p>
        </p:txBody>
      </p:sp>
    </p:spTree>
    <p:extLst>
      <p:ext uri="{BB962C8B-B14F-4D97-AF65-F5344CB8AC3E}">
        <p14:creationId xmlns:p14="http://schemas.microsoft.com/office/powerpoint/2010/main" val="332469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A840-6741-8E4E-396D-4FDE77D17856}"/>
              </a:ext>
            </a:extLst>
          </p:cNvPr>
          <p:cNvSpPr>
            <a:spLocks noGrp="1"/>
          </p:cNvSpPr>
          <p:nvPr>
            <p:ph type="title"/>
          </p:nvPr>
        </p:nvSpPr>
        <p:spPr>
          <a:xfrm>
            <a:off x="1528548" y="1251045"/>
            <a:ext cx="9125803" cy="768823"/>
          </a:xfrm>
        </p:spPr>
        <p:txBody>
          <a:bodyPr/>
          <a:lstStyle/>
          <a:p>
            <a:pPr algn="ctr"/>
            <a:r>
              <a:rPr lang="en-US" b="1" dirty="0">
                <a:effectLst>
                  <a:outerShdw blurRad="38100" dist="38100" dir="2700000" algn="tl">
                    <a:srgbClr val="000000">
                      <a:alpha val="43137"/>
                    </a:srgbClr>
                  </a:outerShdw>
                </a:effectLst>
              </a:rPr>
              <a:t>Important Considerations – Missouri R. </a:t>
            </a:r>
          </a:p>
        </p:txBody>
      </p:sp>
      <p:sp>
        <p:nvSpPr>
          <p:cNvPr id="3" name="Content Placeholder 2">
            <a:extLst>
              <a:ext uri="{FF2B5EF4-FFF2-40B4-BE49-F238E27FC236}">
                <a16:creationId xmlns:a16="http://schemas.microsoft.com/office/drawing/2014/main" id="{81021BC5-E0F9-F4BC-800C-9A7D2A6BFEAF}"/>
              </a:ext>
            </a:extLst>
          </p:cNvPr>
          <p:cNvSpPr>
            <a:spLocks noGrp="1"/>
          </p:cNvSpPr>
          <p:nvPr>
            <p:ph idx="1"/>
          </p:nvPr>
        </p:nvSpPr>
        <p:spPr>
          <a:xfrm>
            <a:off x="609600" y="2169994"/>
            <a:ext cx="10972800" cy="3773606"/>
          </a:xfrm>
        </p:spPr>
        <p:txBody>
          <a:bodyPr/>
          <a:lstStyle/>
          <a:p>
            <a:r>
              <a:rPr lang="en-US" sz="3200" b="1" dirty="0"/>
              <a:t>Indian water rights are Treaty rights.  Infringement of water rights are Treaty violations.</a:t>
            </a:r>
          </a:p>
          <a:p>
            <a:r>
              <a:rPr lang="en-US" sz="3200" b="1" dirty="0"/>
              <a:t>Environmental justice requires water justice.</a:t>
            </a:r>
          </a:p>
          <a:p>
            <a:r>
              <a:rPr lang="en-US" sz="3200" b="1" dirty="0"/>
              <a:t>Impacts to subsistence hunting and fishing by Tribal members.</a:t>
            </a:r>
          </a:p>
          <a:p>
            <a:r>
              <a:rPr lang="en-US" sz="3200" b="1" dirty="0"/>
              <a:t>Water quality concerns – high-capacity oil and gas pipelines.</a:t>
            </a:r>
          </a:p>
          <a:p>
            <a:r>
              <a:rPr lang="en-US" sz="3200" b="1" dirty="0"/>
              <a:t>Impacts of dam operations on cultural resources.</a:t>
            </a:r>
          </a:p>
          <a:p>
            <a:endParaRPr lang="en-US" sz="3200" b="1" dirty="0"/>
          </a:p>
        </p:txBody>
      </p:sp>
    </p:spTree>
    <p:extLst>
      <p:ext uri="{BB962C8B-B14F-4D97-AF65-F5344CB8AC3E}">
        <p14:creationId xmlns:p14="http://schemas.microsoft.com/office/powerpoint/2010/main" val="11694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3DF2-46D6-3215-707D-0F6AA50AAAA9}"/>
              </a:ext>
            </a:extLst>
          </p:cNvPr>
          <p:cNvSpPr>
            <a:spLocks noGrp="1"/>
          </p:cNvSpPr>
          <p:nvPr>
            <p:ph type="title"/>
          </p:nvPr>
        </p:nvSpPr>
        <p:spPr>
          <a:xfrm>
            <a:off x="968991" y="950794"/>
            <a:ext cx="10067499" cy="1428466"/>
          </a:xfrm>
        </p:spPr>
        <p:txBody>
          <a:bodyPr/>
          <a:lstStyle/>
          <a:p>
            <a:pPr algn="ctr"/>
            <a:r>
              <a:rPr lang="en-US" b="1" dirty="0">
                <a:solidFill>
                  <a:srgbClr val="002060"/>
                </a:solidFill>
              </a:rPr>
              <a:t>Regulation of Missouri River Water Flows under the Master Manual</a:t>
            </a:r>
            <a:endParaRPr lang="en-US" dirty="0">
              <a:solidFill>
                <a:srgbClr val="002060"/>
              </a:solidFill>
            </a:endParaRPr>
          </a:p>
        </p:txBody>
      </p:sp>
      <p:sp>
        <p:nvSpPr>
          <p:cNvPr id="3" name="Content Placeholder 2">
            <a:extLst>
              <a:ext uri="{FF2B5EF4-FFF2-40B4-BE49-F238E27FC236}">
                <a16:creationId xmlns:a16="http://schemas.microsoft.com/office/drawing/2014/main" id="{D62D143C-E54C-509D-C047-7C418D4E259F}"/>
              </a:ext>
            </a:extLst>
          </p:cNvPr>
          <p:cNvSpPr>
            <a:spLocks noGrp="1"/>
          </p:cNvSpPr>
          <p:nvPr>
            <p:ph idx="1"/>
          </p:nvPr>
        </p:nvSpPr>
        <p:spPr>
          <a:xfrm>
            <a:off x="609600" y="2593074"/>
            <a:ext cx="10972800" cy="3916908"/>
          </a:xfrm>
        </p:spPr>
        <p:txBody>
          <a:bodyPr/>
          <a:lstStyle/>
          <a:p>
            <a:r>
              <a:rPr lang="en-US" altLang="en-US" sz="2800" b="1" dirty="0">
                <a:solidFill>
                  <a:srgbClr val="002060"/>
                </a:solidFill>
              </a:rPr>
              <a:t>Supply water flow for downstream navigation, March 15 - Nov. 15 w/ full service 35,000 </a:t>
            </a:r>
            <a:r>
              <a:rPr lang="en-US" altLang="en-US" sz="2800" b="1" dirty="0" err="1">
                <a:solidFill>
                  <a:srgbClr val="002060"/>
                </a:solidFill>
              </a:rPr>
              <a:t>cfs</a:t>
            </a:r>
            <a:r>
              <a:rPr lang="en-US" altLang="en-US" sz="2800" b="1" dirty="0">
                <a:solidFill>
                  <a:srgbClr val="002060"/>
                </a:solidFill>
              </a:rPr>
              <a:t>.</a:t>
            </a:r>
          </a:p>
          <a:p>
            <a:r>
              <a:rPr lang="en-US" altLang="en-US" sz="2800" b="1" dirty="0">
                <a:solidFill>
                  <a:srgbClr val="002060"/>
                </a:solidFill>
              </a:rPr>
              <a:t>Supply water flow for hydropower, and downstream water supply, Nov. 16 - March 14 w/ full service 17,000 </a:t>
            </a:r>
            <a:r>
              <a:rPr lang="en-US" altLang="en-US" sz="2800" b="1" dirty="0" err="1">
                <a:solidFill>
                  <a:srgbClr val="002060"/>
                </a:solidFill>
              </a:rPr>
              <a:t>cfs</a:t>
            </a:r>
            <a:r>
              <a:rPr lang="en-US" altLang="en-US" sz="2800" b="1" dirty="0">
                <a:solidFill>
                  <a:srgbClr val="002060"/>
                </a:solidFill>
              </a:rPr>
              <a:t>.   </a:t>
            </a:r>
          </a:p>
          <a:p>
            <a:r>
              <a:rPr lang="en-US" altLang="en-US" sz="2800" b="1" dirty="0">
                <a:solidFill>
                  <a:srgbClr val="002060"/>
                </a:solidFill>
              </a:rPr>
              <a:t>System releases for ice jams in winter, peak hydropower, evacuation for flood control storage</a:t>
            </a:r>
          </a:p>
          <a:p>
            <a:r>
              <a:rPr lang="en-US" altLang="en-US" sz="2800" b="1" dirty="0">
                <a:solidFill>
                  <a:srgbClr val="002060"/>
                </a:solidFill>
              </a:rPr>
              <a:t>ESA flows / ESH – MRRIC violated 2007 WRDA, ESA</a:t>
            </a:r>
            <a:endParaRPr lang="en-US" sz="2400" b="1" dirty="0">
              <a:solidFill>
                <a:srgbClr val="002060"/>
              </a:solidFill>
            </a:endParaRPr>
          </a:p>
          <a:p>
            <a:pPr marL="0" indent="0">
              <a:buNone/>
            </a:pPr>
            <a:r>
              <a:rPr lang="en-US" sz="2400" b="1" dirty="0">
                <a:solidFill>
                  <a:srgbClr val="002060"/>
                </a:solidFill>
              </a:rPr>
              <a:t>http://www.nwdmr.usace.army.mil/rcc/reports/mmanual/MasterManual.pdf</a:t>
            </a:r>
          </a:p>
          <a:p>
            <a:endParaRPr lang="en-US" dirty="0"/>
          </a:p>
        </p:txBody>
      </p:sp>
    </p:spTree>
    <p:extLst>
      <p:ext uri="{BB962C8B-B14F-4D97-AF65-F5344CB8AC3E}">
        <p14:creationId xmlns:p14="http://schemas.microsoft.com/office/powerpoint/2010/main" val="10552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4067-D829-2C20-B063-17361B764F1B}"/>
              </a:ext>
            </a:extLst>
          </p:cNvPr>
          <p:cNvSpPr>
            <a:spLocks noGrp="1"/>
          </p:cNvSpPr>
          <p:nvPr>
            <p:ph type="title"/>
          </p:nvPr>
        </p:nvSpPr>
        <p:spPr>
          <a:xfrm>
            <a:off x="878006" y="1331795"/>
            <a:ext cx="10044752" cy="1106606"/>
          </a:xfrm>
        </p:spPr>
        <p:txBody>
          <a:bodyPr/>
          <a:lstStyle/>
          <a:p>
            <a:pPr algn="ctr"/>
            <a:r>
              <a:rPr lang="en-US" b="1" dirty="0">
                <a:solidFill>
                  <a:schemeClr val="accent4">
                    <a:lumMod val="90000"/>
                    <a:lumOff val="10000"/>
                  </a:schemeClr>
                </a:solidFill>
                <a:effectLst>
                  <a:outerShdw blurRad="38100" dist="38100" dir="2700000" algn="tl">
                    <a:srgbClr val="000000">
                      <a:alpha val="43137"/>
                    </a:srgbClr>
                  </a:outerShdw>
                </a:effectLst>
              </a:rPr>
              <a:t>Executive Order 12898 Environmental Justice for Minority and Low Income Communities  </a:t>
            </a:r>
          </a:p>
        </p:txBody>
      </p:sp>
      <p:sp>
        <p:nvSpPr>
          <p:cNvPr id="3" name="Content Placeholder 2">
            <a:extLst>
              <a:ext uri="{FF2B5EF4-FFF2-40B4-BE49-F238E27FC236}">
                <a16:creationId xmlns:a16="http://schemas.microsoft.com/office/drawing/2014/main" id="{D4F73973-F069-5296-258F-31A221BD6BE9}"/>
              </a:ext>
            </a:extLst>
          </p:cNvPr>
          <p:cNvSpPr>
            <a:spLocks noGrp="1"/>
          </p:cNvSpPr>
          <p:nvPr>
            <p:ph idx="1"/>
          </p:nvPr>
        </p:nvSpPr>
        <p:spPr>
          <a:xfrm>
            <a:off x="609600" y="2693159"/>
            <a:ext cx="10972800" cy="3566614"/>
          </a:xfrm>
        </p:spPr>
        <p:txBody>
          <a:bodyPr/>
          <a:lstStyle/>
          <a:p>
            <a:r>
              <a:rPr lang="en-US" dirty="0"/>
              <a:t>“Each Federal agency shall make achieving environmental justice part of its mission by identifying and addressing, as appropriate, disproportionately high and adverse human health or environmental effects of its programs, policies and activities.”  sec. 1-101</a:t>
            </a:r>
          </a:p>
          <a:p>
            <a:r>
              <a:rPr lang="en-US" dirty="0"/>
              <a:t>“Federal agencies… shall collect, maintain, and analyze information on the consumptive patterns of populations who principally rely on fish and/or wildlife for subsistence.”  sec. 4-401</a:t>
            </a:r>
          </a:p>
          <a:p>
            <a:pPr marL="0" indent="0">
              <a:buNone/>
            </a:pPr>
            <a:r>
              <a:rPr lang="en-US" dirty="0"/>
              <a:t>			</a:t>
            </a:r>
            <a:r>
              <a:rPr lang="en-US" sz="2400" dirty="0"/>
              <a:t>Executive Order 12898 on Environmental Justice </a:t>
            </a:r>
          </a:p>
          <a:p>
            <a:pPr marL="0" indent="0">
              <a:buNone/>
            </a:pPr>
            <a:r>
              <a:rPr lang="en-US" sz="2400" dirty="0"/>
              <a:t>			59 Fed. Reg. 7629 (Feb. 16, 1994)	</a:t>
            </a:r>
          </a:p>
        </p:txBody>
      </p:sp>
    </p:spTree>
    <p:extLst>
      <p:ext uri="{BB962C8B-B14F-4D97-AF65-F5344CB8AC3E}">
        <p14:creationId xmlns:p14="http://schemas.microsoft.com/office/powerpoint/2010/main" val="212949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806" y="0"/>
            <a:ext cx="10364451" cy="2524836"/>
          </a:xfrm>
        </p:spPr>
        <p:txBody>
          <a:bodyPr>
            <a:normAutofit/>
          </a:bodyPr>
          <a:lstStyle/>
          <a:p>
            <a:pPr algn="ctr"/>
            <a:r>
              <a:rPr lang="en-US" b="1" dirty="0">
                <a:solidFill>
                  <a:srgbClr val="002060"/>
                </a:solidFill>
              </a:rPr>
              <a:t>Missouri R. Operations by Corps of Engineers – Issues Arising from Master Manual</a:t>
            </a:r>
          </a:p>
        </p:txBody>
      </p:sp>
      <p:sp>
        <p:nvSpPr>
          <p:cNvPr id="3" name="Content Placeholder 2"/>
          <p:cNvSpPr>
            <a:spLocks noGrp="1"/>
          </p:cNvSpPr>
          <p:nvPr>
            <p:ph sz="quarter" idx="13"/>
          </p:nvPr>
        </p:nvSpPr>
        <p:spPr>
          <a:xfrm>
            <a:off x="797864" y="2756848"/>
            <a:ext cx="10363826" cy="4016991"/>
          </a:xfrm>
        </p:spPr>
        <p:txBody>
          <a:bodyPr>
            <a:normAutofit lnSpcReduction="10000"/>
          </a:bodyPr>
          <a:lstStyle/>
          <a:p>
            <a:r>
              <a:rPr lang="en-US" b="1" dirty="0">
                <a:solidFill>
                  <a:srgbClr val="002060"/>
                </a:solidFill>
              </a:rPr>
              <a:t>Impacts to Tribes – water supply, erosion, infrastructure, fish &amp; wildlife habitat, cultural resources, flooding of homes</a:t>
            </a:r>
          </a:p>
          <a:p>
            <a:r>
              <a:rPr lang="en-US" b="1" dirty="0">
                <a:solidFill>
                  <a:srgbClr val="002060"/>
                </a:solidFill>
              </a:rPr>
              <a:t>Downstream demand for water – navigation and water intakes</a:t>
            </a:r>
          </a:p>
          <a:p>
            <a:r>
              <a:rPr lang="en-US" b="1" dirty="0">
                <a:solidFill>
                  <a:srgbClr val="002060"/>
                </a:solidFill>
              </a:rPr>
              <a:t>Upstream demand for water – hydraulic fracturing, municipal uses</a:t>
            </a:r>
          </a:p>
          <a:p>
            <a:r>
              <a:rPr lang="en-US" b="1" dirty="0">
                <a:solidFill>
                  <a:srgbClr val="002060"/>
                </a:solidFill>
              </a:rPr>
              <a:t>Out of basin demands – Army Corps of Engineers Surplus Water Reports</a:t>
            </a:r>
          </a:p>
          <a:p>
            <a:r>
              <a:rPr lang="en-US" b="1" dirty="0">
                <a:solidFill>
                  <a:srgbClr val="002060"/>
                </a:solidFill>
              </a:rPr>
              <a:t>Risk to water quality – oil and gas development</a:t>
            </a:r>
          </a:p>
          <a:p>
            <a:endParaRPr lang="en-US" b="1" dirty="0">
              <a:solidFill>
                <a:srgbClr val="FF0000"/>
              </a:solidFill>
            </a:endParaRPr>
          </a:p>
        </p:txBody>
      </p:sp>
    </p:spTree>
    <p:extLst>
      <p:ext uri="{BB962C8B-B14F-4D97-AF65-F5344CB8AC3E}">
        <p14:creationId xmlns:p14="http://schemas.microsoft.com/office/powerpoint/2010/main" val="2720167372"/>
      </p:ext>
    </p:extLst>
  </p:cSld>
  <p:clrMapOvr>
    <a:masterClrMapping/>
  </p:clrMapOvr>
</p:sld>
</file>

<file path=ppt/theme/theme1.xml><?xml version="1.0" encoding="utf-8"?>
<a:theme xmlns:a="http://schemas.openxmlformats.org/drawingml/2006/main" name="Native American Heritage Month presentation">
  <a:themeElements>
    <a:clrScheme name="Native American Heritage Month presentation 8">
      <a:dk1>
        <a:srgbClr val="006600"/>
      </a:dk1>
      <a:lt1>
        <a:srgbClr val="FFFFFF"/>
      </a:lt1>
      <a:dk2>
        <a:srgbClr val="006600"/>
      </a:dk2>
      <a:lt2>
        <a:srgbClr val="3399FF"/>
      </a:lt2>
      <a:accent1>
        <a:srgbClr val="66CCFF"/>
      </a:accent1>
      <a:accent2>
        <a:srgbClr val="FF66FF"/>
      </a:accent2>
      <a:accent3>
        <a:srgbClr val="FFFFFF"/>
      </a:accent3>
      <a:accent4>
        <a:srgbClr val="005600"/>
      </a:accent4>
      <a:accent5>
        <a:srgbClr val="B8E2FF"/>
      </a:accent5>
      <a:accent6>
        <a:srgbClr val="E75CE7"/>
      </a:accent6>
      <a:hlink>
        <a:srgbClr val="CC00CC"/>
      </a:hlink>
      <a:folHlink>
        <a:srgbClr val="CC99FF"/>
      </a:folHlink>
    </a:clrScheme>
    <a:fontScheme name="Presentation on product or serv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Native American Heritage Month presentati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ative American Heritage Month presentati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ative American Heritage Month presentati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ative American Heritage Month presentati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ative American Heritage Month presentation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Native American Heritage Month presentation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Native American Heritage Month presentation 7">
        <a:dk1>
          <a:srgbClr val="993300"/>
        </a:dk1>
        <a:lt1>
          <a:srgbClr val="FFFFFF"/>
        </a:lt1>
        <a:dk2>
          <a:srgbClr val="000000"/>
        </a:dk2>
        <a:lt2>
          <a:srgbClr val="996633"/>
        </a:lt2>
        <a:accent1>
          <a:srgbClr val="CC9900"/>
        </a:accent1>
        <a:accent2>
          <a:srgbClr val="FFE28F"/>
        </a:accent2>
        <a:accent3>
          <a:srgbClr val="FFFFFF"/>
        </a:accent3>
        <a:accent4>
          <a:srgbClr val="822A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Native American Heritage Month presentation 8">
        <a:dk1>
          <a:srgbClr val="006600"/>
        </a:dk1>
        <a:lt1>
          <a:srgbClr val="FFFFFF"/>
        </a:lt1>
        <a:dk2>
          <a:srgbClr val="006600"/>
        </a:dk2>
        <a:lt2>
          <a:srgbClr val="3399FF"/>
        </a:lt2>
        <a:accent1>
          <a:srgbClr val="66CCFF"/>
        </a:accent1>
        <a:accent2>
          <a:srgbClr val="FF66FF"/>
        </a:accent2>
        <a:accent3>
          <a:srgbClr val="FFFFFF"/>
        </a:accent3>
        <a:accent4>
          <a:srgbClr val="005600"/>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ative American Heritage Month presentation">
  <a:themeElements>
    <a:clrScheme name="Native American Heritage Month presentation 8">
      <a:dk1>
        <a:srgbClr val="006600"/>
      </a:dk1>
      <a:lt1>
        <a:srgbClr val="FFFFFF"/>
      </a:lt1>
      <a:dk2>
        <a:srgbClr val="006600"/>
      </a:dk2>
      <a:lt2>
        <a:srgbClr val="3399FF"/>
      </a:lt2>
      <a:accent1>
        <a:srgbClr val="66CCFF"/>
      </a:accent1>
      <a:accent2>
        <a:srgbClr val="FF66FF"/>
      </a:accent2>
      <a:accent3>
        <a:srgbClr val="FFFFFF"/>
      </a:accent3>
      <a:accent4>
        <a:srgbClr val="005600"/>
      </a:accent4>
      <a:accent5>
        <a:srgbClr val="B8E2FF"/>
      </a:accent5>
      <a:accent6>
        <a:srgbClr val="E75CE7"/>
      </a:accent6>
      <a:hlink>
        <a:srgbClr val="CC00CC"/>
      </a:hlink>
      <a:folHlink>
        <a:srgbClr val="CC99FF"/>
      </a:folHlink>
    </a:clrScheme>
    <a:fontScheme name="Presentation on product or serv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Native American Heritage Month presentati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ative American Heritage Month presentati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ative American Heritage Month presentati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ative American Heritage Month presentati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ative American Heritage Month presentation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Native American Heritage Month presentation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Native American Heritage Month presentation 7">
        <a:dk1>
          <a:srgbClr val="993300"/>
        </a:dk1>
        <a:lt1>
          <a:srgbClr val="FFFFFF"/>
        </a:lt1>
        <a:dk2>
          <a:srgbClr val="000000"/>
        </a:dk2>
        <a:lt2>
          <a:srgbClr val="996633"/>
        </a:lt2>
        <a:accent1>
          <a:srgbClr val="CC9900"/>
        </a:accent1>
        <a:accent2>
          <a:srgbClr val="FFE28F"/>
        </a:accent2>
        <a:accent3>
          <a:srgbClr val="FFFFFF"/>
        </a:accent3>
        <a:accent4>
          <a:srgbClr val="822A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Native American Heritage Month presentation 8">
        <a:dk1>
          <a:srgbClr val="006600"/>
        </a:dk1>
        <a:lt1>
          <a:srgbClr val="FFFFFF"/>
        </a:lt1>
        <a:dk2>
          <a:srgbClr val="006600"/>
        </a:dk2>
        <a:lt2>
          <a:srgbClr val="3399FF"/>
        </a:lt2>
        <a:accent1>
          <a:srgbClr val="66CCFF"/>
        </a:accent1>
        <a:accent2>
          <a:srgbClr val="FF66FF"/>
        </a:accent2>
        <a:accent3>
          <a:srgbClr val="FFFFFF"/>
        </a:accent3>
        <a:accent4>
          <a:srgbClr val="005600"/>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Presentation on product or service 7">
    <a:dk1>
      <a:srgbClr val="993300"/>
    </a:dk1>
    <a:lt1>
      <a:srgbClr val="FFFFFF"/>
    </a:lt1>
    <a:dk2>
      <a:srgbClr val="000000"/>
    </a:dk2>
    <a:lt2>
      <a:srgbClr val="996633"/>
    </a:lt2>
    <a:accent1>
      <a:srgbClr val="CC9900"/>
    </a:accent1>
    <a:accent2>
      <a:srgbClr val="FFE28F"/>
    </a:accent2>
    <a:accent3>
      <a:srgbClr val="FFFFFF"/>
    </a:accent3>
    <a:accent4>
      <a:srgbClr val="822A00"/>
    </a:accent4>
    <a:accent5>
      <a:srgbClr val="E2CAAA"/>
    </a:accent5>
    <a:accent6>
      <a:srgbClr val="E7CD81"/>
    </a:accent6>
    <a:hlink>
      <a:srgbClr val="996633"/>
    </a:hlink>
    <a:folHlink>
      <a:srgbClr val="FF9900"/>
    </a:folHlink>
  </a:clrScheme>
</a:themeOverride>
</file>

<file path=ppt/theme/themeOverride2.xml><?xml version="1.0" encoding="utf-8"?>
<a:themeOverride xmlns:a="http://schemas.openxmlformats.org/drawingml/2006/main">
  <a:clrScheme name="1_Presentation on product or service 7">
    <a:dk1>
      <a:srgbClr val="993300"/>
    </a:dk1>
    <a:lt1>
      <a:srgbClr val="FFFFFF"/>
    </a:lt1>
    <a:dk2>
      <a:srgbClr val="000000"/>
    </a:dk2>
    <a:lt2>
      <a:srgbClr val="996633"/>
    </a:lt2>
    <a:accent1>
      <a:srgbClr val="CC9900"/>
    </a:accent1>
    <a:accent2>
      <a:srgbClr val="FFE28F"/>
    </a:accent2>
    <a:accent3>
      <a:srgbClr val="FFFFFF"/>
    </a:accent3>
    <a:accent4>
      <a:srgbClr val="822A00"/>
    </a:accent4>
    <a:accent5>
      <a:srgbClr val="E2CAAA"/>
    </a:accent5>
    <a:accent6>
      <a:srgbClr val="E7CD81"/>
    </a:accent6>
    <a:hlink>
      <a:srgbClr val="996633"/>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1348</TotalTime>
  <Words>1865</Words>
  <Application>Microsoft Office PowerPoint</Application>
  <PresentationFormat>Widescreen</PresentationFormat>
  <Paragraphs>107</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Calibri</vt:lpstr>
      <vt:lpstr>Gill Sans MT</vt:lpstr>
      <vt:lpstr>Source Sans Pro</vt:lpstr>
      <vt:lpstr>Times New Roman</vt:lpstr>
      <vt:lpstr>Wingdings 2</vt:lpstr>
      <vt:lpstr>Native American Heritage Month presentation</vt:lpstr>
      <vt:lpstr>1_Native American Heritage Month presentation</vt:lpstr>
      <vt:lpstr>PowerPoint Presentation</vt:lpstr>
      <vt:lpstr>PowerPoint Presentation</vt:lpstr>
      <vt:lpstr>Indian Water Rights</vt:lpstr>
      <vt:lpstr>Future Water Uses </vt:lpstr>
      <vt:lpstr>Threats to water rights for future uses on the Indian Reservations in the Great Plains</vt:lpstr>
      <vt:lpstr>Important Considerations – Missouri R. </vt:lpstr>
      <vt:lpstr>Regulation of Missouri River Water Flows under the Master Manual</vt:lpstr>
      <vt:lpstr>Executive Order 12898 Environmental Justice for Minority and Low Income Communities  </vt:lpstr>
      <vt:lpstr>Missouri R. Operations by Corps of Engineers – Issues Arising from Master Manual</vt:lpstr>
      <vt:lpstr>PowerPoint Presentation</vt:lpstr>
      <vt:lpstr>What is the Corps’ obligation to  affected Tribes?</vt:lpstr>
      <vt:lpstr>Missouri River Master Manual</vt:lpstr>
      <vt:lpstr>Corps’ Operations under the Master Manual Infringe on Indian Water Rights</vt:lpstr>
      <vt:lpstr>It’s worth repeating: Indian water rights are Treaty rights</vt:lpstr>
      <vt:lpstr>Corps’ Operations under the Master Manual Infringe on Indian Water Rights</vt:lpstr>
      <vt:lpstr>Dept. of the Army proposed   “Modernization of the flood control program” </vt:lpstr>
      <vt:lpstr>GPTWA, Inc. Report to the Dept. of the Army on the Modernization of the Flood Control Program Priorities  </vt:lpstr>
      <vt:lpstr>Programmatic Agreement for the Operation and Management of the Missouri R. Main Stem System for Compliance with the National Historic Preservation Act</vt:lpstr>
      <vt:lpstr>Proposals for Water Diversions from Missouri R. West River Water Dev. District Mo. R. Pipeline</vt:lpstr>
      <vt:lpstr>Waters of the United States </vt:lpstr>
      <vt:lpstr>Clean Water Act Requirements for Oil Spill Response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Peter Capossela</cp:lastModifiedBy>
  <cp:revision>36</cp:revision>
  <dcterms:created xsi:type="dcterms:W3CDTF">2019-04-06T23:41:11Z</dcterms:created>
  <dcterms:modified xsi:type="dcterms:W3CDTF">2022-11-17T17:25:10Z</dcterms:modified>
</cp:coreProperties>
</file>