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317" r:id="rId3"/>
    <p:sldId id="319" r:id="rId4"/>
    <p:sldId id="269" r:id="rId5"/>
    <p:sldId id="300" r:id="rId6"/>
    <p:sldId id="318" r:id="rId7"/>
    <p:sldId id="312" r:id="rId8"/>
    <p:sldId id="321" r:id="rId9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0000"/>
    <a:srgbClr val="FFFF00"/>
    <a:srgbClr val="CC0000"/>
    <a:srgbClr val="F8F200"/>
    <a:srgbClr val="9ED561"/>
    <a:srgbClr val="BFD0EB"/>
    <a:srgbClr val="0000CC"/>
    <a:srgbClr val="4F009E"/>
    <a:srgbClr val="A20000"/>
    <a:srgbClr val="EF89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0176" autoAdjust="0"/>
    <p:restoredTop sz="94660"/>
  </p:normalViewPr>
  <p:slideViewPr>
    <p:cSldViewPr snapToGrid="0">
      <p:cViewPr varScale="1">
        <p:scale>
          <a:sx n="67" d="100"/>
          <a:sy n="67" d="100"/>
        </p:scale>
        <p:origin x="43" y="14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460411-DACC-4525-B10E-1A07ED2FE558}" type="datetimeFigureOut">
              <a:rPr lang="ko-KR" altLang="en-US" smtClean="0"/>
              <a:t>2018-01-30</a:t>
            </a:fld>
            <a:endParaRPr lang="ko-KR" altLang="en-US" dirty="0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 dirty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AA4F67-72B9-48ED-A98A-7CE84929561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519842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4D3DE-11E0-4AB0-ABAD-350391263AB4}" type="datetimeFigureOut">
              <a:rPr lang="ko-KR" altLang="en-US" smtClean="0"/>
              <a:t>2018-01-30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817E6-7B6D-4048-AB78-30B4B0118B34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080687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4D3DE-11E0-4AB0-ABAD-350391263AB4}" type="datetimeFigureOut">
              <a:rPr lang="ko-KR" altLang="en-US" smtClean="0"/>
              <a:t>2018-01-30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817E6-7B6D-4048-AB78-30B4B0118B34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00829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4D3DE-11E0-4AB0-ABAD-350391263AB4}" type="datetimeFigureOut">
              <a:rPr lang="ko-KR" altLang="en-US" smtClean="0"/>
              <a:t>2018-01-30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817E6-7B6D-4048-AB78-30B4B0118B34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65458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4D3DE-11E0-4AB0-ABAD-350391263AB4}" type="datetimeFigureOut">
              <a:rPr lang="ko-KR" altLang="en-US" smtClean="0"/>
              <a:t>2018-01-30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817E6-7B6D-4048-AB78-30B4B0118B34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11563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4D3DE-11E0-4AB0-ABAD-350391263AB4}" type="datetimeFigureOut">
              <a:rPr lang="ko-KR" altLang="en-US" smtClean="0"/>
              <a:t>2018-01-30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817E6-7B6D-4048-AB78-30B4B0118B34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475506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4D3DE-11E0-4AB0-ABAD-350391263AB4}" type="datetimeFigureOut">
              <a:rPr lang="ko-KR" altLang="en-US" smtClean="0"/>
              <a:t>2018-01-30</a:t>
            </a:fld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817E6-7B6D-4048-AB78-30B4B0118B34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26873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4D3DE-11E0-4AB0-ABAD-350391263AB4}" type="datetimeFigureOut">
              <a:rPr lang="ko-KR" altLang="en-US" smtClean="0"/>
              <a:t>2018-01-30</a:t>
            </a:fld>
            <a:endParaRPr lang="ko-KR" altLang="en-US" dirty="0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817E6-7B6D-4048-AB78-30B4B0118B34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70953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4D3DE-11E0-4AB0-ABAD-350391263AB4}" type="datetimeFigureOut">
              <a:rPr lang="ko-KR" altLang="en-US" smtClean="0"/>
              <a:t>2018-01-30</a:t>
            </a:fld>
            <a:endParaRPr lang="ko-KR" altLang="en-US" dirty="0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817E6-7B6D-4048-AB78-30B4B0118B34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54823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4D3DE-11E0-4AB0-ABAD-350391263AB4}" type="datetimeFigureOut">
              <a:rPr lang="ko-KR" altLang="en-US" smtClean="0"/>
              <a:t>2018-01-30</a:t>
            </a:fld>
            <a:endParaRPr lang="ko-KR" altLang="en-US" dirty="0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817E6-7B6D-4048-AB78-30B4B0118B34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51322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4D3DE-11E0-4AB0-ABAD-350391263AB4}" type="datetimeFigureOut">
              <a:rPr lang="ko-KR" altLang="en-US" smtClean="0"/>
              <a:t>2018-01-30</a:t>
            </a:fld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817E6-7B6D-4048-AB78-30B4B0118B34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42070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4D3DE-11E0-4AB0-ABAD-350391263AB4}" type="datetimeFigureOut">
              <a:rPr lang="ko-KR" altLang="en-US" smtClean="0"/>
              <a:t>2018-01-30</a:t>
            </a:fld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817E6-7B6D-4048-AB78-30B4B0118B34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325036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C4D3DE-11E0-4AB0-ABAD-350391263AB4}" type="datetimeFigureOut">
              <a:rPr lang="ko-KR" altLang="en-US" smtClean="0"/>
              <a:t>2018-01-30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D817E6-7B6D-4048-AB78-30B4B0118B34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53990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6.png"/><Relationship Id="rId3" Type="http://schemas.microsoft.com/office/2007/relationships/hdphoto" Target="../media/hdphoto1.wdp"/><Relationship Id="rId7" Type="http://schemas.openxmlformats.org/officeDocument/2006/relationships/image" Target="../media/image31.jpg"/><Relationship Id="rId12" Type="http://schemas.openxmlformats.org/officeDocument/2006/relationships/image" Target="../media/image35.png"/><Relationship Id="rId2" Type="http://schemas.openxmlformats.org/officeDocument/2006/relationships/image" Target="../media/image28.png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34.png"/><Relationship Id="rId5" Type="http://schemas.openxmlformats.org/officeDocument/2006/relationships/image" Target="../media/image30.pn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image" Target="../media/image29.jpeg"/><Relationship Id="rId9" Type="http://schemas.microsoft.com/office/2007/relationships/hdphoto" Target="../media/hdphoto2.wdp"/><Relationship Id="rId1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37756" y="810637"/>
            <a:ext cx="10692244" cy="2387600"/>
          </a:xfrm>
        </p:spPr>
        <p:txBody>
          <a:bodyPr>
            <a:normAutofit/>
          </a:bodyPr>
          <a:lstStyle/>
          <a:p>
            <a:r>
              <a:rPr lang="en-US" altLang="ko-KR" sz="4800" b="1" dirty="0" smtClean="0">
                <a:solidFill>
                  <a:srgbClr val="C00000"/>
                </a:solidFill>
                <a:latin typeface="Calibri" panose="020F0502020204030204" pitchFamily="34" charset="0"/>
                <a:ea typeface="Arial Unicode MS" panose="020B0604020202020204" pitchFamily="50" charset="-127"/>
                <a:cs typeface="Arial Unicode MS" panose="020B0604020202020204" pitchFamily="50" charset="-127"/>
              </a:rPr>
              <a:t>DEEP-South: </a:t>
            </a:r>
            <a:r>
              <a:rPr lang="en-US" altLang="ko-KR" sz="4600" b="1" dirty="0" smtClean="0">
                <a:solidFill>
                  <a:srgbClr val="C00000"/>
                </a:solidFill>
                <a:latin typeface="Calibri" panose="020F0502020204030204" pitchFamily="34" charset="0"/>
                <a:ea typeface="Arial Unicode MS" panose="020B0604020202020204" pitchFamily="50" charset="-127"/>
                <a:cs typeface="Arial Unicode MS" panose="020B0604020202020204" pitchFamily="50" charset="-127"/>
              </a:rPr>
              <a:t>Round-the-Clock</a:t>
            </a:r>
            <a:br>
              <a:rPr lang="en-US" altLang="ko-KR" sz="4600" b="1" dirty="0" smtClean="0">
                <a:solidFill>
                  <a:srgbClr val="C00000"/>
                </a:solidFill>
                <a:latin typeface="Calibri" panose="020F0502020204030204" pitchFamily="34" charset="0"/>
                <a:ea typeface="Arial Unicode MS" panose="020B0604020202020204" pitchFamily="50" charset="-127"/>
                <a:cs typeface="Arial Unicode MS" panose="020B0604020202020204" pitchFamily="50" charset="-127"/>
              </a:rPr>
            </a:br>
            <a:r>
              <a:rPr lang="en-US" altLang="ko-KR" sz="4600" b="1" dirty="0" smtClean="0">
                <a:solidFill>
                  <a:srgbClr val="C00000"/>
                </a:solidFill>
                <a:latin typeface="Calibri" panose="020F0502020204030204" pitchFamily="34" charset="0"/>
                <a:ea typeface="Arial Unicode MS" panose="020B0604020202020204" pitchFamily="50" charset="-127"/>
                <a:cs typeface="Arial Unicode MS" panose="020B0604020202020204" pitchFamily="50" charset="-127"/>
              </a:rPr>
              <a:t>Census and Survey of NEOs in the Southern Hemisphere – </a:t>
            </a:r>
            <a:r>
              <a:rPr lang="en-US" altLang="ko-KR" sz="4600" b="1" dirty="0" smtClean="0">
                <a:solidFill>
                  <a:srgbClr val="C00000"/>
                </a:solidFill>
                <a:latin typeface="Calibri" panose="020F0502020204030204" pitchFamily="34" charset="0"/>
                <a:ea typeface="Arial Unicode MS" panose="020B0604020202020204" pitchFamily="50" charset="-127"/>
                <a:cs typeface="Arial Unicode MS" panose="020B0604020202020204" pitchFamily="50" charset="-127"/>
              </a:rPr>
              <a:t>Updates</a:t>
            </a:r>
            <a:r>
              <a:rPr lang="ko-KR" altLang="en-US" sz="4600" b="1" dirty="0" smtClean="0">
                <a:solidFill>
                  <a:srgbClr val="C00000"/>
                </a:solidFill>
                <a:latin typeface="Calibri" panose="020F0502020204030204" pitchFamily="34" charset="0"/>
                <a:ea typeface="Arial Unicode MS" panose="020B0604020202020204" pitchFamily="50" charset="-127"/>
                <a:cs typeface="Arial Unicode MS" panose="020B0604020202020204" pitchFamily="50" charset="-127"/>
              </a:rPr>
              <a:t> </a:t>
            </a:r>
            <a:r>
              <a:rPr lang="en-US" altLang="ko-KR" sz="4600" b="1" dirty="0" smtClean="0">
                <a:solidFill>
                  <a:srgbClr val="C00000"/>
                </a:solidFill>
                <a:latin typeface="Calibri" panose="020F0502020204030204" pitchFamily="34" charset="0"/>
                <a:ea typeface="Arial Unicode MS" panose="020B0604020202020204" pitchFamily="50" charset="-127"/>
                <a:cs typeface="Arial Unicode MS" panose="020B0604020202020204" pitchFamily="50" charset="-127"/>
              </a:rPr>
              <a:t>for 2017</a:t>
            </a:r>
            <a:r>
              <a:rPr lang="ko-KR" altLang="en-US" sz="4600" b="1" dirty="0" smtClean="0">
                <a:solidFill>
                  <a:srgbClr val="C00000"/>
                </a:solidFill>
                <a:latin typeface="Calibri" panose="020F0502020204030204" pitchFamily="34" charset="0"/>
                <a:ea typeface="Arial Unicode MS" panose="020B0604020202020204" pitchFamily="50" charset="-127"/>
                <a:cs typeface="Arial Unicode MS" panose="020B0604020202020204" pitchFamily="50" charset="-127"/>
              </a:rPr>
              <a:t> </a:t>
            </a:r>
            <a:endParaRPr lang="ko-KR" altLang="en-US" sz="4600" b="1" dirty="0">
              <a:solidFill>
                <a:srgbClr val="C00000"/>
              </a:solidFill>
              <a:latin typeface="Calibri" panose="020F0502020204030204" pitchFamily="34" charset="0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4537227"/>
            <a:ext cx="9144000" cy="2151405"/>
          </a:xfrm>
        </p:spPr>
        <p:txBody>
          <a:bodyPr>
            <a:normAutofit/>
          </a:bodyPr>
          <a:lstStyle/>
          <a:p>
            <a:endParaRPr lang="en-US" altLang="ko-KR" dirty="0" smtClean="0"/>
          </a:p>
          <a:p>
            <a:pPr>
              <a:lnSpc>
                <a:spcPct val="130000"/>
              </a:lnSpc>
            </a:pPr>
            <a:r>
              <a:rPr lang="en-US" altLang="ko-KR" sz="2600" b="1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Hong-Kyu Moon</a:t>
            </a:r>
          </a:p>
          <a:p>
            <a:pPr>
              <a:lnSpc>
                <a:spcPct val="130000"/>
              </a:lnSpc>
            </a:pPr>
            <a:r>
              <a:rPr lang="en-US" altLang="ko-KR" sz="2200" dirty="0" smtClean="0"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</a:rPr>
              <a:t>Korea Astronomy and Space Science Institute</a:t>
            </a:r>
            <a:endParaRPr lang="ko-KR" altLang="en-US" sz="2200" dirty="0">
              <a:solidFill>
                <a:schemeClr val="bg2">
                  <a:lumMod val="25000"/>
                </a:schemeClr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555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5116"/>
            <a:ext cx="12192000" cy="6096000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-13855" y="365126"/>
            <a:ext cx="10394722" cy="1048038"/>
          </a:xfrm>
          <a:solidFill>
            <a:schemeClr val="accent5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n-US" altLang="ko-KR" dirty="0" smtClean="0"/>
              <a:t>  </a:t>
            </a:r>
            <a:r>
              <a:rPr lang="en-US" altLang="ko-KR" sz="4000" b="1" dirty="0" smtClean="0">
                <a:solidFill>
                  <a:schemeClr val="bg1"/>
                </a:solidFill>
              </a:rPr>
              <a:t>KMTNet:</a:t>
            </a:r>
            <a:r>
              <a:rPr lang="en-US" altLang="ko-KR" sz="4000" dirty="0" smtClean="0">
                <a:solidFill>
                  <a:schemeClr val="bg1"/>
                </a:solidFill>
              </a:rPr>
              <a:t> </a:t>
            </a:r>
            <a:r>
              <a:rPr lang="en-US" altLang="ko-KR" sz="4000" dirty="0" smtClean="0">
                <a:solidFill>
                  <a:schemeClr val="accent1">
                    <a:lumMod val="50000"/>
                  </a:schemeClr>
                </a:solidFill>
              </a:rPr>
              <a:t>construction &amp; installation</a:t>
            </a:r>
            <a:endParaRPr lang="ko-KR" altLang="en-US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7" name="Picture 6" descr="C:\Users\문홍규\Desktop\CI\PNG\Deep south_basic-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2457" y="6080760"/>
            <a:ext cx="972628" cy="661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그룹 18"/>
          <p:cNvGrpSpPr/>
          <p:nvPr/>
        </p:nvGrpSpPr>
        <p:grpSpPr>
          <a:xfrm>
            <a:off x="3795985" y="4042838"/>
            <a:ext cx="3049805" cy="2268751"/>
            <a:chOff x="3556992" y="4250658"/>
            <a:chExt cx="3049805" cy="2268751"/>
          </a:xfrm>
        </p:grpSpPr>
        <p:sp>
          <p:nvSpPr>
            <p:cNvPr id="10" name="순서도: 연결자 9"/>
            <p:cNvSpPr/>
            <p:nvPr/>
          </p:nvSpPr>
          <p:spPr>
            <a:xfrm>
              <a:off x="6459014" y="4643463"/>
              <a:ext cx="147783" cy="135082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cxnSp>
          <p:nvCxnSpPr>
            <p:cNvPr id="14" name="직선 연결선 13"/>
            <p:cNvCxnSpPr/>
            <p:nvPr/>
          </p:nvCxnSpPr>
          <p:spPr>
            <a:xfrm>
              <a:off x="6532905" y="4264513"/>
              <a:ext cx="1" cy="37895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3556992" y="4333004"/>
              <a:ext cx="2871514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500" b="1" dirty="0" smtClean="0">
                  <a:solidFill>
                    <a:srgbClr val="FF0000"/>
                  </a:solidFill>
                </a:rPr>
                <a:t>South African Astronomical Observatory</a:t>
              </a:r>
            </a:p>
            <a:p>
              <a:pPr algn="r"/>
              <a:endParaRPr lang="en-US" altLang="ko-KR" sz="800" b="1" dirty="0" smtClean="0">
                <a:solidFill>
                  <a:srgbClr val="FFFF00"/>
                </a:solidFill>
              </a:endParaRPr>
            </a:p>
            <a:p>
              <a:pPr algn="r"/>
              <a:r>
                <a:rPr lang="en-US" altLang="ko-KR" sz="20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South Africa</a:t>
              </a:r>
              <a:endParaRPr lang="ko-KR" alt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45" name="직선 연결선 44"/>
            <p:cNvCxnSpPr/>
            <p:nvPr/>
          </p:nvCxnSpPr>
          <p:spPr>
            <a:xfrm flipV="1">
              <a:off x="5031777" y="4250658"/>
              <a:ext cx="1519112" cy="1731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직사각형 22"/>
            <p:cNvSpPr/>
            <p:nvPr/>
          </p:nvSpPr>
          <p:spPr>
            <a:xfrm>
              <a:off x="5098513" y="5549913"/>
              <a:ext cx="1327287" cy="9694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>
                <a:lnSpc>
                  <a:spcPct val="95000"/>
                </a:lnSpc>
              </a:pPr>
              <a:r>
                <a:rPr lang="en-US" altLang="ko-KR" sz="1500" b="1" dirty="0" smtClean="0">
                  <a:solidFill>
                    <a:schemeClr val="bg1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Telescope:</a:t>
              </a:r>
            </a:p>
            <a:p>
              <a:pPr algn="r">
                <a:lnSpc>
                  <a:spcPct val="95000"/>
                </a:lnSpc>
              </a:pPr>
              <a:r>
                <a:rPr lang="en-US" altLang="ko-KR" sz="1500" b="1" dirty="0" smtClean="0">
                  <a:solidFill>
                    <a:schemeClr val="bg1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08 - 2014</a:t>
              </a:r>
            </a:p>
            <a:p>
              <a:pPr>
                <a:lnSpc>
                  <a:spcPct val="95000"/>
                </a:lnSpc>
              </a:pPr>
              <a:r>
                <a:rPr lang="en-US" altLang="ko-KR" sz="1500" b="1" dirty="0" smtClean="0">
                  <a:solidFill>
                    <a:schemeClr val="bg1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    CCD:    </a:t>
              </a:r>
            </a:p>
            <a:p>
              <a:pPr algn="r">
                <a:lnSpc>
                  <a:spcPct val="95000"/>
                </a:lnSpc>
              </a:pPr>
              <a:r>
                <a:rPr lang="en-US" altLang="ko-KR" sz="1500" b="1" dirty="0" smtClean="0">
                  <a:solidFill>
                    <a:schemeClr val="bg1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12 - 2014</a:t>
              </a:r>
              <a:endParaRPr lang="en-US" altLang="ko-KR" sz="1500" b="1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</p:grpSp>
      <p:grpSp>
        <p:nvGrpSpPr>
          <p:cNvPr id="20" name="그룹 19"/>
          <p:cNvGrpSpPr/>
          <p:nvPr/>
        </p:nvGrpSpPr>
        <p:grpSpPr>
          <a:xfrm>
            <a:off x="8198264" y="4040266"/>
            <a:ext cx="3000952" cy="2314203"/>
            <a:chOff x="8073572" y="4216913"/>
            <a:chExt cx="3000952" cy="2314203"/>
          </a:xfrm>
        </p:grpSpPr>
        <p:sp>
          <p:nvSpPr>
            <p:cNvPr id="11" name="순서도: 연결자 10"/>
            <p:cNvSpPr/>
            <p:nvPr/>
          </p:nvSpPr>
          <p:spPr>
            <a:xfrm>
              <a:off x="10926741" y="4684480"/>
              <a:ext cx="147783" cy="135082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cxnSp>
          <p:nvCxnSpPr>
            <p:cNvPr id="18" name="직선 연결선 17"/>
            <p:cNvCxnSpPr/>
            <p:nvPr/>
          </p:nvCxnSpPr>
          <p:spPr>
            <a:xfrm>
              <a:off x="10987136" y="4220377"/>
              <a:ext cx="8749" cy="45988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8073572" y="4350324"/>
              <a:ext cx="2871514" cy="10310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500" b="1" dirty="0" smtClean="0">
                  <a:solidFill>
                    <a:srgbClr val="FF0000"/>
                  </a:solidFill>
                </a:rPr>
                <a:t>Siding Spring Observatory</a:t>
              </a:r>
            </a:p>
            <a:p>
              <a:pPr algn="r"/>
              <a:endParaRPr lang="en-US" altLang="ko-KR" b="1" dirty="0" smtClean="0">
                <a:solidFill>
                  <a:srgbClr val="FFFF00"/>
                </a:solidFill>
              </a:endParaRPr>
            </a:p>
            <a:p>
              <a:pPr algn="r"/>
              <a:endParaRPr lang="en-US" altLang="ko-KR" sz="800" b="1" dirty="0" smtClean="0">
                <a:solidFill>
                  <a:srgbClr val="FFFF00"/>
                </a:solidFill>
              </a:endParaRPr>
            </a:p>
            <a:p>
              <a:pPr algn="r"/>
              <a:r>
                <a:rPr lang="en-US" altLang="ko-KR" sz="20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Australia</a:t>
              </a:r>
              <a:endParaRPr lang="ko-KR" alt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46" name="직선 연결선 45"/>
            <p:cNvCxnSpPr/>
            <p:nvPr/>
          </p:nvCxnSpPr>
          <p:spPr>
            <a:xfrm flipV="1">
              <a:off x="9487732" y="4216913"/>
              <a:ext cx="1519112" cy="1731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직사각형 26"/>
            <p:cNvSpPr/>
            <p:nvPr/>
          </p:nvSpPr>
          <p:spPr>
            <a:xfrm>
              <a:off x="9631215" y="5561620"/>
              <a:ext cx="1327287" cy="9694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>
                <a:lnSpc>
                  <a:spcPct val="95000"/>
                </a:lnSpc>
              </a:pPr>
              <a:r>
                <a:rPr lang="en-US" altLang="ko-KR" sz="1500" b="1" dirty="0" smtClean="0">
                  <a:solidFill>
                    <a:schemeClr val="bg1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Telescope:</a:t>
              </a:r>
            </a:p>
            <a:p>
              <a:pPr algn="r">
                <a:lnSpc>
                  <a:spcPct val="95000"/>
                </a:lnSpc>
              </a:pPr>
              <a:r>
                <a:rPr lang="en-US" altLang="ko-KR" sz="1500" b="1" dirty="0" smtClean="0">
                  <a:solidFill>
                    <a:schemeClr val="bg1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11 - 2014</a:t>
              </a:r>
            </a:p>
            <a:p>
              <a:pPr>
                <a:lnSpc>
                  <a:spcPct val="95000"/>
                </a:lnSpc>
              </a:pPr>
              <a:r>
                <a:rPr lang="en-US" altLang="ko-KR" sz="1500" b="1" dirty="0" smtClean="0">
                  <a:solidFill>
                    <a:schemeClr val="bg1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    CCD:    </a:t>
              </a:r>
            </a:p>
            <a:p>
              <a:pPr algn="r">
                <a:lnSpc>
                  <a:spcPct val="95000"/>
                </a:lnSpc>
              </a:pPr>
              <a:r>
                <a:rPr lang="en-US" altLang="ko-KR" sz="1500" b="1" dirty="0" smtClean="0">
                  <a:solidFill>
                    <a:schemeClr val="bg1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05 - 2015</a:t>
              </a:r>
              <a:endParaRPr lang="en-US" altLang="ko-KR" sz="1500" b="1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</p:grpSp>
      <p:grpSp>
        <p:nvGrpSpPr>
          <p:cNvPr id="15" name="그룹 14"/>
          <p:cNvGrpSpPr/>
          <p:nvPr/>
        </p:nvGrpSpPr>
        <p:grpSpPr>
          <a:xfrm>
            <a:off x="817263" y="4015130"/>
            <a:ext cx="3027376" cy="2298411"/>
            <a:chOff x="443187" y="4233341"/>
            <a:chExt cx="3027376" cy="2298411"/>
          </a:xfrm>
        </p:grpSpPr>
        <p:sp>
          <p:nvSpPr>
            <p:cNvPr id="3" name="순서도: 연결자 2"/>
            <p:cNvSpPr/>
            <p:nvPr/>
          </p:nvSpPr>
          <p:spPr>
            <a:xfrm>
              <a:off x="3322780" y="4717473"/>
              <a:ext cx="147783" cy="135082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cxnSp>
          <p:nvCxnSpPr>
            <p:cNvPr id="5" name="직선 연결선 4"/>
            <p:cNvCxnSpPr/>
            <p:nvPr/>
          </p:nvCxnSpPr>
          <p:spPr>
            <a:xfrm>
              <a:off x="3385128" y="4235981"/>
              <a:ext cx="11544" cy="46846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443187" y="4326078"/>
              <a:ext cx="2871514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500" b="1" dirty="0" smtClean="0">
                  <a:solidFill>
                    <a:srgbClr val="FF0000"/>
                  </a:solidFill>
                </a:rPr>
                <a:t>Cerro Tololo Ineramerican Observatory</a:t>
              </a:r>
            </a:p>
            <a:p>
              <a:pPr algn="r"/>
              <a:endParaRPr lang="en-US" altLang="ko-KR" sz="800" b="1" dirty="0" smtClean="0">
                <a:solidFill>
                  <a:srgbClr val="FFFF00"/>
                </a:solidFill>
              </a:endParaRPr>
            </a:p>
            <a:p>
              <a:pPr algn="r"/>
              <a:r>
                <a:rPr lang="en-US" altLang="ko-KR" sz="20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Chile</a:t>
              </a:r>
              <a:endParaRPr lang="ko-KR" alt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직사각형 21"/>
            <p:cNvSpPr/>
            <p:nvPr/>
          </p:nvSpPr>
          <p:spPr>
            <a:xfrm>
              <a:off x="1982466" y="5562256"/>
              <a:ext cx="1327287" cy="9694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>
                <a:lnSpc>
                  <a:spcPct val="95000"/>
                </a:lnSpc>
              </a:pPr>
              <a:r>
                <a:rPr lang="en-US" altLang="ko-KR" sz="1500" b="1" dirty="0" smtClean="0">
                  <a:solidFill>
                    <a:schemeClr val="bg1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Telescope:</a:t>
              </a:r>
            </a:p>
            <a:p>
              <a:pPr algn="r">
                <a:lnSpc>
                  <a:spcPct val="95000"/>
                </a:lnSpc>
              </a:pPr>
              <a:r>
                <a:rPr lang="en-US" altLang="ko-KR" sz="1500" b="1" dirty="0" smtClean="0">
                  <a:solidFill>
                    <a:schemeClr val="bg1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05 - 2014</a:t>
              </a:r>
            </a:p>
            <a:p>
              <a:pPr>
                <a:lnSpc>
                  <a:spcPct val="95000"/>
                </a:lnSpc>
              </a:pPr>
              <a:r>
                <a:rPr lang="en-US" altLang="ko-KR" sz="1500" b="1" dirty="0" smtClean="0">
                  <a:solidFill>
                    <a:schemeClr val="bg1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    CCD:    </a:t>
              </a:r>
            </a:p>
            <a:p>
              <a:pPr algn="r">
                <a:lnSpc>
                  <a:spcPct val="95000"/>
                </a:lnSpc>
              </a:pPr>
              <a:r>
                <a:rPr lang="en-US" altLang="ko-KR" sz="1500" b="1" dirty="0" smtClean="0">
                  <a:solidFill>
                    <a:schemeClr val="bg1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09 - 2014</a:t>
              </a:r>
              <a:endParaRPr lang="en-US" altLang="ko-KR" sz="1500" b="1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cxnSp>
          <p:nvCxnSpPr>
            <p:cNvPr id="21" name="직선 연결선 20"/>
            <p:cNvCxnSpPr/>
            <p:nvPr/>
          </p:nvCxnSpPr>
          <p:spPr>
            <a:xfrm flipV="1">
              <a:off x="1876407" y="4233341"/>
              <a:ext cx="1519112" cy="1731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8" name="Picture 5" descr="C:\Users\문홍규\Desktop\kmtnet-sso-s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4" t="18053" r="20327" b="14953"/>
          <a:stretch/>
        </p:blipFill>
        <p:spPr bwMode="auto">
          <a:xfrm>
            <a:off x="8074726" y="1862156"/>
            <a:ext cx="3035460" cy="216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:\Users\문홍규\Desktop\kmtnet-ctio-s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6" t="16467" r="14973" b="10735"/>
          <a:stretch/>
        </p:blipFill>
        <p:spPr bwMode="auto">
          <a:xfrm>
            <a:off x="734135" y="1862156"/>
            <a:ext cx="3035460" cy="21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C:\Users\문홍규\Desktop\kmtnet-saao-s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86" t="26528" r="12150" b="9461"/>
          <a:stretch/>
        </p:blipFill>
        <p:spPr bwMode="auto">
          <a:xfrm>
            <a:off x="3823853" y="1852565"/>
            <a:ext cx="2982191" cy="218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4310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-13855" y="365126"/>
            <a:ext cx="10394722" cy="1048038"/>
          </a:xfrm>
          <a:solidFill>
            <a:schemeClr val="accent5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n-US" altLang="ko-KR" dirty="0" smtClean="0"/>
              <a:t>  </a:t>
            </a:r>
            <a:r>
              <a:rPr lang="en-US" altLang="ko-KR" sz="4000" b="1" dirty="0" smtClean="0">
                <a:solidFill>
                  <a:schemeClr val="bg1"/>
                </a:solidFill>
              </a:rPr>
              <a:t>KMTNet:</a:t>
            </a:r>
            <a:r>
              <a:rPr lang="en-US" altLang="ko-KR" sz="4000" dirty="0" smtClean="0">
                <a:solidFill>
                  <a:schemeClr val="bg1"/>
                </a:solidFill>
              </a:rPr>
              <a:t> </a:t>
            </a:r>
            <a:r>
              <a:rPr lang="en-US" altLang="ko-KR" sz="4000" dirty="0" smtClean="0">
                <a:solidFill>
                  <a:schemeClr val="accent1">
                    <a:lumMod val="50000"/>
                  </a:schemeClr>
                </a:solidFill>
              </a:rPr>
              <a:t>hardware system</a:t>
            </a:r>
            <a:endParaRPr lang="ko-KR" altLang="en-US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" name="Picture 2" descr="C:\Users\문홍규\AppData\Local\Microsoft\Windows\Temporary Internet Files\Content.IE5\LQFQM1PW\KMTNet_18K_image_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715" y="2055269"/>
            <a:ext cx="4514488" cy="4623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그룹 10"/>
          <p:cNvGrpSpPr/>
          <p:nvPr/>
        </p:nvGrpSpPr>
        <p:grpSpPr>
          <a:xfrm>
            <a:off x="500520" y="1997152"/>
            <a:ext cx="4520350" cy="4692990"/>
            <a:chOff x="593974" y="1512431"/>
            <a:chExt cx="4806950" cy="4987801"/>
          </a:xfrm>
        </p:grpSpPr>
        <p:pic>
          <p:nvPicPr>
            <p:cNvPr id="12" name="Picture 2" descr="http://i0.wp.com/freepngimages.com/wp-content/uploads/2015/10/the-moon-planet.png?fit=486%2C51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8263" y="1512431"/>
              <a:ext cx="1192110" cy="12607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http://i0.wp.com/freepngimages.com/wp-content/uploads/2015/10/the-moon-planet.png?fit=486%2C51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4589" y="1514095"/>
              <a:ext cx="1192110" cy="12607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http://i0.wp.com/freepngimages.com/wp-content/uploads/2015/10/the-moon-planet.png?fit=486%2C51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5698" y="2668938"/>
              <a:ext cx="1192110" cy="12607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http://i0.wp.com/freepngimages.com/wp-content/uploads/2015/10/the-moon-planet.png?fit=486%2C51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2024" y="2670602"/>
              <a:ext cx="1192110" cy="12607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http://i0.wp.com/freepngimages.com/wp-content/uploads/2015/10/the-moon-planet.png?fit=486%2C51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5053" y="1519956"/>
              <a:ext cx="1192110" cy="12607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http://i0.wp.com/freepngimages.com/wp-content/uploads/2015/10/the-moon-planet.png?fit=486%2C51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1379" y="1521620"/>
              <a:ext cx="1192110" cy="12607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http://i0.wp.com/freepngimages.com/wp-content/uploads/2015/10/the-moon-planet.png?fit=486%2C51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2488" y="2676463"/>
              <a:ext cx="1192110" cy="12607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" descr="http://i0.wp.com/freepngimages.com/wp-content/uploads/2015/10/the-moon-planet.png?fit=486%2C51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8814" y="2678127"/>
              <a:ext cx="1192110" cy="12607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" descr="http://i0.wp.com/freepngimages.com/wp-content/uploads/2015/10/the-moon-planet.png?fit=486%2C51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974" y="4073746"/>
              <a:ext cx="1192110" cy="12607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 descr="http://i0.wp.com/freepngimages.com/wp-content/uploads/2015/10/the-moon-planet.png?fit=486%2C51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0300" y="4075410"/>
              <a:ext cx="1192110" cy="12607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 descr="http://i0.wp.com/freepngimages.com/wp-content/uploads/2015/10/the-moon-planet.png?fit=486%2C51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409" y="5230253"/>
              <a:ext cx="1192110" cy="12607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" descr="http://i0.wp.com/freepngimages.com/wp-content/uploads/2015/10/the-moon-planet.png?fit=486%2C51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7735" y="5231917"/>
              <a:ext cx="1192110" cy="12607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" descr="http://i0.wp.com/freepngimages.com/wp-content/uploads/2015/10/the-moon-planet.png?fit=486%2C51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0764" y="4081271"/>
              <a:ext cx="1192110" cy="12607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" descr="http://i0.wp.com/freepngimages.com/wp-content/uploads/2015/10/the-moon-planet.png?fit=486%2C51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7090" y="4082935"/>
              <a:ext cx="1192110" cy="12607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" descr="http://i0.wp.com/freepngimages.com/wp-content/uploads/2015/10/the-moon-planet.png?fit=486%2C51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199" y="5237778"/>
              <a:ext cx="1192110" cy="12607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" descr="http://i0.wp.com/freepngimages.com/wp-content/uploads/2015/10/the-moon-planet.png?fit=486%2C51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4525" y="5239442"/>
              <a:ext cx="1192110" cy="12607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그룹 2"/>
          <p:cNvGrpSpPr/>
          <p:nvPr/>
        </p:nvGrpSpPr>
        <p:grpSpPr>
          <a:xfrm>
            <a:off x="4795877" y="1441240"/>
            <a:ext cx="4568795" cy="5428868"/>
            <a:chOff x="4733531" y="1435184"/>
            <a:chExt cx="4568795" cy="5428868"/>
          </a:xfrm>
        </p:grpSpPr>
        <p:grpSp>
          <p:nvGrpSpPr>
            <p:cNvPr id="6" name="그룹 5"/>
            <p:cNvGrpSpPr/>
            <p:nvPr/>
          </p:nvGrpSpPr>
          <p:grpSpPr>
            <a:xfrm>
              <a:off x="4733531" y="1802237"/>
              <a:ext cx="4568795" cy="5055439"/>
              <a:chOff x="4773855" y="1337749"/>
              <a:chExt cx="5134205" cy="5519926"/>
            </a:xfrm>
          </p:grpSpPr>
          <p:pic>
            <p:nvPicPr>
              <p:cNvPr id="7" name="Picture 28" descr="E:\slkim\KMTNet\망원경-카메라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29" r="5367"/>
              <a:stretch/>
            </p:blipFill>
            <p:spPr bwMode="auto">
              <a:xfrm>
                <a:off x="5208388" y="1466899"/>
                <a:ext cx="3923926" cy="539077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직사각형 8"/>
              <p:cNvSpPr/>
              <p:nvPr/>
            </p:nvSpPr>
            <p:spPr>
              <a:xfrm>
                <a:off x="4773855" y="1337749"/>
                <a:ext cx="5134205" cy="14703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</p:grpSp>
        <p:sp>
          <p:nvSpPr>
            <p:cNvPr id="30" name="직사각형 29"/>
            <p:cNvSpPr/>
            <p:nvPr/>
          </p:nvSpPr>
          <p:spPr>
            <a:xfrm>
              <a:off x="8624299" y="1435184"/>
              <a:ext cx="315490" cy="54157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8" name="직사각형 27"/>
            <p:cNvSpPr/>
            <p:nvPr/>
          </p:nvSpPr>
          <p:spPr>
            <a:xfrm>
              <a:off x="4970226" y="1448296"/>
              <a:ext cx="183805" cy="54157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sp>
        <p:nvSpPr>
          <p:cNvPr id="31" name="직사각형 30"/>
          <p:cNvSpPr/>
          <p:nvPr/>
        </p:nvSpPr>
        <p:spPr>
          <a:xfrm>
            <a:off x="8676315" y="1449036"/>
            <a:ext cx="183805" cy="54157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32" name="Content Placeholder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03643" y="4309068"/>
            <a:ext cx="3162702" cy="2372337"/>
          </a:xfrm>
          <a:prstGeom prst="rect">
            <a:avLst/>
          </a:prstGeom>
        </p:spPr>
      </p:pic>
      <p:sp>
        <p:nvSpPr>
          <p:cNvPr id="33" name="내용 개체 틀 2"/>
          <p:cNvSpPr>
            <a:spLocks noGrp="1"/>
          </p:cNvSpPr>
          <p:nvPr>
            <p:ph sz="quarter" idx="1"/>
          </p:nvPr>
        </p:nvSpPr>
        <p:spPr>
          <a:xfrm>
            <a:off x="7543223" y="1628967"/>
            <a:ext cx="4568035" cy="2790545"/>
          </a:xfrm>
        </p:spPr>
        <p:txBody>
          <a:bodyPr>
            <a:noAutofit/>
          </a:bodyPr>
          <a:lstStyle/>
          <a:p>
            <a:pPr lvl="1">
              <a:buFont typeface="Arial" pitchFamily="34" charset="0"/>
              <a:buChar char="•"/>
            </a:pPr>
            <a:endParaRPr lang="en-US" altLang="ko-KR" sz="1000" dirty="0" smtClean="0">
              <a:solidFill>
                <a:schemeClr val="bg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lvl="1">
              <a:lnSpc>
                <a:spcPct val="100000"/>
              </a:lnSpc>
              <a:buFont typeface="Arial" pitchFamily="34" charset="0"/>
              <a:buChar char="•"/>
            </a:pPr>
            <a:r>
              <a:rPr lang="en-US" altLang="ko-KR" sz="2300" dirty="0" smtClean="0">
                <a:solidFill>
                  <a:schemeClr val="tx2">
                    <a:lumMod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3× 1.6 m</a:t>
            </a:r>
          </a:p>
          <a:p>
            <a:pPr lvl="1">
              <a:lnSpc>
                <a:spcPct val="100000"/>
              </a:lnSpc>
              <a:buFont typeface="Arial" pitchFamily="34" charset="0"/>
              <a:buChar char="•"/>
            </a:pPr>
            <a:r>
              <a:rPr lang="en-US" altLang="ko-KR" sz="2300" dirty="0" smtClean="0">
                <a:solidFill>
                  <a:schemeClr val="tx2">
                    <a:lumMod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4× 9k chips: 18k× 18k CCD</a:t>
            </a:r>
          </a:p>
          <a:p>
            <a:pPr lvl="1">
              <a:lnSpc>
                <a:spcPct val="100000"/>
              </a:lnSpc>
              <a:buFont typeface="Arial" pitchFamily="34" charset="0"/>
              <a:buChar char="•"/>
            </a:pPr>
            <a:r>
              <a:rPr lang="en-US" altLang="ko-KR" b="1" dirty="0">
                <a:solidFill>
                  <a:srgbClr val="C00000"/>
                </a:solidFill>
                <a:latin typeface="Times New Roman" panose="02020603050405020304" pitchFamily="18" charset="0"/>
                <a:ea typeface="Ebrima" panose="02000000000000000000" pitchFamily="2" charset="0"/>
                <a:cs typeface="Times New Roman" panose="02020603050405020304" pitchFamily="18" charset="0"/>
              </a:rPr>
              <a:t>4 □°</a:t>
            </a:r>
          </a:p>
          <a:p>
            <a:pPr lvl="1">
              <a:lnSpc>
                <a:spcPct val="100000"/>
              </a:lnSpc>
              <a:buFont typeface="Arial" pitchFamily="34" charset="0"/>
              <a:buChar char="•"/>
            </a:pPr>
            <a:r>
              <a:rPr lang="en-US" altLang="ko-KR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Ebrima" panose="02000000000000000000" pitchFamily="2" charset="0"/>
                <a:cs typeface="Times New Roman" panose="02020603050405020304" pitchFamily="18" charset="0"/>
              </a:rPr>
              <a:t>0</a:t>
            </a:r>
            <a:r>
              <a:rPr lang="en-US" altLang="ko-KR" b="1" dirty="0">
                <a:solidFill>
                  <a:srgbClr val="C00000"/>
                </a:solidFill>
                <a:latin typeface="Times New Roman" panose="02020603050405020304" pitchFamily="18" charset="0"/>
                <a:ea typeface="Ebrima" panose="02000000000000000000" pitchFamily="2" charset="0"/>
                <a:cs typeface="Times New Roman" panose="02020603050405020304" pitchFamily="18" charset="0"/>
              </a:rPr>
              <a:t>."4 /pixel </a:t>
            </a:r>
            <a:endParaRPr lang="en-US" altLang="ko-KR" b="1" dirty="0" smtClean="0">
              <a:solidFill>
                <a:srgbClr val="C00000"/>
              </a:solidFill>
              <a:latin typeface="Times New Roman" panose="02020603050405020304" pitchFamily="18" charset="0"/>
              <a:ea typeface="Ebrima" panose="02000000000000000000" pitchFamily="2" charset="0"/>
              <a:cs typeface="Times New Roman" panose="02020603050405020304" pitchFamily="18" charset="0"/>
            </a:endParaRPr>
          </a:p>
          <a:p>
            <a:pPr lvl="1">
              <a:lnSpc>
                <a:spcPct val="100000"/>
              </a:lnSpc>
              <a:buFont typeface="Arial" pitchFamily="34" charset="0"/>
              <a:buChar char="•"/>
            </a:pPr>
            <a:r>
              <a:rPr lang="en-US" altLang="ko-KR" sz="2300" dirty="0" smtClean="0">
                <a:solidFill>
                  <a:schemeClr val="tx2">
                    <a:lumMod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1" fwhm @0</a:t>
            </a:r>
            <a:r>
              <a:rPr lang="en-US" altLang="ko-KR" sz="2300" dirty="0">
                <a:solidFill>
                  <a:schemeClr val="tx2">
                    <a:lumMod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."</a:t>
            </a:r>
            <a:r>
              <a:rPr lang="en-US" altLang="ko-KR" sz="2300" dirty="0" smtClean="0">
                <a:solidFill>
                  <a:schemeClr val="tx2">
                    <a:lumMod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75 seeing</a:t>
            </a:r>
            <a:endParaRPr lang="en-US" altLang="ko-KR" sz="2300" dirty="0">
              <a:solidFill>
                <a:schemeClr val="tx2">
                  <a:lumMod val="7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lvl="1">
              <a:lnSpc>
                <a:spcPct val="100000"/>
              </a:lnSpc>
              <a:buFont typeface="Arial" pitchFamily="34" charset="0"/>
              <a:buChar char="•"/>
            </a:pPr>
            <a:r>
              <a:rPr lang="en-US" altLang="ko-KR" sz="2300" dirty="0" smtClean="0">
                <a:solidFill>
                  <a:schemeClr val="tx2">
                    <a:lumMod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QE &gt;85% in V-band</a:t>
            </a:r>
            <a:endParaRPr lang="en-US" altLang="ko-KR" sz="2300" dirty="0">
              <a:solidFill>
                <a:schemeClr val="tx2">
                  <a:lumMod val="7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lvl="1">
              <a:buFont typeface="Arial" pitchFamily="34" charset="0"/>
              <a:buChar char="•"/>
            </a:pPr>
            <a:endParaRPr lang="en-US" altLang="ko-KR" dirty="0" smtClean="0">
              <a:solidFill>
                <a:schemeClr val="bg1"/>
              </a:solidFill>
            </a:endParaRPr>
          </a:p>
        </p:txBody>
      </p:sp>
      <p:pic>
        <p:nvPicPr>
          <p:cNvPr id="34" name="Picture 4" descr="C:\Users\문홍규\Desktop\CI\PNG\Deep south_Black B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2067" y="6078813"/>
            <a:ext cx="977660" cy="665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8448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-13855" y="365126"/>
            <a:ext cx="10394722" cy="1048038"/>
          </a:xfrm>
          <a:solidFill>
            <a:schemeClr val="accent2">
              <a:lumMod val="50000"/>
            </a:schemeClr>
          </a:solidFill>
        </p:spPr>
        <p:txBody>
          <a:bodyPr>
            <a:normAutofit/>
          </a:bodyPr>
          <a:lstStyle/>
          <a:p>
            <a:r>
              <a:rPr lang="en-US" altLang="ko-KR" dirty="0" smtClean="0"/>
              <a:t>  </a:t>
            </a:r>
            <a:r>
              <a:rPr lang="en-US" altLang="ko-KR" sz="4000" b="1" dirty="0" smtClean="0">
                <a:solidFill>
                  <a:schemeClr val="bg1"/>
                </a:solidFill>
              </a:rPr>
              <a:t>OC:</a:t>
            </a:r>
            <a:r>
              <a:rPr lang="en-US" altLang="ko-KR" sz="4000" dirty="0" smtClean="0">
                <a:solidFill>
                  <a:schemeClr val="bg1"/>
                </a:solidFill>
              </a:rPr>
              <a:t> </a:t>
            </a:r>
            <a:r>
              <a:rPr lang="en-US" altLang="ko-KR" sz="4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light </a:t>
            </a:r>
            <a:r>
              <a:rPr lang="en-US" altLang="ko-KR" sz="4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curves</a:t>
            </a:r>
            <a:endParaRPr lang="ko-KR" altLang="en-US" sz="40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Picture 6" descr="C:\Users\문홍규\Desktop\CI\PNG\Deep south_basic-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2457" y="6080760"/>
            <a:ext cx="972628" cy="661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79493" y="6359237"/>
            <a:ext cx="640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>
                <a:latin typeface="Century" panose="02040604050505020304" pitchFamily="18" charset="0"/>
              </a:rPr>
              <a:t>Kim, in preparation</a:t>
            </a:r>
            <a:endParaRPr lang="ko-KR" altLang="en-US" sz="1400" dirty="0">
              <a:latin typeface="Century" panose="02040604050505020304" pitchFamily="18" charset="0"/>
            </a:endParaRPr>
          </a:p>
        </p:txBody>
      </p:sp>
      <p:grpSp>
        <p:nvGrpSpPr>
          <p:cNvPr id="7" name="그룹 6"/>
          <p:cNvGrpSpPr/>
          <p:nvPr/>
        </p:nvGrpSpPr>
        <p:grpSpPr>
          <a:xfrm>
            <a:off x="428379" y="1559201"/>
            <a:ext cx="9841777" cy="5311456"/>
            <a:chOff x="524639" y="1419624"/>
            <a:chExt cx="8621369" cy="5311456"/>
          </a:xfrm>
        </p:grpSpPr>
        <p:sp>
          <p:nvSpPr>
            <p:cNvPr id="8" name="Rectangle 4"/>
            <p:cNvSpPr>
              <a:spLocks noChangeArrowheads="1"/>
            </p:cNvSpPr>
            <p:nvPr/>
          </p:nvSpPr>
          <p:spPr bwMode="auto">
            <a:xfrm>
              <a:off x="6156176" y="6369058"/>
              <a:ext cx="2989832" cy="3620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>
                <a:lnSpc>
                  <a:spcPct val="120000"/>
                </a:lnSpc>
              </a:pPr>
              <a:endParaRPr lang="ko-KR" alt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9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93" b="4886"/>
            <a:stretch/>
          </p:blipFill>
          <p:spPr bwMode="auto">
            <a:xfrm>
              <a:off x="735986" y="1421176"/>
              <a:ext cx="6344705" cy="31190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7499"/>
            <a:stretch/>
          </p:blipFill>
          <p:spPr bwMode="auto">
            <a:xfrm>
              <a:off x="527963" y="1568919"/>
              <a:ext cx="223257" cy="1183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7499"/>
            <a:stretch/>
          </p:blipFill>
          <p:spPr bwMode="auto">
            <a:xfrm>
              <a:off x="527963" y="3135187"/>
              <a:ext cx="223257" cy="1183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7499"/>
            <a:stretch/>
          </p:blipFill>
          <p:spPr bwMode="auto">
            <a:xfrm>
              <a:off x="524639" y="3174896"/>
              <a:ext cx="223257" cy="1183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3" name="그룹 12"/>
            <p:cNvGrpSpPr/>
            <p:nvPr/>
          </p:nvGrpSpPr>
          <p:grpSpPr>
            <a:xfrm>
              <a:off x="524639" y="4618537"/>
              <a:ext cx="6521473" cy="1705808"/>
              <a:chOff x="524639" y="4618537"/>
              <a:chExt cx="6521473" cy="1705808"/>
            </a:xfrm>
          </p:grpSpPr>
          <p:pic>
            <p:nvPicPr>
              <p:cNvPr id="17" name="Picture 4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7499"/>
              <a:stretch/>
            </p:blipFill>
            <p:spPr bwMode="auto">
              <a:xfrm>
                <a:off x="524639" y="4741164"/>
                <a:ext cx="223257" cy="1183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Picture 7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54" t="3230" r="51852" b="3253"/>
              <a:stretch/>
            </p:blipFill>
            <p:spPr bwMode="auto">
              <a:xfrm>
                <a:off x="771484" y="4659836"/>
                <a:ext cx="1548000" cy="14893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" name="Picture 7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221" r="2288"/>
              <a:stretch/>
            </p:blipFill>
            <p:spPr bwMode="auto">
              <a:xfrm>
                <a:off x="2230123" y="4618537"/>
                <a:ext cx="1656000" cy="15610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" name="Picture 8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4808"/>
              <a:stretch/>
            </p:blipFill>
            <p:spPr bwMode="auto">
              <a:xfrm>
                <a:off x="3851919" y="4659836"/>
                <a:ext cx="1584177" cy="16409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" name="Picture 8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970" r="620"/>
              <a:stretch/>
            </p:blipFill>
            <p:spPr bwMode="auto">
              <a:xfrm>
                <a:off x="5436096" y="4664356"/>
                <a:ext cx="1610016" cy="16409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" name="Picture 8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0713" r="54808"/>
              <a:stretch/>
            </p:blipFill>
            <p:spPr bwMode="auto">
              <a:xfrm>
                <a:off x="721915" y="6171945"/>
                <a:ext cx="1584177" cy="152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" name="Picture 8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0713" r="54808"/>
              <a:stretch/>
            </p:blipFill>
            <p:spPr bwMode="auto">
              <a:xfrm>
                <a:off x="2301946" y="6146068"/>
                <a:ext cx="1584177" cy="152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4" name="Picture 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53541" y="4645794"/>
              <a:ext cx="1558053" cy="1630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97981" y="1419624"/>
              <a:ext cx="1653274" cy="1626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3671" y="3032231"/>
              <a:ext cx="1627583" cy="1623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56036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-13855" y="365126"/>
            <a:ext cx="10394722" cy="1048038"/>
          </a:xfrm>
          <a:solidFill>
            <a:schemeClr val="accent2">
              <a:lumMod val="50000"/>
            </a:schemeClr>
          </a:solidFill>
        </p:spPr>
        <p:txBody>
          <a:bodyPr>
            <a:normAutofit/>
          </a:bodyPr>
          <a:lstStyle/>
          <a:p>
            <a:r>
              <a:rPr lang="en-US" altLang="ko-KR" dirty="0" smtClean="0"/>
              <a:t>  </a:t>
            </a:r>
            <a:r>
              <a:rPr lang="en-US" altLang="ko-KR" sz="4000" b="1" dirty="0" smtClean="0">
                <a:solidFill>
                  <a:schemeClr val="bg1"/>
                </a:solidFill>
              </a:rPr>
              <a:t>TO:</a:t>
            </a:r>
            <a:r>
              <a:rPr lang="en-US" altLang="ko-KR" sz="4000" dirty="0" smtClean="0">
                <a:solidFill>
                  <a:schemeClr val="bg1"/>
                </a:solidFill>
              </a:rPr>
              <a:t> </a:t>
            </a:r>
            <a:r>
              <a:rPr lang="en-US" altLang="ko-KR" sz="4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NPA </a:t>
            </a:r>
            <a:r>
              <a:rPr lang="en-US" altLang="ko-KR" sz="4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rotator</a:t>
            </a:r>
            <a:endParaRPr lang="ko-KR" altLang="en-US" sz="40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08224" y="1825625"/>
            <a:ext cx="10515600" cy="4351338"/>
          </a:xfrm>
        </p:spPr>
        <p:txBody>
          <a:bodyPr/>
          <a:lstStyle/>
          <a:p>
            <a:r>
              <a:rPr lang="en-US" altLang="ko-KR" b="1" dirty="0" smtClean="0">
                <a:solidFill>
                  <a:srgbClr val="63A0D7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(5247) Krylov: </a:t>
            </a:r>
            <a:r>
              <a:rPr lang="en-US" altLang="ko-KR" dirty="0" smtClean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lightcurve, physical parameters &amp; convex model</a:t>
            </a:r>
            <a:endParaRPr lang="ko-KR" altLang="en-US" dirty="0">
              <a:latin typeface="Ebrima" panose="02000000000000000000" pitchFamily="2" charset="0"/>
              <a:cs typeface="Ebrima" panose="02000000000000000000" pitchFamily="2" charset="0"/>
            </a:endParaRPr>
          </a:p>
        </p:txBody>
      </p:sp>
      <p:pic>
        <p:nvPicPr>
          <p:cNvPr id="5" name="Picture 6" descr="C:\Users\문홍규\Desktop\CI\PNG\Deep south_basic-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2457" y="6080760"/>
            <a:ext cx="972628" cy="661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그림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473464" y="2553640"/>
            <a:ext cx="5212772" cy="3012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4" name="표 1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92602438"/>
                  </p:ext>
                </p:extLst>
              </p:nvPr>
            </p:nvGraphicFramePr>
            <p:xfrm>
              <a:off x="5976893" y="2583921"/>
              <a:ext cx="1610811" cy="4095451"/>
            </p:xfrm>
            <a:graphic>
              <a:graphicData uri="http://schemas.openxmlformats.org/drawingml/2006/table">
                <a:tbl>
                  <a:tblPr firstRow="1" firstCol="1">
                    <a:tableStyleId>{073A0DAA-6AF3-43AB-8588-CEC1D06C72B9}</a:tableStyleId>
                  </a:tblPr>
                  <a:tblGrid>
                    <a:gridCol w="582759">
                      <a:extLst>
                        <a:ext uri="{9D8B030D-6E8A-4147-A177-3AD203B41FA5}">
                          <a16:colId xmlns="" xmlns:a16="http://schemas.microsoft.com/office/drawing/2014/main" val="20000"/>
                        </a:ext>
                      </a:extLst>
                    </a:gridCol>
                    <a:gridCol w="1028052"/>
                  </a:tblGrid>
                  <a:tr h="299806">
                    <a:tc gridSpan="2">
                      <a:txBody>
                        <a:bodyPr/>
                        <a:lstStyle/>
                        <a:p>
                          <a:pPr algn="l" latinLnBrk="1">
                            <a:lnSpc>
                              <a:spcPct val="16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 kern="100" dirty="0" smtClean="0">
                              <a:effectLst/>
                              <a:latin typeface="+mn-lt"/>
                            </a:rPr>
                            <a:t>fitted parameters</a:t>
                          </a:r>
                          <a:endParaRPr lang="ko-KR" sz="1100" kern="100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함초롬바탕" panose="02030604000101010101" pitchFamily="18" charset="-127"/>
                            <a:cs typeface="굴림" panose="020B0600000101010101" pitchFamily="50" charset="-127"/>
                          </a:endParaRPr>
                        </a:p>
                      </a:txBody>
                      <a:tcPr marL="68580" marR="68580" marT="0" marB="0">
                        <a:solidFill>
                          <a:schemeClr val="tx2">
                            <a:lumMod val="75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latinLnBrk="1"/>
                          <a:endParaRPr lang="ko-KR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val="10000"/>
                      </a:ext>
                    </a:extLst>
                  </a:tr>
                  <a:tr h="299806">
                    <a:tc>
                      <a:txBody>
                        <a:bodyPr/>
                        <a:lstStyle/>
                        <a:p>
                          <a:pPr algn="ctr" latinLnBrk="1">
                            <a:lnSpc>
                              <a:spcPct val="16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ko-KR" sz="1100" i="1" kern="10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 kern="100">
                                      <a:effectLst/>
                                      <a:latin typeface="Cambria Math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sz="1100" kern="100">
                                      <a:effectLst/>
                                      <a:latin typeface="Cambria Math"/>
                                    </a:rPr>
                                    <m:t>𝐿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100" kern="100" dirty="0">
                              <a:effectLst/>
                              <a:latin typeface="+mn-lt"/>
                            </a:rPr>
                            <a:t> [</a:t>
                          </a:r>
                          <a:r>
                            <a:rPr lang="ko-KR" sz="1100" kern="100" dirty="0">
                              <a:effectLst/>
                              <a:latin typeface="+mn-lt"/>
                            </a:rPr>
                            <a:t>°</a:t>
                          </a:r>
                          <a:r>
                            <a:rPr lang="en-US" sz="1100" kern="100" dirty="0">
                              <a:effectLst/>
                              <a:latin typeface="+mn-lt"/>
                            </a:rPr>
                            <a:t>]</a:t>
                          </a:r>
                          <a:endParaRPr lang="ko-KR" sz="1100" kern="100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함초롬바탕" panose="02030604000101010101" pitchFamily="18" charset="-127"/>
                            <a:cs typeface="굴림" panose="020B0600000101010101" pitchFamily="50" charset="-127"/>
                          </a:endParaRPr>
                        </a:p>
                      </a:txBody>
                      <a:tcPr marL="68580" marR="68580" marT="0" marB="0">
                        <a:solidFill>
                          <a:schemeClr val="tx2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 latinLnBrk="1">
                            <a:lnSpc>
                              <a:spcPct val="16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en-US" altLang="ko-KR" sz="1200" b="0" i="0" kern="100" smtClean="0">
                                    <a:solidFill>
                                      <a:schemeClr val="tx2">
                                        <a:lumMod val="75000"/>
                                      </a:schemeClr>
                                    </a:solidFill>
                                    <a:effectLst/>
                                    <a:latin typeface="Cambria Math"/>
                                  </a:rPr>
                                  <m:t>           </m:t>
                                </m:r>
                                <m:r>
                                  <a:rPr lang="en-US" altLang="ko-KR" sz="1200" kern="100" smtClean="0">
                                    <a:solidFill>
                                      <a:schemeClr val="tx2">
                                        <a:lumMod val="75000"/>
                                      </a:schemeClr>
                                    </a:solidFill>
                                    <a:effectLst/>
                                    <a:latin typeface="Cambria Math"/>
                                  </a:rPr>
                                  <m:t>294</m:t>
                                </m:r>
                              </m:oMath>
                            </m:oMathPara>
                          </a14:m>
                          <a:endParaRPr lang="ko-KR" sz="1200" kern="100" dirty="0">
                            <a:solidFill>
                              <a:schemeClr val="tx2">
                                <a:lumMod val="75000"/>
                              </a:schemeClr>
                            </a:solidFill>
                            <a:effectLst/>
                            <a:latin typeface="Georgia" panose="02040502050405020303" pitchFamily="18" charset="0"/>
                            <a:ea typeface="함초롬바탕" panose="02030604000101010101" pitchFamily="18" charset="-127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="" xmlns:a16="http://schemas.microsoft.com/office/drawing/2014/main" val="10001"/>
                      </a:ext>
                    </a:extLst>
                  </a:tr>
                  <a:tr h="328955">
                    <a:tc>
                      <a:txBody>
                        <a:bodyPr/>
                        <a:lstStyle/>
                        <a:p>
                          <a:pPr algn="ctr" latinLnBrk="1">
                            <a:lnSpc>
                              <a:spcPct val="16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ko-KR" sz="1100" i="1" kern="10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 kern="100">
                                      <a:effectLst/>
                                      <a:latin typeface="Cambria Math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sz="1100" kern="100">
                                      <a:effectLst/>
                                      <a:latin typeface="Cambria Math"/>
                                    </a:rPr>
                                    <m:t>𝐿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100" kern="100" dirty="0">
                              <a:effectLst/>
                              <a:latin typeface="+mn-lt"/>
                            </a:rPr>
                            <a:t> [</a:t>
                          </a:r>
                          <a:r>
                            <a:rPr lang="ko-KR" sz="1100" kern="100" dirty="0">
                              <a:effectLst/>
                              <a:latin typeface="+mn-lt"/>
                            </a:rPr>
                            <a:t>°</a:t>
                          </a:r>
                          <a:r>
                            <a:rPr lang="en-US" sz="1100" kern="100" dirty="0">
                              <a:effectLst/>
                              <a:latin typeface="+mn-lt"/>
                            </a:rPr>
                            <a:t>]</a:t>
                          </a:r>
                          <a:endParaRPr lang="ko-KR" sz="1100" kern="100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함초롬바탕" panose="02030604000101010101" pitchFamily="18" charset="-127"/>
                            <a:cs typeface="굴림" panose="020B0600000101010101" pitchFamily="50" charset="-127"/>
                          </a:endParaRPr>
                        </a:p>
                      </a:txBody>
                      <a:tcPr marL="68580" marR="68580" marT="0" marB="0">
                        <a:solidFill>
                          <a:schemeClr val="tx2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 latinLnBrk="1">
                            <a:lnSpc>
                              <a:spcPct val="16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en-US" altLang="ko-KR" sz="1200" b="0" i="0" kern="100" smtClean="0">
                                    <a:solidFill>
                                      <a:schemeClr val="tx2">
                                        <a:lumMod val="75000"/>
                                      </a:schemeClr>
                                    </a:solidFill>
                                    <a:effectLst/>
                                    <a:latin typeface="Cambria Math"/>
                                  </a:rPr>
                                  <m:t>          </m:t>
                                </m:r>
                                <m:r>
                                  <a:rPr lang="en-US" altLang="ko-KR" sz="1200" kern="100" smtClean="0">
                                    <a:solidFill>
                                      <a:schemeClr val="tx2">
                                        <a:lumMod val="75000"/>
                                      </a:schemeClr>
                                    </a:solidFill>
                                    <a:effectLst/>
                                    <a:latin typeface="Cambria Math"/>
                                  </a:rPr>
                                  <m:t>−60</m:t>
                                </m:r>
                              </m:oMath>
                            </m:oMathPara>
                          </a14:m>
                          <a:endParaRPr lang="ko-KR" sz="1200" kern="100" dirty="0">
                            <a:solidFill>
                              <a:schemeClr val="tx2">
                                <a:lumMod val="75000"/>
                              </a:schemeClr>
                            </a:solidFill>
                            <a:effectLst/>
                            <a:latin typeface="Georgia" panose="02040502050405020303" pitchFamily="18" charset="0"/>
                            <a:ea typeface="함초롬바탕" panose="02030604000101010101" pitchFamily="18" charset="-127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="" xmlns:a16="http://schemas.microsoft.com/office/drawing/2014/main" val="10002"/>
                      </a:ext>
                    </a:extLst>
                  </a:tr>
                  <a:tr h="326744">
                    <a:tc>
                      <a:txBody>
                        <a:bodyPr/>
                        <a:lstStyle/>
                        <a:p>
                          <a:pPr algn="ctr" latinLnBrk="1">
                            <a:lnSpc>
                              <a:spcPct val="16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ko-KR" sz="1100" i="1" kern="10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 kern="100">
                                      <a:effectLst/>
                                      <a:latin typeface="Cambria Math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1100" kern="100">
                                      <a:effectLst/>
                                      <a:latin typeface="Cambria Math"/>
                                    </a:rPr>
                                    <m:t>𝜓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100" kern="100" dirty="0">
                              <a:effectLst/>
                              <a:latin typeface="+mn-lt"/>
                            </a:rPr>
                            <a:t> [</a:t>
                          </a:r>
                          <a:r>
                            <a:rPr lang="en-US" sz="1100" kern="100" dirty="0" smtClean="0">
                              <a:effectLst/>
                              <a:latin typeface="+mn-lt"/>
                            </a:rPr>
                            <a:t>h]</a:t>
                          </a:r>
                          <a:endParaRPr lang="ko-KR" sz="1100" kern="100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함초롬바탕" panose="02030604000101010101" pitchFamily="18" charset="-127"/>
                            <a:cs typeface="굴림" panose="020B0600000101010101" pitchFamily="50" charset="-127"/>
                          </a:endParaRPr>
                        </a:p>
                      </a:txBody>
                      <a:tcPr marL="68580" marR="68580" marT="0" marB="0">
                        <a:solidFill>
                          <a:schemeClr val="tx2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 latinLnBrk="1">
                            <a:lnSpc>
                              <a:spcPct val="16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en-US" altLang="ko-KR" sz="1200" b="0" i="0" kern="100" smtClean="0">
                                    <a:solidFill>
                                      <a:schemeClr val="tx2">
                                        <a:lumMod val="75000"/>
                                      </a:schemeClr>
                                    </a:solidFill>
                                    <a:effectLst/>
                                    <a:latin typeface="Cambria Math"/>
                                  </a:rPr>
                                  <m:t>           </m:t>
                                </m:r>
                                <m:r>
                                  <a:rPr lang="en-US" altLang="ko-KR" sz="1200" kern="100" smtClean="0">
                                    <a:solidFill>
                                      <a:schemeClr val="tx2">
                                        <a:lumMod val="75000"/>
                                      </a:schemeClr>
                                    </a:solidFill>
                                    <a:effectLst/>
                                    <a:latin typeface="Cambria Math"/>
                                  </a:rPr>
                                  <m:t>374.6</m:t>
                                </m:r>
                              </m:oMath>
                            </m:oMathPara>
                          </a14:m>
                          <a:endParaRPr lang="ko-KR" sz="1200" kern="100" dirty="0">
                            <a:solidFill>
                              <a:schemeClr val="tx2">
                                <a:lumMod val="75000"/>
                              </a:schemeClr>
                            </a:solidFill>
                            <a:effectLst/>
                            <a:latin typeface="Georgia" panose="02040502050405020303" pitchFamily="18" charset="0"/>
                            <a:ea typeface="함초롬바탕" panose="02030604000101010101" pitchFamily="18" charset="-127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="" xmlns:a16="http://schemas.microsoft.com/office/drawing/2014/main" val="10003"/>
                      </a:ext>
                    </a:extLst>
                  </a:tr>
                  <a:tr h="326744">
                    <a:tc>
                      <a:txBody>
                        <a:bodyPr/>
                        <a:lstStyle/>
                        <a:p>
                          <a:pPr algn="ctr" latinLnBrk="1">
                            <a:lnSpc>
                              <a:spcPct val="16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ko-KR" sz="1100" i="1" kern="10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 kern="100">
                                      <a:effectLst/>
                                      <a:latin typeface="Cambria Math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1100" kern="100">
                                      <a:effectLst/>
                                      <a:latin typeface="Cambria Math"/>
                                    </a:rPr>
                                    <m:t>𝜙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100" kern="100" dirty="0">
                              <a:effectLst/>
                              <a:latin typeface="+mn-lt"/>
                            </a:rPr>
                            <a:t> [</a:t>
                          </a:r>
                          <a:r>
                            <a:rPr lang="en-US" sz="1100" kern="100" dirty="0" smtClean="0">
                              <a:effectLst/>
                              <a:latin typeface="+mn-lt"/>
                            </a:rPr>
                            <a:t>h]</a:t>
                          </a:r>
                          <a:endParaRPr lang="ko-KR" sz="1100" kern="100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함초롬바탕" panose="02030604000101010101" pitchFamily="18" charset="-127"/>
                            <a:cs typeface="굴림" panose="020B0600000101010101" pitchFamily="50" charset="-127"/>
                          </a:endParaRPr>
                        </a:p>
                      </a:txBody>
                      <a:tcPr marL="68580" marR="68580" marT="0" marB="0">
                        <a:solidFill>
                          <a:schemeClr val="tx2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auto" latinLnBrk="1" hangingPunct="1">
                            <a:lnSpc>
                              <a:spcPct val="16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en-US" altLang="ko-KR" sz="1200" b="0" i="0" kern="100" smtClean="0">
                                    <a:solidFill>
                                      <a:schemeClr val="tx2">
                                        <a:lumMod val="75000"/>
                                      </a:schemeClr>
                                    </a:solidFill>
                                    <a:effectLst/>
                                    <a:latin typeface="Cambria Math"/>
                                  </a:rPr>
                                  <m:t>            </m:t>
                                </m:r>
                                <m:r>
                                  <a:rPr lang="en-US" altLang="ko-KR" sz="1200" kern="100" smtClean="0">
                                    <a:solidFill>
                                      <a:schemeClr val="tx2">
                                        <a:lumMod val="75000"/>
                                      </a:schemeClr>
                                    </a:solidFill>
                                    <a:effectLst/>
                                    <a:latin typeface="Cambria Math"/>
                                  </a:rPr>
                                  <m:t>67.48</m:t>
                                </m:r>
                              </m:oMath>
                            </m:oMathPara>
                          </a14:m>
                          <a:endParaRPr lang="ko-KR" altLang="ko-KR" sz="1200" kern="100" dirty="0">
                            <a:solidFill>
                              <a:schemeClr val="tx2">
                                <a:lumMod val="75000"/>
                              </a:schemeClr>
                            </a:solidFill>
                            <a:effectLst/>
                            <a:latin typeface="Georgia" panose="02040502050405020303" pitchFamily="18" charset="0"/>
                            <a:ea typeface="함초롬바탕" panose="02030604000101010101" pitchFamily="18" charset="-127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="" xmlns:a16="http://schemas.microsoft.com/office/drawing/2014/main" val="10004"/>
                      </a:ext>
                    </a:extLst>
                  </a:tr>
                  <a:tr h="29980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1" hangingPunct="1">
                            <a:lnSpc>
                              <a:spcPct val="16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ko-KR" altLang="ko-KR" sz="1100" i="1" kern="100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100" b="1" i="1" kern="100" smtClean="0">
                                      <a:effectLst/>
                                      <a:latin typeface="Cambria Math"/>
                                    </a:rPr>
                                    <m:t>𝒕</m:t>
                                  </m:r>
                                </m:e>
                                <m:sub>
                                  <m:r>
                                    <a:rPr lang="en-US" altLang="ko-KR" sz="1100" b="1" i="1" kern="100" smtClean="0">
                                      <a:effectLst/>
                                      <a:latin typeface="Cambria Math"/>
                                    </a:rPr>
                                    <m:t>𝟎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ko-KR" sz="1100" kern="100" dirty="0">
                              <a:effectLst/>
                              <a:latin typeface="+mn-lt"/>
                            </a:rPr>
                            <a:t> </a:t>
                          </a:r>
                          <a:endParaRPr lang="ko-KR" altLang="ko-KR" sz="1100" kern="100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함초롬바탕" panose="02030604000101010101" pitchFamily="18" charset="-127"/>
                            <a:cs typeface="굴림" panose="020B0600000101010101" pitchFamily="50" charset="-127"/>
                          </a:endParaRPr>
                        </a:p>
                      </a:txBody>
                      <a:tcPr marL="68580" marR="68580" marT="0" marB="0">
                        <a:solidFill>
                          <a:schemeClr val="tx2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auto" latinLnBrk="1" hangingPunct="1">
                            <a:lnSpc>
                              <a:spcPct val="16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en-US" altLang="ko-KR" sz="1200" i="1" kern="100" smtClean="0">
                                    <a:solidFill>
                                      <a:schemeClr val="tx2">
                                        <a:lumMod val="75000"/>
                                      </a:schemeClr>
                                    </a:solidFill>
                                    <a:effectLst/>
                                    <a:latin typeface="Cambria Math"/>
                                  </a:rPr>
                                  <m:t>2457415.4</m:t>
                                </m:r>
                              </m:oMath>
                            </m:oMathPara>
                          </a14:m>
                          <a:endParaRPr lang="ko-KR" altLang="ko-KR" sz="1200" kern="100" dirty="0">
                            <a:solidFill>
                              <a:schemeClr val="tx2">
                                <a:lumMod val="75000"/>
                              </a:schemeClr>
                            </a:solidFill>
                            <a:effectLst/>
                            <a:latin typeface="Georgia" panose="02040502050405020303" pitchFamily="18" charset="0"/>
                            <a:ea typeface="함초롬바탕" panose="02030604000101010101" pitchFamily="18" charset="-127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330429">
                    <a:tc>
                      <a:txBody>
                        <a:bodyPr/>
                        <a:lstStyle/>
                        <a:p>
                          <a:pPr algn="ctr" latinLnBrk="1">
                            <a:lnSpc>
                              <a:spcPct val="16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ko-KR" sz="1100" i="1" kern="10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 kern="100">
                                      <a:effectLst/>
                                      <a:latin typeface="Cambria Math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sz="1100" kern="100">
                                      <a:effectLst/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100" kern="100" dirty="0">
                              <a:effectLst/>
                              <a:latin typeface="+mn-lt"/>
                            </a:rPr>
                            <a:t> [</a:t>
                          </a:r>
                          <a:r>
                            <a:rPr lang="ko-KR" sz="1100" kern="100" dirty="0">
                              <a:effectLst/>
                              <a:latin typeface="+mn-lt"/>
                            </a:rPr>
                            <a:t>°</a:t>
                          </a:r>
                          <a:r>
                            <a:rPr lang="en-US" sz="1100" kern="100" dirty="0">
                              <a:effectLst/>
                              <a:latin typeface="+mn-lt"/>
                            </a:rPr>
                            <a:t>]</a:t>
                          </a:r>
                          <a:endParaRPr lang="ko-KR" sz="1100" kern="100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함초롬바탕" panose="02030604000101010101" pitchFamily="18" charset="-127"/>
                            <a:cs typeface="굴림" panose="020B0600000101010101" pitchFamily="50" charset="-127"/>
                          </a:endParaRPr>
                        </a:p>
                      </a:txBody>
                      <a:tcPr marL="68580" marR="68580" marT="0" marB="0">
                        <a:solidFill>
                          <a:schemeClr val="tx2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 latinLnBrk="1">
                            <a:lnSpc>
                              <a:spcPct val="16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en-US" altLang="ko-KR" sz="1200" b="0" i="0" kern="100" smtClean="0">
                                    <a:solidFill>
                                      <a:schemeClr val="tx2">
                                        <a:lumMod val="75000"/>
                                      </a:schemeClr>
                                    </a:solidFill>
                                    <a:effectLst/>
                                    <a:latin typeface="Cambria Math"/>
                                  </a:rPr>
                                  <m:t>             </m:t>
                                </m:r>
                                <m:r>
                                  <a:rPr lang="en-US" altLang="ko-KR" sz="1200" kern="100" smtClean="0">
                                    <a:solidFill>
                                      <a:schemeClr val="tx2">
                                        <a:lumMod val="75000"/>
                                      </a:schemeClr>
                                    </a:solidFill>
                                    <a:effectLst/>
                                    <a:latin typeface="Cambria Math"/>
                                  </a:rPr>
                                  <m:t>67</m:t>
                                </m:r>
                              </m:oMath>
                            </m:oMathPara>
                          </a14:m>
                          <a:endParaRPr lang="ko-KR" sz="1200" kern="100" dirty="0">
                            <a:solidFill>
                              <a:schemeClr val="tx2">
                                <a:lumMod val="75000"/>
                              </a:schemeClr>
                            </a:solidFill>
                            <a:effectLst/>
                            <a:latin typeface="Georgia" panose="02040502050405020303" pitchFamily="18" charset="0"/>
                            <a:ea typeface="함초롬바탕" panose="02030604000101010101" pitchFamily="18" charset="-127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="" xmlns:a16="http://schemas.microsoft.com/office/drawing/2014/main" val="10005"/>
                      </a:ext>
                    </a:extLst>
                  </a:tr>
                  <a:tr h="330429">
                    <a:tc>
                      <a:txBody>
                        <a:bodyPr/>
                        <a:lstStyle/>
                        <a:p>
                          <a:pPr algn="ctr" latinLnBrk="1">
                            <a:lnSpc>
                              <a:spcPct val="16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ko-KR" sz="1100" i="1" kern="10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 kern="100">
                                      <a:effectLst/>
                                      <a:latin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sz="1100" kern="100">
                                      <a:effectLst/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100" kern="100" dirty="0">
                              <a:effectLst/>
                              <a:latin typeface="+mn-lt"/>
                            </a:rPr>
                            <a:t> [</a:t>
                          </a:r>
                          <a:r>
                            <a:rPr lang="ko-KR" sz="1100" kern="100" dirty="0">
                              <a:effectLst/>
                              <a:latin typeface="+mn-lt"/>
                            </a:rPr>
                            <a:t>°</a:t>
                          </a:r>
                          <a:r>
                            <a:rPr lang="en-US" sz="1100" kern="100" dirty="0">
                              <a:effectLst/>
                              <a:latin typeface="+mn-lt"/>
                            </a:rPr>
                            <a:t>]</a:t>
                          </a:r>
                          <a:endParaRPr lang="ko-KR" sz="1100" kern="100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함초롬바탕" panose="02030604000101010101" pitchFamily="18" charset="-127"/>
                            <a:cs typeface="굴림" panose="020B0600000101010101" pitchFamily="50" charset="-127"/>
                          </a:endParaRPr>
                        </a:p>
                      </a:txBody>
                      <a:tcPr marL="68580" marR="68580" marT="0" marB="0">
                        <a:solidFill>
                          <a:schemeClr val="tx2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 latinLnBrk="1">
                            <a:lnSpc>
                              <a:spcPct val="16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en-US" altLang="ko-KR" sz="1200" b="0" i="0" kern="100" smtClean="0">
                                    <a:solidFill>
                                      <a:schemeClr val="tx2">
                                        <a:lumMod val="75000"/>
                                      </a:schemeClr>
                                    </a:solidFill>
                                    <a:effectLst/>
                                    <a:latin typeface="Cambria Math"/>
                                  </a:rPr>
                                  <m:t>           </m:t>
                                </m:r>
                                <m:r>
                                  <a:rPr lang="en-US" altLang="ko-KR" sz="1200" kern="100" smtClean="0">
                                    <a:solidFill>
                                      <a:schemeClr val="tx2">
                                        <a:lumMod val="75000"/>
                                      </a:schemeClr>
                                    </a:solidFill>
                                    <a:effectLst/>
                                    <a:latin typeface="Cambria Math"/>
                                  </a:rPr>
                                  <m:t>336</m:t>
                                </m:r>
                              </m:oMath>
                            </m:oMathPara>
                          </a14:m>
                          <a:endParaRPr lang="ko-KR" sz="1200" kern="100" dirty="0">
                            <a:solidFill>
                              <a:schemeClr val="tx2">
                                <a:lumMod val="75000"/>
                              </a:schemeClr>
                            </a:solidFill>
                            <a:effectLst/>
                            <a:latin typeface="Georgia" panose="02040502050405020303" pitchFamily="18" charset="0"/>
                            <a:ea typeface="함초롬바탕" panose="02030604000101010101" pitchFamily="18" charset="-127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="" xmlns:a16="http://schemas.microsoft.com/office/drawing/2014/main" val="10006"/>
                      </a:ext>
                    </a:extLst>
                  </a:tr>
                  <a:tr h="299806">
                    <a:tc>
                      <a:txBody>
                        <a:bodyPr/>
                        <a:lstStyle/>
                        <a:p>
                          <a:pPr algn="ctr" latinLnBrk="1">
                            <a:lnSpc>
                              <a:spcPct val="16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ko-KR" sz="1100" i="1" kern="10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 kern="100">
                                      <a:effectLst/>
                                      <a:latin typeface="Cambria Math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sz="1100" kern="100">
                                      <a:effectLst/>
                                      <a:latin typeface="Cambria Math"/>
                                    </a:rPr>
                                    <m:t>𝑎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100" kern="100" dirty="0">
                              <a:effectLst/>
                              <a:latin typeface="+mn-lt"/>
                            </a:rPr>
                            <a:t> </a:t>
                          </a:r>
                          <a:endParaRPr lang="ko-KR" sz="1100" kern="100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함초롬바탕" panose="02030604000101010101" pitchFamily="18" charset="-127"/>
                            <a:cs typeface="굴림" panose="020B0600000101010101" pitchFamily="50" charset="-127"/>
                          </a:endParaRPr>
                        </a:p>
                      </a:txBody>
                      <a:tcPr marL="68580" marR="68580" marT="0" marB="0">
                        <a:solidFill>
                          <a:schemeClr val="tx2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 latinLnBrk="1">
                            <a:lnSpc>
                              <a:spcPct val="16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en-US" altLang="ko-KR" sz="1200" b="0" i="0" kern="100" smtClean="0">
                                    <a:solidFill>
                                      <a:schemeClr val="tx2">
                                        <a:lumMod val="75000"/>
                                      </a:schemeClr>
                                    </a:solidFill>
                                    <a:effectLst/>
                                    <a:latin typeface="Cambria Math"/>
                                  </a:rPr>
                                  <m:t>                </m:t>
                                </m:r>
                                <m:r>
                                  <a:rPr lang="en-US" altLang="ko-KR" sz="1200" kern="100" smtClean="0">
                                    <a:solidFill>
                                      <a:schemeClr val="tx2">
                                        <a:lumMod val="75000"/>
                                      </a:schemeClr>
                                    </a:solidFill>
                                    <a:effectLst/>
                                    <a:latin typeface="Cambria Math"/>
                                  </a:rPr>
                                  <m:t>0.43</m:t>
                                </m:r>
                              </m:oMath>
                            </m:oMathPara>
                          </a14:m>
                          <a:endParaRPr lang="ko-KR" sz="1200" kern="100" dirty="0">
                            <a:solidFill>
                              <a:schemeClr val="tx2">
                                <a:lumMod val="75000"/>
                              </a:schemeClr>
                            </a:solidFill>
                            <a:effectLst/>
                            <a:latin typeface="Georgia" panose="02040502050405020303" pitchFamily="18" charset="0"/>
                            <a:ea typeface="함초롬바탕" panose="02030604000101010101" pitchFamily="18" charset="-127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="" xmlns:a16="http://schemas.microsoft.com/office/drawing/2014/main" val="10007"/>
                      </a:ext>
                    </a:extLst>
                  </a:tr>
                  <a:tr h="299806">
                    <a:tc>
                      <a:txBody>
                        <a:bodyPr/>
                        <a:lstStyle/>
                        <a:p>
                          <a:pPr algn="ctr" latinLnBrk="1">
                            <a:lnSpc>
                              <a:spcPct val="16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ko-KR" sz="1100" i="1" kern="10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 kern="100">
                                      <a:effectLst/>
                                      <a:latin typeface="Cambria Math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sz="1100" kern="100">
                                      <a:effectLst/>
                                      <a:latin typeface="Cambria Math"/>
                                    </a:rPr>
                                    <m:t>𝑏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100" kern="100" dirty="0">
                              <a:effectLst/>
                              <a:latin typeface="+mn-lt"/>
                            </a:rPr>
                            <a:t> </a:t>
                          </a:r>
                          <a:endParaRPr lang="ko-KR" sz="1100" kern="100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함초롬바탕" panose="02030604000101010101" pitchFamily="18" charset="-127"/>
                            <a:cs typeface="굴림" panose="020B0600000101010101" pitchFamily="50" charset="-127"/>
                          </a:endParaRPr>
                        </a:p>
                      </a:txBody>
                      <a:tcPr marL="68580" marR="68580" marT="0" marB="0">
                        <a:solidFill>
                          <a:schemeClr val="tx2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 latinLnBrk="1">
                            <a:lnSpc>
                              <a:spcPct val="16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en-US" altLang="ko-KR" sz="1200" b="0" i="0" kern="100" smtClean="0">
                                    <a:solidFill>
                                      <a:schemeClr val="tx2">
                                        <a:lumMod val="75000"/>
                                      </a:schemeClr>
                                    </a:solidFill>
                                    <a:effectLst/>
                                    <a:latin typeface="Cambria Math"/>
                                  </a:rPr>
                                  <m:t>                </m:t>
                                </m:r>
                                <m:r>
                                  <a:rPr lang="en-US" altLang="ko-KR" sz="1200" kern="100" smtClean="0">
                                    <a:solidFill>
                                      <a:schemeClr val="tx2">
                                        <a:lumMod val="75000"/>
                                      </a:schemeClr>
                                    </a:solidFill>
                                    <a:effectLst/>
                                    <a:latin typeface="Cambria Math"/>
                                  </a:rPr>
                                  <m:t>0.94</m:t>
                                </m:r>
                              </m:oMath>
                            </m:oMathPara>
                          </a14:m>
                          <a:endParaRPr lang="ko-KR" sz="1200" kern="100" dirty="0">
                            <a:solidFill>
                              <a:schemeClr val="tx2">
                                <a:lumMod val="75000"/>
                              </a:schemeClr>
                            </a:solidFill>
                            <a:effectLst/>
                            <a:latin typeface="Georgia" panose="02040502050405020303" pitchFamily="18" charset="0"/>
                            <a:ea typeface="함초롬바탕" panose="02030604000101010101" pitchFamily="18" charset="-127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="" xmlns:a16="http://schemas.microsoft.com/office/drawing/2014/main" val="10008"/>
                      </a:ext>
                    </a:extLst>
                  </a:tr>
                  <a:tr h="299806">
                    <a:tc gridSpan="2">
                      <a:txBody>
                        <a:bodyPr/>
                        <a:lstStyle/>
                        <a:p>
                          <a:pPr algn="l" latinLnBrk="1">
                            <a:lnSpc>
                              <a:spcPct val="16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 u="none" kern="100" dirty="0" smtClean="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</a:rPr>
                            <a:t>derived parameters</a:t>
                          </a:r>
                          <a:endParaRPr lang="ko-KR" sz="1100" u="none" kern="100" dirty="0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함초롬바탕" panose="02030604000101010101" pitchFamily="18" charset="-127"/>
                            <a:cs typeface="굴림" panose="020B0600000101010101" pitchFamily="50" charset="-127"/>
                          </a:endParaRPr>
                        </a:p>
                      </a:txBody>
                      <a:tcPr marL="68580" marR="68580" marT="0" marB="0">
                        <a:solidFill>
                          <a:schemeClr val="tx2">
                            <a:lumMod val="75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latinLnBrk="1"/>
                          <a:endParaRPr lang="ko-KR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val="10009"/>
                      </a:ext>
                    </a:extLst>
                  </a:tr>
                  <a:tr h="326657">
                    <a:tc>
                      <a:txBody>
                        <a:bodyPr/>
                        <a:lstStyle/>
                        <a:p>
                          <a:pPr algn="ctr" latinLnBrk="1">
                            <a:lnSpc>
                              <a:spcPct val="16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ko-KR" sz="1100" i="1" kern="100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100" kern="100" smtClean="0">
                                      <a:effectLst/>
                                      <a:latin typeface="Cambria Math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sz="1100" kern="100" smtClean="0">
                                      <a:effectLst/>
                                      <a:latin typeface="Cambria Math"/>
                                    </a:rPr>
                                    <m:t>𝑎</m:t>
                                  </m:r>
                                  <m:r>
                                    <a:rPr lang="en-US" sz="1100" kern="100" smtClean="0">
                                      <a:effectLst/>
                                      <a:latin typeface="Cambria Math"/>
                                    </a:rPr>
                                    <m:t>_</m:t>
                                  </m:r>
                                  <m:r>
                                    <a:rPr lang="en-US" sz="1100" kern="100">
                                      <a:effectLst/>
                                      <a:latin typeface="Cambria Math"/>
                                    </a:rPr>
                                    <m:t>𝑠h𝑝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ko-KR" sz="1100" kern="100" dirty="0" smtClean="0">
                              <a:effectLst/>
                              <a:latin typeface="+mn-lt"/>
                            </a:rPr>
                            <a:t> </a:t>
                          </a:r>
                          <a:endParaRPr lang="ko-KR" sz="1100" kern="100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함초롬바탕" panose="02030604000101010101" pitchFamily="18" charset="-127"/>
                            <a:cs typeface="굴림" panose="020B0600000101010101" pitchFamily="50" charset="-127"/>
                          </a:endParaRPr>
                        </a:p>
                      </a:txBody>
                      <a:tcPr marL="68580" marR="68580" marT="0" marB="0">
                        <a:solidFill>
                          <a:schemeClr val="tx2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 latinLnBrk="1">
                            <a:lnSpc>
                              <a:spcPct val="16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 kern="100" dirty="0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effectLst/>
                              <a:latin typeface="Georgia" panose="02040502050405020303" pitchFamily="18" charset="0"/>
                              <a:cs typeface="Times New Roman" panose="02020603050405020304" pitchFamily="18" charset="0"/>
                            </a:rPr>
                            <a:t>          0.41</a:t>
                          </a:r>
                          <a:endParaRPr lang="ko-KR" sz="1200" kern="100" dirty="0">
                            <a:solidFill>
                              <a:schemeClr val="tx2">
                                <a:lumMod val="75000"/>
                              </a:schemeClr>
                            </a:solidFill>
                            <a:effectLst/>
                            <a:latin typeface="Georgia" panose="02040502050405020303" pitchFamily="18" charset="0"/>
                            <a:ea typeface="함초롬바탕" panose="02030604000101010101" pitchFamily="18" charset="-127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="" xmlns:a16="http://schemas.microsoft.com/office/drawing/2014/main" val="10012"/>
                      </a:ext>
                    </a:extLst>
                  </a:tr>
                  <a:tr h="326657">
                    <a:tc>
                      <a:txBody>
                        <a:bodyPr/>
                        <a:lstStyle/>
                        <a:p>
                          <a:pPr algn="ctr" latinLnBrk="1">
                            <a:lnSpc>
                              <a:spcPct val="16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ko-KR" sz="1100" i="1" kern="100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100" kern="100" smtClean="0">
                                      <a:effectLst/>
                                      <a:latin typeface="Cambria Math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sz="1100" kern="100" smtClean="0">
                                      <a:effectLst/>
                                      <a:latin typeface="Cambria Math"/>
                                    </a:rPr>
                                    <m:t>𝑏</m:t>
                                  </m:r>
                                  <m:r>
                                    <a:rPr lang="en-US" sz="1100" kern="100" smtClean="0">
                                      <a:effectLst/>
                                      <a:latin typeface="Cambria Math"/>
                                    </a:rPr>
                                    <m:t>_</m:t>
                                  </m:r>
                                  <m:r>
                                    <a:rPr lang="en-US" sz="1100" kern="100">
                                      <a:effectLst/>
                                      <a:latin typeface="Cambria Math"/>
                                    </a:rPr>
                                    <m:t>𝑠h𝑝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ko-KR" sz="1100" kern="100" dirty="0" smtClean="0">
                              <a:effectLst/>
                              <a:latin typeface="+mn-lt"/>
                            </a:rPr>
                            <a:t> </a:t>
                          </a:r>
                          <a:endParaRPr lang="ko-KR" sz="1100" kern="100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함초롬바탕" panose="02030604000101010101" pitchFamily="18" charset="-127"/>
                            <a:cs typeface="굴림" panose="020B0600000101010101" pitchFamily="50" charset="-127"/>
                          </a:endParaRPr>
                        </a:p>
                      </a:txBody>
                      <a:tcPr marL="68580" marR="68580" marT="0" marB="0">
                        <a:solidFill>
                          <a:schemeClr val="tx2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 latinLnBrk="1">
                            <a:lnSpc>
                              <a:spcPct val="16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 kern="100" dirty="0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effectLst/>
                              <a:latin typeface="Georgia" panose="02040502050405020303" pitchFamily="18" charset="0"/>
                              <a:cs typeface="Times New Roman" panose="02020603050405020304" pitchFamily="18" charset="0"/>
                            </a:rPr>
                            <a:t>           0.93</a:t>
                          </a:r>
                          <a:endParaRPr lang="ko-KR" sz="1200" kern="100" dirty="0">
                            <a:solidFill>
                              <a:schemeClr val="tx2">
                                <a:lumMod val="75000"/>
                              </a:schemeClr>
                            </a:solidFill>
                            <a:effectLst/>
                            <a:latin typeface="Georgia" panose="02040502050405020303" pitchFamily="18" charset="0"/>
                            <a:ea typeface="함초롬바탕" panose="02030604000101010101" pitchFamily="18" charset="-127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="" xmlns:a16="http://schemas.microsoft.com/office/drawing/2014/main" val="1001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4" name="표 1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92602438"/>
                  </p:ext>
                </p:extLst>
              </p:nvPr>
            </p:nvGraphicFramePr>
            <p:xfrm>
              <a:off x="5976893" y="2583921"/>
              <a:ext cx="1610811" cy="4095451"/>
            </p:xfrm>
            <a:graphic>
              <a:graphicData uri="http://schemas.openxmlformats.org/drawingml/2006/table">
                <a:tbl>
                  <a:tblPr firstRow="1" firstCol="1">
                    <a:tableStyleId>{073A0DAA-6AF3-43AB-8588-CEC1D06C72B9}</a:tableStyleId>
                  </a:tblPr>
                  <a:tblGrid>
                    <a:gridCol w="582759">
                      <a:extLst>
                        <a:ext uri="{9D8B030D-6E8A-4147-A177-3AD203B41FA5}">
                          <a16:colId xmlns:a16="http://schemas.microsoft.com/office/drawing/2014/main" xmlns="" xmlns:a14="http://schemas.microsoft.com/office/drawing/2010/main" val="20000"/>
                        </a:ext>
                      </a:extLst>
                    </a:gridCol>
                    <a:gridCol w="1028052"/>
                  </a:tblGrid>
                  <a:tr h="299806">
                    <a:tc gridSpan="2">
                      <a:txBody>
                        <a:bodyPr/>
                        <a:lstStyle/>
                        <a:p>
                          <a:pPr algn="l" latinLnBrk="1">
                            <a:lnSpc>
                              <a:spcPct val="16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 kern="100" dirty="0" smtClean="0">
                              <a:effectLst/>
                              <a:latin typeface="+mn-lt"/>
                            </a:rPr>
                            <a:t>fitted </a:t>
                          </a:r>
                          <a:r>
                            <a:rPr lang="en-US" sz="1100" kern="100" dirty="0" smtClean="0">
                              <a:effectLst/>
                              <a:latin typeface="+mn-lt"/>
                            </a:rPr>
                            <a:t>parameters</a:t>
                          </a:r>
                          <a:endParaRPr lang="ko-KR" sz="1100" kern="100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함초롬바탕" panose="02030604000101010101" pitchFamily="18" charset="-127"/>
                            <a:cs typeface="굴림" panose="020B0600000101010101" pitchFamily="50" charset="-127"/>
                          </a:endParaRPr>
                        </a:p>
                      </a:txBody>
                      <a:tcPr marL="68580" marR="68580" marT="0" marB="0">
                        <a:solidFill>
                          <a:schemeClr val="tx2">
                            <a:lumMod val="75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latinLnBrk="1"/>
                          <a:endParaRPr lang="ko-KR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10000"/>
                      </a:ext>
                    </a:extLst>
                  </a:tr>
                  <a:tr h="299806"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68580" marR="68580" marT="0" marB="0">
                        <a:blipFill rotWithShape="1">
                          <a:blip r:embed="rId6"/>
                          <a:stretch>
                            <a:fillRect t="-102041" r="-176042" b="-11775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68580" marR="68580" marT="0" marB="0">
                        <a:blipFill rotWithShape="1">
                          <a:blip r:embed="rId6"/>
                          <a:stretch>
                            <a:fillRect l="-56805" t="-102041" b="-117755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10001"/>
                      </a:ext>
                    </a:extLst>
                  </a:tr>
                  <a:tr h="328955"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68580" marR="68580" marT="0" marB="0">
                        <a:blipFill rotWithShape="1">
                          <a:blip r:embed="rId6"/>
                          <a:stretch>
                            <a:fillRect t="-183333" r="-176042" b="-96851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68580" marR="68580" marT="0" marB="0">
                        <a:blipFill rotWithShape="1">
                          <a:blip r:embed="rId6"/>
                          <a:stretch>
                            <a:fillRect l="-56805" t="-183333" b="-96851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10002"/>
                      </a:ext>
                    </a:extLst>
                  </a:tr>
                  <a:tr h="326744"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68580" marR="68580" marT="0" marB="0">
                        <a:blipFill rotWithShape="1">
                          <a:blip r:embed="rId6"/>
                          <a:stretch>
                            <a:fillRect t="-283333" r="-176042" b="-86851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68580" marR="68580" marT="0" marB="0">
                        <a:blipFill rotWithShape="1">
                          <a:blip r:embed="rId6"/>
                          <a:stretch>
                            <a:fillRect l="-56805" t="-283333" b="-86851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10003"/>
                      </a:ext>
                    </a:extLst>
                  </a:tr>
                  <a:tr h="326744"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68580" marR="68580" marT="0" marB="0">
                        <a:blipFill rotWithShape="1">
                          <a:blip r:embed="rId6"/>
                          <a:stretch>
                            <a:fillRect t="-383333" r="-176042" b="-76851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68580" marR="68580" marT="0" marB="0">
                        <a:blipFill rotWithShape="1">
                          <a:blip r:embed="rId6"/>
                          <a:stretch>
                            <a:fillRect l="-56805" t="-383333" b="-76851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10004"/>
                      </a:ext>
                    </a:extLst>
                  </a:tr>
                  <a:tr h="299806"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68580" marR="68580" marT="0" marB="0">
                        <a:blipFill rotWithShape="1">
                          <a:blip r:embed="rId6"/>
                          <a:stretch>
                            <a:fillRect t="-532653" r="-176042" b="-7469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68580" marR="68580" marT="0" marB="0">
                        <a:blipFill rotWithShape="1">
                          <a:blip r:embed="rId6"/>
                          <a:stretch>
                            <a:fillRect l="-56805" t="-532653" b="-746939"/>
                          </a:stretch>
                        </a:blipFill>
                      </a:tcPr>
                    </a:tc>
                  </a:tr>
                  <a:tr h="330429"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68580" marR="68580" marT="0" marB="0">
                        <a:blipFill rotWithShape="1">
                          <a:blip r:embed="rId6"/>
                          <a:stretch>
                            <a:fillRect t="-574074" r="-176042" b="-5777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68580" marR="68580" marT="0" marB="0">
                        <a:blipFill rotWithShape="1">
                          <a:blip r:embed="rId6"/>
                          <a:stretch>
                            <a:fillRect l="-56805" t="-574074" b="-57777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10005"/>
                      </a:ext>
                    </a:extLst>
                  </a:tr>
                  <a:tr h="330429"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68580" marR="68580" marT="0" marB="0">
                        <a:blipFill rotWithShape="1">
                          <a:blip r:embed="rId6"/>
                          <a:stretch>
                            <a:fillRect t="-674074" r="-176042" b="-4777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68580" marR="68580" marT="0" marB="0">
                        <a:blipFill rotWithShape="1">
                          <a:blip r:embed="rId6"/>
                          <a:stretch>
                            <a:fillRect l="-56805" t="-674074" b="-47777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10006"/>
                      </a:ext>
                    </a:extLst>
                  </a:tr>
                  <a:tr h="299806"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68580" marR="68580" marT="0" marB="0">
                        <a:blipFill rotWithShape="1">
                          <a:blip r:embed="rId6"/>
                          <a:stretch>
                            <a:fillRect t="-853061" r="-176042" b="-42653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68580" marR="68580" marT="0" marB="0">
                        <a:blipFill rotWithShape="1">
                          <a:blip r:embed="rId6"/>
                          <a:stretch>
                            <a:fillRect l="-56805" t="-853061" b="-42653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10007"/>
                      </a:ext>
                    </a:extLst>
                  </a:tr>
                  <a:tr h="299806"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68580" marR="68580" marT="0" marB="0">
                        <a:blipFill rotWithShape="1">
                          <a:blip r:embed="rId6"/>
                          <a:stretch>
                            <a:fillRect t="-934000" r="-176042" b="-31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68580" marR="68580" marT="0" marB="0">
                        <a:blipFill rotWithShape="1">
                          <a:blip r:embed="rId6"/>
                          <a:stretch>
                            <a:fillRect l="-56805" t="-934000" b="-318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10008"/>
                      </a:ext>
                    </a:extLst>
                  </a:tr>
                  <a:tr h="299806">
                    <a:tc gridSpan="2">
                      <a:txBody>
                        <a:bodyPr/>
                        <a:lstStyle/>
                        <a:p>
                          <a:pPr algn="l" latinLnBrk="1">
                            <a:lnSpc>
                              <a:spcPct val="16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 u="none" kern="100" dirty="0" smtClean="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</a:rPr>
                            <a:t>derived </a:t>
                          </a:r>
                          <a:r>
                            <a:rPr lang="en-US" sz="1100" u="none" kern="100" dirty="0" smtClean="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</a:rPr>
                            <a:t>parameters</a:t>
                          </a:r>
                          <a:endParaRPr lang="ko-KR" sz="1100" u="none" kern="100" dirty="0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함초롬바탕" panose="02030604000101010101" pitchFamily="18" charset="-127"/>
                            <a:cs typeface="굴림" panose="020B0600000101010101" pitchFamily="50" charset="-127"/>
                          </a:endParaRPr>
                        </a:p>
                      </a:txBody>
                      <a:tcPr marL="68580" marR="68580" marT="0" marB="0">
                        <a:solidFill>
                          <a:schemeClr val="tx2">
                            <a:lumMod val="75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latinLnBrk="1"/>
                          <a:endParaRPr lang="ko-KR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10009"/>
                      </a:ext>
                    </a:extLst>
                  </a:tr>
                  <a:tr h="326657"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68580" marR="68580" marT="0" marB="0">
                        <a:blipFill rotWithShape="1">
                          <a:blip r:embed="rId6"/>
                          <a:stretch>
                            <a:fillRect t="-1067925" r="-176042" b="-10754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r" latinLnBrk="1">
                            <a:lnSpc>
                              <a:spcPct val="16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 kern="100" dirty="0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effectLst/>
                              <a:latin typeface="Georgia" panose="02040502050405020303" pitchFamily="18" charset="0"/>
                              <a:cs typeface="Times New Roman" panose="02020603050405020304" pitchFamily="18" charset="0"/>
                            </a:rPr>
                            <a:t>          0.41</a:t>
                          </a:r>
                          <a:endParaRPr lang="ko-KR" sz="1200" kern="100" dirty="0">
                            <a:solidFill>
                              <a:schemeClr val="tx2">
                                <a:lumMod val="75000"/>
                              </a:schemeClr>
                            </a:solidFill>
                            <a:effectLst/>
                            <a:latin typeface="Georgia" panose="02040502050405020303" pitchFamily="18" charset="0"/>
                            <a:ea typeface="함초롬바탕" panose="02030604000101010101" pitchFamily="18" charset="-127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10012"/>
                      </a:ext>
                    </a:extLst>
                  </a:tr>
                  <a:tr h="326657"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68580" marR="68580" marT="0" marB="0">
                        <a:blipFill rotWithShape="1">
                          <a:blip r:embed="rId6"/>
                          <a:stretch>
                            <a:fillRect t="-1146296" r="-176042" b="-55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r" latinLnBrk="1">
                            <a:lnSpc>
                              <a:spcPct val="16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 kern="100" dirty="0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effectLst/>
                              <a:latin typeface="Georgia" panose="02040502050405020303" pitchFamily="18" charset="0"/>
                              <a:cs typeface="Times New Roman" panose="02020603050405020304" pitchFamily="18" charset="0"/>
                            </a:rPr>
                            <a:t>           0.93</a:t>
                          </a:r>
                          <a:endParaRPr lang="ko-KR" sz="1200" kern="100" dirty="0">
                            <a:solidFill>
                              <a:schemeClr val="tx2">
                                <a:lumMod val="75000"/>
                              </a:schemeClr>
                            </a:solidFill>
                            <a:effectLst/>
                            <a:latin typeface="Georgia" panose="02040502050405020303" pitchFamily="18" charset="0"/>
                            <a:ea typeface="함초롬바탕" panose="02030604000101010101" pitchFamily="18" charset="-127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1001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5" name="TextBox 14"/>
          <p:cNvSpPr txBox="1"/>
          <p:nvPr/>
        </p:nvSpPr>
        <p:spPr>
          <a:xfrm>
            <a:off x="379493" y="6359237"/>
            <a:ext cx="640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>
                <a:latin typeface="Century" panose="02040604050505020304" pitchFamily="18" charset="0"/>
              </a:rPr>
              <a:t>Lee+ 17; Lee, in preparation</a:t>
            </a:r>
            <a:endParaRPr lang="ko-KR" altLang="en-US" sz="1400" dirty="0">
              <a:latin typeface="Century" panose="02040604050505020304" pitchFamily="18" charset="0"/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7895748" y="2583920"/>
            <a:ext cx="3843963" cy="2892732"/>
            <a:chOff x="7895748" y="2583920"/>
            <a:chExt cx="3843963" cy="2892732"/>
          </a:xfrm>
        </p:grpSpPr>
        <p:grpSp>
          <p:nvGrpSpPr>
            <p:cNvPr id="11" name="그룹 10"/>
            <p:cNvGrpSpPr/>
            <p:nvPr/>
          </p:nvGrpSpPr>
          <p:grpSpPr>
            <a:xfrm>
              <a:off x="7895748" y="2583920"/>
              <a:ext cx="3843963" cy="2892732"/>
              <a:chOff x="15407006" y="22010007"/>
              <a:chExt cx="7490794" cy="5637117"/>
            </a:xfrm>
          </p:grpSpPr>
          <p:pic>
            <p:nvPicPr>
              <p:cNvPr id="12" name="그림 11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801" r="10395" b="11233"/>
              <a:stretch/>
            </p:blipFill>
            <p:spPr>
              <a:xfrm>
                <a:off x="16964227" y="22010007"/>
                <a:ext cx="5933573" cy="5637117"/>
              </a:xfrm>
              <a:prstGeom prst="rect">
                <a:avLst/>
              </a:prstGeom>
            </p:spPr>
          </p:pic>
          <p:pic>
            <p:nvPicPr>
              <p:cNvPr id="13" name="그림 12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512" r="50779" b="11233"/>
              <a:stretch/>
            </p:blipFill>
            <p:spPr>
              <a:xfrm>
                <a:off x="15407006" y="22010007"/>
                <a:ext cx="3937009" cy="5637117"/>
              </a:xfrm>
              <a:prstGeom prst="rect">
                <a:avLst/>
              </a:prstGeom>
            </p:spPr>
          </p:pic>
        </p:grpSp>
        <p:sp>
          <p:nvSpPr>
            <p:cNvPr id="4" name="직사각형 3"/>
            <p:cNvSpPr/>
            <p:nvPr/>
          </p:nvSpPr>
          <p:spPr>
            <a:xfrm>
              <a:off x="10058396" y="2675044"/>
              <a:ext cx="1402837" cy="153347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880" dirty="0" smtClean="0">
                  <a:solidFill>
                    <a:schemeClr val="bg1">
                      <a:lumMod val="85000"/>
                    </a:schemeClr>
                  </a:solidFill>
                </a:rPr>
                <a:t>Equatorial Plane View</a:t>
              </a:r>
              <a:endParaRPr lang="ko-KR" altLang="en-US" sz="88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16" name="직사각형 15"/>
            <p:cNvSpPr/>
            <p:nvPr/>
          </p:nvSpPr>
          <p:spPr>
            <a:xfrm>
              <a:off x="10068796" y="4207684"/>
              <a:ext cx="1509975" cy="153347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880" dirty="0" smtClean="0">
                  <a:solidFill>
                    <a:schemeClr val="bg1">
                      <a:lumMod val="85000"/>
                    </a:schemeClr>
                  </a:solidFill>
                </a:rPr>
                <a:t>Equatorial Plane View</a:t>
              </a:r>
              <a:endParaRPr lang="ko-KR" altLang="en-US" sz="88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8329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-13855" y="365126"/>
            <a:ext cx="10394722" cy="1048038"/>
          </a:xfrm>
          <a:solidFill>
            <a:schemeClr val="accent2">
              <a:lumMod val="50000"/>
            </a:schemeClr>
          </a:solidFill>
        </p:spPr>
        <p:txBody>
          <a:bodyPr>
            <a:normAutofit/>
          </a:bodyPr>
          <a:lstStyle/>
          <a:p>
            <a:r>
              <a:rPr lang="en-US" altLang="ko-KR" dirty="0" smtClean="0"/>
              <a:t>  </a:t>
            </a:r>
            <a:r>
              <a:rPr lang="en-US" altLang="ko-KR" sz="4000" b="1" dirty="0" smtClean="0">
                <a:solidFill>
                  <a:schemeClr val="bg1"/>
                </a:solidFill>
              </a:rPr>
              <a:t>TO:</a:t>
            </a:r>
            <a:r>
              <a:rPr lang="en-US" altLang="ko-KR" sz="4000" dirty="0" smtClean="0">
                <a:solidFill>
                  <a:schemeClr val="bg1"/>
                </a:solidFill>
              </a:rPr>
              <a:t> </a:t>
            </a:r>
            <a:r>
              <a:rPr lang="en-US" altLang="ko-KR" sz="4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IAWN perspective - 2012 TC4</a:t>
            </a:r>
            <a:endParaRPr lang="ko-KR" altLang="en-US" sz="40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08224" y="1825625"/>
            <a:ext cx="10515600" cy="552904"/>
          </a:xfrm>
        </p:spPr>
        <p:txBody>
          <a:bodyPr>
            <a:normAutofit/>
          </a:bodyPr>
          <a:lstStyle/>
          <a:p>
            <a:r>
              <a:rPr lang="en-US" altLang="ko-KR" sz="3200" dirty="0" smtClean="0">
                <a:solidFill>
                  <a:schemeClr val="tx2">
                    <a:lumMod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“IAWN” follow-up photometry</a:t>
            </a:r>
            <a:endParaRPr lang="ko-KR" altLang="en-US" sz="3200" dirty="0">
              <a:solidFill>
                <a:schemeClr val="tx2">
                  <a:lumMod val="75000"/>
                </a:schemeClr>
              </a:solidFill>
              <a:latin typeface="Ebrima" panose="02000000000000000000" pitchFamily="2" charset="0"/>
              <a:cs typeface="Ebrima" panose="02000000000000000000" pitchFamily="2" charset="0"/>
            </a:endParaRPr>
          </a:p>
        </p:txBody>
      </p:sp>
      <p:pic>
        <p:nvPicPr>
          <p:cNvPr id="5" name="Picture 6" descr="C:\Users\문홍규\Desktop\CI\PNG\Deep south_basic-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2457" y="6080760"/>
            <a:ext cx="972628" cy="661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79493" y="6408224"/>
            <a:ext cx="640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>
                <a:latin typeface="Century" panose="02040604050505020304" pitchFamily="18" charset="0"/>
              </a:rPr>
              <a:t>Prepared by D-H Kim</a:t>
            </a:r>
            <a:endParaRPr lang="ko-KR" altLang="en-US" sz="1400" dirty="0">
              <a:latin typeface="Century" panose="02040604050505020304" pitchFamily="18" charset="0"/>
            </a:endParaRPr>
          </a:p>
        </p:txBody>
      </p:sp>
      <p:pic>
        <p:nvPicPr>
          <p:cNvPr id="17" name="그림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24" y="2656114"/>
            <a:ext cx="3695278" cy="3703123"/>
          </a:xfrm>
          <a:prstGeom prst="rect">
            <a:avLst/>
          </a:prstGeom>
        </p:spPr>
      </p:pic>
      <p:sp>
        <p:nvSpPr>
          <p:cNvPr id="18" name="내용 개체 틀 2"/>
          <p:cNvSpPr txBox="1">
            <a:spLocks/>
          </p:cNvSpPr>
          <p:nvPr/>
        </p:nvSpPr>
        <p:spPr>
          <a:xfrm>
            <a:off x="4648209" y="2473315"/>
            <a:ext cx="6155862" cy="36553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ko-KR" dirty="0" smtClean="0">
                <a:solidFill>
                  <a:srgbClr val="C00000"/>
                </a:solidFill>
                <a:latin typeface="Ebrima" panose="02000000000000000000" pitchFamily="2" charset="0"/>
                <a:cs typeface="Ebrima" panose="02000000000000000000" pitchFamily="2" charset="0"/>
              </a:rPr>
              <a:t>period: </a:t>
            </a:r>
            <a:r>
              <a:rPr lang="en-US" altLang="ko-KR" dirty="0" smtClean="0">
                <a:solidFill>
                  <a:schemeClr val="accent5">
                    <a:lumMod val="50000"/>
                  </a:schemeClr>
                </a:solidFill>
                <a:latin typeface="Ebrima" panose="02000000000000000000" pitchFamily="2" charset="0"/>
                <a:cs typeface="Ebrima" panose="02000000000000000000" pitchFamily="2" charset="0"/>
              </a:rPr>
              <a:t>10-12 October 2017</a:t>
            </a:r>
          </a:p>
          <a:p>
            <a:pPr>
              <a:lnSpc>
                <a:spcPct val="120000"/>
              </a:lnSpc>
            </a:pPr>
            <a:r>
              <a:rPr lang="en-US" altLang="ko-KR" dirty="0" smtClean="0">
                <a:solidFill>
                  <a:srgbClr val="C00000"/>
                </a:solidFill>
                <a:latin typeface="Ebrima" panose="02000000000000000000" pitchFamily="2" charset="0"/>
                <a:cs typeface="Ebrima" panose="02000000000000000000" pitchFamily="2" charset="0"/>
              </a:rPr>
              <a:t>facility: </a:t>
            </a:r>
            <a:r>
              <a:rPr lang="en-US" altLang="ko-KR" dirty="0" smtClean="0">
                <a:solidFill>
                  <a:schemeClr val="accent5">
                    <a:lumMod val="50000"/>
                  </a:schemeClr>
                </a:solidFill>
                <a:latin typeface="Ebrima" panose="02000000000000000000" pitchFamily="2" charset="0"/>
                <a:cs typeface="Ebrima" panose="02000000000000000000" pitchFamily="2" charset="0"/>
              </a:rPr>
              <a:t>KMTNet-SSO &amp; SAAO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ko-KR" dirty="0" smtClean="0">
                <a:solidFill>
                  <a:schemeClr val="accent5">
                    <a:lumMod val="50000"/>
                  </a:schemeClr>
                </a:solidFill>
                <a:latin typeface="Ebrima" panose="02000000000000000000" pitchFamily="2" charset="0"/>
                <a:cs typeface="Ebrima" panose="02000000000000000000" pitchFamily="2" charset="0"/>
              </a:rPr>
              <a:t>  1.6 m + 18k mosaic CCD</a:t>
            </a:r>
          </a:p>
          <a:p>
            <a:pPr>
              <a:lnSpc>
                <a:spcPct val="120000"/>
              </a:lnSpc>
            </a:pPr>
            <a:r>
              <a:rPr lang="en-US" altLang="ko-KR" dirty="0" smtClean="0">
                <a:solidFill>
                  <a:srgbClr val="C00000"/>
                </a:solidFill>
                <a:latin typeface="Ebrima" panose="02000000000000000000" pitchFamily="2" charset="0"/>
                <a:cs typeface="Ebrima" panose="02000000000000000000" pitchFamily="2" charset="0"/>
              </a:rPr>
              <a:t>data share: </a:t>
            </a:r>
            <a:r>
              <a:rPr lang="en-US" altLang="ko-KR" dirty="0" smtClean="0">
                <a:solidFill>
                  <a:schemeClr val="accent5">
                    <a:lumMod val="50000"/>
                  </a:schemeClr>
                </a:solidFill>
                <a:latin typeface="Ebrima" panose="02000000000000000000" pitchFamily="2" charset="0"/>
                <a:cs typeface="Ebrima" panose="02000000000000000000" pitchFamily="2" charset="0"/>
              </a:rPr>
              <a:t>w/ Erasmus+ @SAAO</a:t>
            </a:r>
          </a:p>
          <a:p>
            <a:endParaRPr lang="ko-KR" altLang="en-US" dirty="0">
              <a:latin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3666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-13855" y="365126"/>
            <a:ext cx="10394722" cy="1048038"/>
          </a:xfrm>
          <a:solidFill>
            <a:schemeClr val="tx2"/>
          </a:solidFill>
        </p:spPr>
        <p:txBody>
          <a:bodyPr>
            <a:normAutofit/>
          </a:bodyPr>
          <a:lstStyle/>
          <a:p>
            <a:r>
              <a:rPr lang="en-US" altLang="ko-KR" dirty="0" smtClean="0"/>
              <a:t>  </a:t>
            </a:r>
            <a:r>
              <a:rPr lang="en-US" altLang="ko-KR" sz="4000" dirty="0" smtClean="0">
                <a:solidFill>
                  <a:schemeClr val="bg1"/>
                </a:solidFill>
              </a:rPr>
              <a:t>3D taxonomy: </a:t>
            </a:r>
            <a:r>
              <a:rPr lang="en-US" altLang="ko-KR" sz="4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IAWN </a:t>
            </a:r>
            <a:r>
              <a:rPr lang="en-US" altLang="ko-KR" sz="4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perspectives</a:t>
            </a:r>
            <a:endParaRPr lang="ko-KR" altLang="en-US" sz="40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Picture 6" descr="C:\Users\문홍규\Desktop\CI\PNG\Deep south_basic-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2457" y="6080760"/>
            <a:ext cx="972628" cy="661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표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607433"/>
              </p:ext>
            </p:extLst>
          </p:nvPr>
        </p:nvGraphicFramePr>
        <p:xfrm>
          <a:off x="6064827" y="3226505"/>
          <a:ext cx="5872190" cy="28251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844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03879">
                  <a:extLst>
                    <a:ext uri="{9D8B030D-6E8A-4147-A177-3AD203B41FA5}">
                      <a16:colId xmlns:a16="http://schemas.microsoft.com/office/drawing/2014/main" xmlns="" val="598245769"/>
                    </a:ext>
                  </a:extLst>
                </a:gridCol>
                <a:gridCol w="142329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2329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2329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53675">
                <a:tc gridSpan="2">
                  <a:txBody>
                    <a:bodyPr/>
                    <a:lstStyle/>
                    <a:p>
                      <a:pPr algn="l" latinLnBrk="1"/>
                      <a:r>
                        <a:rPr lang="en-US" altLang="ko-KR" sz="165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Georgia" panose="02040502050405020303" pitchFamily="18" charset="0"/>
                        </a:rPr>
                        <a:t>complex</a:t>
                      </a:r>
                      <a:endParaRPr lang="ko-KR" altLang="en-US" sz="1650" dirty="0">
                        <a:solidFill>
                          <a:schemeClr val="tx2">
                            <a:lumMod val="75000"/>
                          </a:schemeClr>
                        </a:solidFill>
                        <a:latin typeface="Georgia" panose="02040502050405020303" pitchFamily="18" charset="0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650" i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Georgia" panose="02040502050405020303" pitchFamily="18" charset="0"/>
                        </a:rPr>
                        <a:t>g – i</a:t>
                      </a:r>
                      <a:endParaRPr lang="ko-KR" altLang="en-US" sz="1650" i="1" dirty="0">
                        <a:solidFill>
                          <a:schemeClr val="tx2">
                            <a:lumMod val="75000"/>
                          </a:schemeClr>
                        </a:solidFill>
                        <a:latin typeface="Georgia" panose="02040502050405020303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650" i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Georgia" panose="02040502050405020303" pitchFamily="18" charset="0"/>
                        </a:rPr>
                        <a:t>i - z</a:t>
                      </a:r>
                      <a:endParaRPr lang="ko-KR" altLang="en-US" sz="1650" i="1" dirty="0">
                        <a:solidFill>
                          <a:schemeClr val="tx2">
                            <a:lumMod val="75000"/>
                          </a:schemeClr>
                        </a:solidFill>
                        <a:latin typeface="Georgia" panose="02040502050405020303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650" i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Georgia" panose="02040502050405020303" pitchFamily="18" charset="0"/>
                        </a:rPr>
                        <a:t>griz</a:t>
                      </a:r>
                      <a:endParaRPr lang="ko-KR" altLang="en-US" sz="1650" i="1" dirty="0">
                        <a:solidFill>
                          <a:schemeClr val="tx2">
                            <a:lumMod val="75000"/>
                          </a:schemeClr>
                        </a:solidFill>
                        <a:latin typeface="Georgia" panose="02040502050405020303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46307">
                <a:tc gridSpan="2">
                  <a:txBody>
                    <a:bodyPr/>
                    <a:lstStyle/>
                    <a:p>
                      <a:pPr algn="l" latinLnBrk="1"/>
                      <a:r>
                        <a:rPr lang="en-US" altLang="ko-KR" sz="1650" b="0" dirty="0" smtClean="0">
                          <a:solidFill>
                            <a:schemeClr val="bg1"/>
                          </a:solidFill>
                          <a:latin typeface="Georgia" panose="02040502050405020303" pitchFamily="18" charset="0"/>
                        </a:rPr>
                        <a:t>S-complex</a:t>
                      </a:r>
                      <a:endParaRPr lang="ko-KR" altLang="en-US" sz="1650" b="0" dirty="0">
                        <a:solidFill>
                          <a:schemeClr val="bg1"/>
                        </a:solidFill>
                        <a:latin typeface="Georgia" panose="02040502050405020303" pitchFamily="18" charset="0"/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50" dirty="0" smtClean="0">
                          <a:solidFill>
                            <a:schemeClr val="bg1"/>
                          </a:solidFill>
                          <a:latin typeface="Georgia" panose="02040502050405020303" pitchFamily="18" charset="0"/>
                        </a:rPr>
                        <a:t>0.32235</a:t>
                      </a:r>
                      <a:endParaRPr lang="ko-KR" altLang="en-US" sz="1550" dirty="0">
                        <a:solidFill>
                          <a:schemeClr val="bg1"/>
                        </a:solidFill>
                        <a:latin typeface="Georgia" panose="02040502050405020303" pitchFamily="18" charset="0"/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50" dirty="0" smtClean="0">
                          <a:solidFill>
                            <a:schemeClr val="bg1"/>
                          </a:solidFill>
                          <a:latin typeface="Georgia" panose="02040502050405020303" pitchFamily="18" charset="0"/>
                        </a:rPr>
                        <a:t>-0.09155</a:t>
                      </a:r>
                      <a:endParaRPr lang="ko-KR" altLang="en-US" sz="1550" dirty="0">
                        <a:solidFill>
                          <a:schemeClr val="bg1"/>
                        </a:solidFill>
                        <a:latin typeface="Georgia" panose="02040502050405020303" pitchFamily="18" charset="0"/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50" dirty="0" smtClean="0">
                          <a:solidFill>
                            <a:schemeClr val="bg1"/>
                          </a:solidFill>
                          <a:latin typeface="Georgia" panose="02040502050405020303" pitchFamily="18" charset="0"/>
                        </a:rPr>
                        <a:t>0.78526</a:t>
                      </a:r>
                      <a:endParaRPr lang="ko-KR" altLang="en-US" sz="1550" dirty="0">
                        <a:solidFill>
                          <a:schemeClr val="bg1"/>
                        </a:solidFill>
                        <a:latin typeface="Georgia" panose="02040502050405020303" pitchFamily="18" charset="0"/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46307">
                <a:tc rowSpan="4">
                  <a:txBody>
                    <a:bodyPr/>
                    <a:lstStyle/>
                    <a:p>
                      <a:pPr algn="l" latinLnBrk="1"/>
                      <a:r>
                        <a:rPr lang="en-US" altLang="ko-KR" sz="1650" b="0" dirty="0" smtClean="0">
                          <a:solidFill>
                            <a:schemeClr val="bg1"/>
                          </a:solidFill>
                          <a:latin typeface="Georgia" panose="02040502050405020303" pitchFamily="18" charset="0"/>
                        </a:rPr>
                        <a:t>X-</a:t>
                      </a:r>
                      <a:endParaRPr lang="ko-KR" altLang="en-US" sz="1650" b="0" dirty="0">
                        <a:solidFill>
                          <a:schemeClr val="bg1"/>
                        </a:solidFill>
                        <a:latin typeface="Georgia" panose="02040502050405020303" pitchFamily="18" charset="0"/>
                      </a:endParaRPr>
                    </a:p>
                  </a:txBody>
                  <a:tcPr>
                    <a:solidFill>
                      <a:srgbClr val="4F009E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750" b="0" dirty="0" smtClean="0">
                          <a:solidFill>
                            <a:schemeClr val="bg1"/>
                          </a:solidFill>
                          <a:latin typeface="Georgia" panose="02040502050405020303" pitchFamily="18" charset="0"/>
                        </a:rPr>
                        <a:t>X-type</a:t>
                      </a:r>
                      <a:endParaRPr lang="ko-KR" altLang="en-US" sz="1750" b="0" dirty="0">
                        <a:solidFill>
                          <a:schemeClr val="bg1"/>
                        </a:solidFill>
                        <a:latin typeface="Georgia" panose="02040502050405020303" pitchFamily="18" charset="0"/>
                      </a:endParaRPr>
                    </a:p>
                  </a:txBody>
                  <a:tcPr>
                    <a:solidFill>
                      <a:srgbClr val="4F009E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50" dirty="0" smtClean="0">
                          <a:solidFill>
                            <a:schemeClr val="bg1"/>
                          </a:solidFill>
                          <a:latin typeface="Georgia" panose="02040502050405020303" pitchFamily="18" charset="0"/>
                        </a:rPr>
                        <a:t>0.21891</a:t>
                      </a:r>
                      <a:endParaRPr lang="ko-KR" altLang="en-US" sz="1550" dirty="0">
                        <a:solidFill>
                          <a:schemeClr val="bg1"/>
                        </a:solidFill>
                        <a:latin typeface="Georgia" panose="02040502050405020303" pitchFamily="18" charset="0"/>
                      </a:endParaRPr>
                    </a:p>
                  </a:txBody>
                  <a:tcPr>
                    <a:solidFill>
                      <a:srgbClr val="4F009E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50" dirty="0" smtClean="0">
                          <a:solidFill>
                            <a:schemeClr val="bg1"/>
                          </a:solidFill>
                          <a:latin typeface="Georgia" panose="02040502050405020303" pitchFamily="18" charset="0"/>
                        </a:rPr>
                        <a:t>-0.00426</a:t>
                      </a:r>
                      <a:endParaRPr lang="ko-KR" altLang="en-US" sz="1550" dirty="0">
                        <a:solidFill>
                          <a:schemeClr val="bg1"/>
                        </a:solidFill>
                        <a:latin typeface="Georgia" panose="02040502050405020303" pitchFamily="18" charset="0"/>
                      </a:endParaRPr>
                    </a:p>
                  </a:txBody>
                  <a:tcPr>
                    <a:solidFill>
                      <a:srgbClr val="4F009E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50" dirty="0" smtClean="0">
                          <a:solidFill>
                            <a:schemeClr val="bg1"/>
                          </a:solidFill>
                          <a:latin typeface="Georgia" panose="02040502050405020303" pitchFamily="18" charset="0"/>
                        </a:rPr>
                        <a:t>0.58351</a:t>
                      </a:r>
                      <a:endParaRPr lang="ko-KR" altLang="en-US" sz="1550" dirty="0">
                        <a:solidFill>
                          <a:schemeClr val="bg1"/>
                        </a:solidFill>
                        <a:latin typeface="Georgia" panose="02040502050405020303" pitchFamily="18" charset="0"/>
                      </a:endParaRPr>
                    </a:p>
                  </a:txBody>
                  <a:tcPr>
                    <a:solidFill>
                      <a:srgbClr val="4F009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4630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750" b="0" dirty="0" smtClean="0">
                          <a:solidFill>
                            <a:schemeClr val="bg1"/>
                          </a:solidFill>
                          <a:latin typeface="Georgia" panose="02040502050405020303" pitchFamily="18" charset="0"/>
                        </a:rPr>
                        <a:t>D-type</a:t>
                      </a:r>
                      <a:endParaRPr lang="ko-KR" altLang="en-US" sz="1750" b="0" dirty="0">
                        <a:solidFill>
                          <a:schemeClr val="bg1"/>
                        </a:solidFill>
                        <a:latin typeface="Georgia" panose="02040502050405020303" pitchFamily="18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50" dirty="0" smtClean="0">
                          <a:solidFill>
                            <a:schemeClr val="bg1"/>
                          </a:solidFill>
                          <a:latin typeface="Georgia" panose="02040502050405020303" pitchFamily="18" charset="0"/>
                        </a:rPr>
                        <a:t>0.24405</a:t>
                      </a:r>
                      <a:endParaRPr lang="ko-KR" altLang="en-US" sz="1550" dirty="0">
                        <a:solidFill>
                          <a:schemeClr val="bg1"/>
                        </a:solidFill>
                        <a:latin typeface="Georgia" panose="02040502050405020303" pitchFamily="18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50" dirty="0" smtClean="0">
                          <a:solidFill>
                            <a:schemeClr val="bg1"/>
                          </a:solidFill>
                          <a:latin typeface="Georgia" panose="02040502050405020303" pitchFamily="18" charset="0"/>
                        </a:rPr>
                        <a:t>0.08177</a:t>
                      </a:r>
                      <a:endParaRPr lang="ko-KR" altLang="en-US" sz="1550" dirty="0">
                        <a:solidFill>
                          <a:schemeClr val="bg1"/>
                        </a:solidFill>
                        <a:latin typeface="Georgia" panose="02040502050405020303" pitchFamily="18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50" dirty="0" smtClean="0">
                          <a:solidFill>
                            <a:schemeClr val="bg1"/>
                          </a:solidFill>
                          <a:latin typeface="Georgia" panose="02040502050405020303" pitchFamily="18" charset="0"/>
                        </a:rPr>
                        <a:t>0.70761</a:t>
                      </a:r>
                      <a:endParaRPr lang="ko-KR" altLang="en-US" sz="1550" dirty="0">
                        <a:solidFill>
                          <a:schemeClr val="bg1"/>
                        </a:solidFill>
                        <a:latin typeface="Georgia" panose="02040502050405020303" pitchFamily="18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82694618"/>
                  </a:ext>
                </a:extLst>
              </a:tr>
              <a:tr h="34630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750" b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Georgia" panose="02040502050405020303" pitchFamily="18" charset="0"/>
                        </a:rPr>
                        <a:t>K-type</a:t>
                      </a:r>
                      <a:endParaRPr lang="ko-KR" altLang="en-US" sz="1750" b="0" dirty="0">
                        <a:solidFill>
                          <a:schemeClr val="tx2">
                            <a:lumMod val="75000"/>
                          </a:schemeClr>
                        </a:solidFill>
                        <a:latin typeface="Georgia" panose="02040502050405020303" pitchFamily="18" charset="0"/>
                      </a:endParaRPr>
                    </a:p>
                  </a:txBody>
                  <a:tcPr>
                    <a:solidFill>
                      <a:srgbClr val="F8F2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5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Georgia" panose="02040502050405020303" pitchFamily="18" charset="0"/>
                        </a:rPr>
                        <a:t>0.26734</a:t>
                      </a:r>
                      <a:endParaRPr lang="ko-KR" altLang="en-US" sz="1550" dirty="0">
                        <a:solidFill>
                          <a:schemeClr val="tx2">
                            <a:lumMod val="75000"/>
                          </a:schemeClr>
                        </a:solidFill>
                        <a:latin typeface="Georgia" panose="02040502050405020303" pitchFamily="18" charset="0"/>
                      </a:endParaRPr>
                    </a:p>
                  </a:txBody>
                  <a:tcPr>
                    <a:solidFill>
                      <a:srgbClr val="F8F2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5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Georgia" panose="02040502050405020303" pitchFamily="18" charset="0"/>
                        </a:rPr>
                        <a:t>-0.04733</a:t>
                      </a:r>
                      <a:endParaRPr lang="ko-KR" altLang="en-US" sz="1550" dirty="0">
                        <a:solidFill>
                          <a:schemeClr val="tx2">
                            <a:lumMod val="75000"/>
                          </a:schemeClr>
                        </a:solidFill>
                        <a:latin typeface="Georgia" panose="02040502050405020303" pitchFamily="18" charset="0"/>
                      </a:endParaRPr>
                    </a:p>
                  </a:txBody>
                  <a:tcPr>
                    <a:solidFill>
                      <a:srgbClr val="F8F2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5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Georgia" panose="02040502050405020303" pitchFamily="18" charset="0"/>
                        </a:rPr>
                        <a:t>0.69763</a:t>
                      </a:r>
                      <a:endParaRPr lang="ko-KR" altLang="en-US" sz="1550" dirty="0">
                        <a:solidFill>
                          <a:schemeClr val="tx2">
                            <a:lumMod val="75000"/>
                          </a:schemeClr>
                        </a:solidFill>
                        <a:latin typeface="Georgia" panose="02040502050405020303" pitchFamily="18" charset="0"/>
                      </a:endParaRPr>
                    </a:p>
                  </a:txBody>
                  <a:tcPr>
                    <a:solidFill>
                      <a:srgbClr val="F8F2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56678941"/>
                  </a:ext>
                </a:extLst>
              </a:tr>
              <a:tr h="34630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750" b="0" dirty="0" smtClean="0">
                          <a:solidFill>
                            <a:schemeClr val="bg1"/>
                          </a:solidFill>
                          <a:latin typeface="Georgia" panose="02040502050405020303" pitchFamily="18" charset="0"/>
                        </a:rPr>
                        <a:t>L-type</a:t>
                      </a:r>
                      <a:endParaRPr lang="ko-KR" altLang="en-US" sz="1750" b="0" dirty="0">
                        <a:solidFill>
                          <a:schemeClr val="bg1"/>
                        </a:solidFill>
                        <a:latin typeface="Georgia" panose="02040502050405020303" pitchFamily="18" charset="0"/>
                      </a:endParaRPr>
                    </a:p>
                  </a:txBody>
                  <a:tcPr>
                    <a:solidFill>
                      <a:srgbClr val="9ED56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50" dirty="0" smtClean="0">
                          <a:solidFill>
                            <a:schemeClr val="bg1"/>
                          </a:solidFill>
                          <a:latin typeface="Georgia" panose="02040502050405020303" pitchFamily="18" charset="0"/>
                        </a:rPr>
                        <a:t>0.34114</a:t>
                      </a:r>
                      <a:endParaRPr lang="ko-KR" altLang="en-US" sz="1550" dirty="0">
                        <a:solidFill>
                          <a:schemeClr val="bg1"/>
                        </a:solidFill>
                        <a:latin typeface="Georgia" panose="02040502050405020303" pitchFamily="18" charset="0"/>
                      </a:endParaRPr>
                    </a:p>
                  </a:txBody>
                  <a:tcPr>
                    <a:solidFill>
                      <a:srgbClr val="9ED56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50" dirty="0" smtClean="0">
                          <a:solidFill>
                            <a:schemeClr val="bg1"/>
                          </a:solidFill>
                          <a:latin typeface="Georgia" panose="02040502050405020303" pitchFamily="18" charset="0"/>
                        </a:rPr>
                        <a:t>-0.00564</a:t>
                      </a:r>
                      <a:endParaRPr lang="ko-KR" altLang="en-US" sz="1550" dirty="0">
                        <a:solidFill>
                          <a:schemeClr val="bg1"/>
                        </a:solidFill>
                        <a:latin typeface="Georgia" panose="02040502050405020303" pitchFamily="18" charset="0"/>
                      </a:endParaRPr>
                    </a:p>
                  </a:txBody>
                  <a:tcPr>
                    <a:solidFill>
                      <a:srgbClr val="9ED56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50" dirty="0" smtClean="0">
                          <a:solidFill>
                            <a:schemeClr val="bg1"/>
                          </a:solidFill>
                          <a:latin typeface="Georgia" panose="02040502050405020303" pitchFamily="18" charset="0"/>
                        </a:rPr>
                        <a:t>0.93358</a:t>
                      </a:r>
                      <a:endParaRPr lang="ko-KR" altLang="en-US" sz="1550" dirty="0">
                        <a:solidFill>
                          <a:schemeClr val="bg1"/>
                        </a:solidFill>
                        <a:latin typeface="Georgia" panose="02040502050405020303" pitchFamily="18" charset="0"/>
                      </a:endParaRPr>
                    </a:p>
                  </a:txBody>
                  <a:tcPr>
                    <a:solidFill>
                      <a:srgbClr val="9ED5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65476518"/>
                  </a:ext>
                </a:extLst>
              </a:tr>
              <a:tr h="346307">
                <a:tc gridSpan="2">
                  <a:txBody>
                    <a:bodyPr/>
                    <a:lstStyle/>
                    <a:p>
                      <a:pPr algn="l" latinLnBrk="1"/>
                      <a:r>
                        <a:rPr lang="en-US" altLang="ko-KR" sz="1650" b="0" dirty="0" smtClean="0">
                          <a:solidFill>
                            <a:schemeClr val="bg1"/>
                          </a:solidFill>
                          <a:latin typeface="Georgia" panose="02040502050405020303" pitchFamily="18" charset="0"/>
                        </a:rPr>
                        <a:t>C-complex</a:t>
                      </a:r>
                      <a:endParaRPr lang="ko-KR" altLang="en-US" sz="1650" b="0" dirty="0">
                        <a:solidFill>
                          <a:schemeClr val="bg1"/>
                        </a:solidFill>
                        <a:latin typeface="Georgia" panose="02040502050405020303" pitchFamily="18" charset="0"/>
                      </a:endParaRPr>
                    </a:p>
                  </a:txBody>
                  <a:tcPr>
                    <a:solidFill>
                      <a:srgbClr val="0033CC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50" dirty="0" smtClean="0">
                          <a:solidFill>
                            <a:schemeClr val="bg1"/>
                          </a:solidFill>
                          <a:latin typeface="Georgia" panose="02040502050405020303" pitchFamily="18" charset="0"/>
                        </a:rPr>
                        <a:t>0.05941</a:t>
                      </a:r>
                      <a:endParaRPr lang="ko-KR" altLang="en-US" sz="1550" dirty="0">
                        <a:solidFill>
                          <a:schemeClr val="bg1"/>
                        </a:solidFill>
                        <a:latin typeface="Georgia" panose="02040502050405020303" pitchFamily="18" charset="0"/>
                      </a:endParaRPr>
                    </a:p>
                  </a:txBody>
                  <a:tcP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50" dirty="0" smtClean="0">
                          <a:solidFill>
                            <a:schemeClr val="bg1"/>
                          </a:solidFill>
                          <a:latin typeface="Georgia" panose="02040502050405020303" pitchFamily="18" charset="0"/>
                        </a:rPr>
                        <a:t>-0.00225</a:t>
                      </a:r>
                      <a:endParaRPr lang="ko-KR" altLang="en-US" sz="1550" dirty="0">
                        <a:solidFill>
                          <a:schemeClr val="bg1"/>
                        </a:solidFill>
                        <a:latin typeface="Georgia" panose="02040502050405020303" pitchFamily="18" charset="0"/>
                      </a:endParaRPr>
                    </a:p>
                  </a:txBody>
                  <a:tcP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50" dirty="0" smtClean="0">
                          <a:solidFill>
                            <a:schemeClr val="bg1"/>
                          </a:solidFill>
                          <a:latin typeface="Georgia" panose="02040502050405020303" pitchFamily="18" charset="0"/>
                        </a:rPr>
                        <a:t>0.16325</a:t>
                      </a:r>
                      <a:endParaRPr lang="ko-KR" altLang="en-US" sz="1550" dirty="0">
                        <a:solidFill>
                          <a:schemeClr val="bg1"/>
                        </a:solidFill>
                        <a:latin typeface="Georgia" panose="02040502050405020303" pitchFamily="18" charset="0"/>
                      </a:endParaRPr>
                    </a:p>
                  </a:txBody>
                  <a:tcPr>
                    <a:solidFill>
                      <a:srgbClr val="0033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46307">
                <a:tc gridSpan="2">
                  <a:txBody>
                    <a:bodyPr/>
                    <a:lstStyle/>
                    <a:p>
                      <a:pPr algn="l" latinLnBrk="1"/>
                      <a:r>
                        <a:rPr lang="en-US" altLang="ko-KR" sz="1650" b="0" dirty="0" smtClean="0">
                          <a:solidFill>
                            <a:schemeClr val="bg1"/>
                          </a:solidFill>
                          <a:latin typeface="Georgia" panose="02040502050405020303" pitchFamily="18" charset="0"/>
                        </a:rPr>
                        <a:t>V-type</a:t>
                      </a:r>
                      <a:endParaRPr lang="ko-KR" altLang="en-US" sz="1650" b="0" dirty="0">
                        <a:solidFill>
                          <a:schemeClr val="bg1"/>
                        </a:solidFill>
                        <a:latin typeface="Georgia" panose="02040502050405020303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50" dirty="0" smtClean="0">
                          <a:solidFill>
                            <a:schemeClr val="bg1"/>
                          </a:solidFill>
                          <a:latin typeface="Georgia" panose="02040502050405020303" pitchFamily="18" charset="0"/>
                        </a:rPr>
                        <a:t>0.36092</a:t>
                      </a:r>
                      <a:endParaRPr lang="ko-KR" altLang="en-US" sz="1550" dirty="0">
                        <a:solidFill>
                          <a:schemeClr val="bg1"/>
                        </a:solidFill>
                        <a:latin typeface="Georgia" panose="02040502050405020303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50" dirty="0" smtClean="0">
                          <a:solidFill>
                            <a:schemeClr val="bg1"/>
                          </a:solidFill>
                          <a:latin typeface="Georgia" panose="02040502050405020303" pitchFamily="18" charset="0"/>
                        </a:rPr>
                        <a:t>-0.20398</a:t>
                      </a:r>
                      <a:endParaRPr lang="ko-KR" altLang="en-US" sz="1550" dirty="0">
                        <a:solidFill>
                          <a:schemeClr val="bg1"/>
                        </a:solidFill>
                        <a:latin typeface="Georgia" panose="02040502050405020303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50" dirty="0" smtClean="0">
                          <a:solidFill>
                            <a:schemeClr val="bg1"/>
                          </a:solidFill>
                          <a:latin typeface="Georgia" panose="02040502050405020303" pitchFamily="18" charset="0"/>
                        </a:rPr>
                        <a:t>0.73925</a:t>
                      </a:r>
                      <a:endParaRPr lang="ko-KR" altLang="en-US" sz="1550" dirty="0">
                        <a:solidFill>
                          <a:schemeClr val="bg1"/>
                        </a:solidFill>
                        <a:latin typeface="Georgia" panose="02040502050405020303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5483105" y="1620000"/>
            <a:ext cx="6485084" cy="1474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altLang="ko-KR" sz="2800" b="1" u="sng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Franklin Gothic Medium" panose="020B0603020102020204" pitchFamily="34" charset="0"/>
                <a:ea typeface="HY견고딕" panose="02030600000101010101" pitchFamily="18" charset="-127"/>
                <a:cs typeface="Gisha" panose="020B0502040204020203" pitchFamily="34" charset="-79"/>
              </a:rPr>
              <a:t>MOC 4 + DeMeo &amp; Carry dataset</a:t>
            </a:r>
          </a:p>
          <a:p>
            <a:pPr marL="457200" indent="-457200">
              <a:lnSpc>
                <a:spcPct val="95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ko-KR" sz="2000" dirty="0" smtClean="0">
                <a:solidFill>
                  <a:srgbClr val="002060"/>
                </a:solidFill>
                <a:latin typeface="Georgia" panose="02040502050405020303" pitchFamily="18" charset="0"/>
                <a:cs typeface="Gisha" panose="020B0502040204020203" pitchFamily="34" charset="-79"/>
              </a:rPr>
              <a:t>DeMeo +09 </a:t>
            </a:r>
          </a:p>
          <a:p>
            <a:pPr marL="457200" indent="-457200">
              <a:lnSpc>
                <a:spcPct val="95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ko-KR" sz="2000" dirty="0" smtClean="0">
                <a:solidFill>
                  <a:srgbClr val="002060"/>
                </a:solidFill>
                <a:latin typeface="Georgia" panose="02040502050405020303" pitchFamily="18" charset="0"/>
                <a:cs typeface="Gisha" panose="020B0502040204020203" pitchFamily="34" charset="-79"/>
              </a:rPr>
              <a:t>0.44~1.10 </a:t>
            </a:r>
            <a:r>
              <a:rPr lang="en-US" altLang="ko-KR" sz="2000" dirty="0">
                <a:solidFill>
                  <a:srgbClr val="002060"/>
                </a:solidFill>
                <a:latin typeface="Georgia" panose="02040502050405020303" pitchFamily="18" charset="0"/>
                <a:cs typeface="Gisha" panose="020B0502040204020203" pitchFamily="34" charset="-79"/>
              </a:rPr>
              <a:t>µm</a:t>
            </a:r>
          </a:p>
          <a:p>
            <a:pPr marL="457200" indent="-457200">
              <a:lnSpc>
                <a:spcPct val="95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rgbClr val="002060"/>
                </a:solidFill>
                <a:latin typeface="Georgia" panose="02040502050405020303" pitchFamily="18" charset="0"/>
                <a:cs typeface="Gisha" panose="020B0502040204020203" pitchFamily="34" charset="-79"/>
              </a:rPr>
              <a:t>~400 </a:t>
            </a:r>
            <a:r>
              <a:rPr lang="en-US" altLang="ko-KR" sz="2000" dirty="0" smtClean="0">
                <a:solidFill>
                  <a:srgbClr val="002060"/>
                </a:solidFill>
                <a:latin typeface="Georgia" panose="02040502050405020303" pitchFamily="18" charset="0"/>
                <a:cs typeface="Gisha" panose="020B0502040204020203" pitchFamily="34" charset="-79"/>
              </a:rPr>
              <a:t>VIS-NIR </a:t>
            </a:r>
            <a:r>
              <a:rPr lang="en-US" altLang="ko-KR" sz="2000" dirty="0">
                <a:solidFill>
                  <a:srgbClr val="002060"/>
                </a:solidFill>
                <a:latin typeface="Georgia" panose="02040502050405020303" pitchFamily="18" charset="0"/>
                <a:cs typeface="Gisha" panose="020B0502040204020203" pitchFamily="34" charset="-79"/>
              </a:rPr>
              <a:t>reflectance </a:t>
            </a:r>
            <a:r>
              <a:rPr lang="en-US" altLang="ko-KR" sz="2000" dirty="0" smtClean="0">
                <a:solidFill>
                  <a:srgbClr val="002060"/>
                </a:solidFill>
                <a:latin typeface="Georgia" panose="02040502050405020303" pitchFamily="18" charset="0"/>
                <a:cs typeface="Gisha" panose="020B0502040204020203" pitchFamily="34" charset="-79"/>
              </a:rPr>
              <a:t>spectra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79493" y="6359237"/>
            <a:ext cx="640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>
                <a:latin typeface="Century" panose="02040604050505020304" pitchFamily="18" charset="0"/>
              </a:rPr>
              <a:t>Roh, in preparation</a:t>
            </a:r>
            <a:endParaRPr lang="ko-KR" altLang="en-US" sz="1400" dirty="0">
              <a:latin typeface="Century" panose="02040604050505020304" pitchFamily="18" charset="0"/>
            </a:endParaRPr>
          </a:p>
        </p:txBody>
      </p:sp>
      <p:grpSp>
        <p:nvGrpSpPr>
          <p:cNvPr id="11" name="그룹 10"/>
          <p:cNvGrpSpPr/>
          <p:nvPr/>
        </p:nvGrpSpPr>
        <p:grpSpPr>
          <a:xfrm>
            <a:off x="462201" y="1523088"/>
            <a:ext cx="4588184" cy="4854292"/>
            <a:chOff x="10955828" y="33100783"/>
            <a:chExt cx="8636740" cy="9468552"/>
          </a:xfrm>
        </p:grpSpPr>
        <p:pic>
          <p:nvPicPr>
            <p:cNvPr id="12" name="그림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360245" y="33467633"/>
              <a:ext cx="3581880" cy="3266354"/>
            </a:xfrm>
            <a:prstGeom prst="rect">
              <a:avLst/>
            </a:prstGeom>
          </p:spPr>
        </p:pic>
        <p:pic>
          <p:nvPicPr>
            <p:cNvPr id="13" name="그림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267344" y="37243764"/>
              <a:ext cx="2578434" cy="2520000"/>
            </a:xfrm>
            <a:prstGeom prst="rect">
              <a:avLst/>
            </a:prstGeom>
          </p:spPr>
        </p:pic>
        <p:pic>
          <p:nvPicPr>
            <p:cNvPr id="15" name="그림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05163" y="40049335"/>
              <a:ext cx="2578434" cy="2520000"/>
            </a:xfrm>
            <a:prstGeom prst="rect">
              <a:avLst/>
            </a:prstGeom>
          </p:spPr>
        </p:pic>
        <p:pic>
          <p:nvPicPr>
            <p:cNvPr id="16" name="그림 1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061807" y="37243764"/>
              <a:ext cx="2578434" cy="2520000"/>
            </a:xfrm>
            <a:prstGeom prst="rect">
              <a:avLst/>
            </a:prstGeom>
          </p:spPr>
        </p:pic>
        <p:pic>
          <p:nvPicPr>
            <p:cNvPr id="17" name="그림 1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014856" y="40004818"/>
              <a:ext cx="2578434" cy="2520000"/>
            </a:xfrm>
            <a:prstGeom prst="rect">
              <a:avLst/>
            </a:prstGeom>
          </p:spPr>
        </p:pic>
        <p:pic>
          <p:nvPicPr>
            <p:cNvPr id="18" name="그림 1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6942125" y="37243764"/>
              <a:ext cx="2578434" cy="2520000"/>
            </a:xfrm>
            <a:prstGeom prst="rect">
              <a:avLst/>
            </a:prstGeom>
          </p:spPr>
        </p:pic>
        <p:pic>
          <p:nvPicPr>
            <p:cNvPr id="19" name="그림 1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7014134" y="40020498"/>
              <a:ext cx="2578434" cy="2520000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 rot="20545985">
              <a:off x="15834665" y="36201827"/>
              <a:ext cx="1080121" cy="518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 smtClean="0"/>
                <a:t>g - i</a:t>
              </a:r>
              <a:endParaRPr lang="ko-KR" altLang="en-US" sz="1200" b="1" dirty="0"/>
            </a:p>
          </p:txBody>
        </p:sp>
        <p:sp>
          <p:nvSpPr>
            <p:cNvPr id="21" name="TextBox 20"/>
            <p:cNvSpPr txBox="1"/>
            <p:nvPr/>
          </p:nvSpPr>
          <p:spPr>
            <a:xfrm rot="1417591">
              <a:off x="13471372" y="36213579"/>
              <a:ext cx="1080121" cy="518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/>
                <a:t>i</a:t>
              </a:r>
              <a:r>
                <a:rPr lang="en-US" altLang="ko-KR" sz="1200" b="1" dirty="0" smtClean="0"/>
                <a:t> - z</a:t>
              </a:r>
              <a:endParaRPr lang="ko-KR" altLang="en-US" sz="1200" b="1" dirty="0"/>
            </a:p>
          </p:txBody>
        </p:sp>
        <p:sp>
          <p:nvSpPr>
            <p:cNvPr id="22" name="TextBox 21"/>
            <p:cNvSpPr txBox="1"/>
            <p:nvPr/>
          </p:nvSpPr>
          <p:spPr>
            <a:xfrm rot="16200000">
              <a:off x="12328807" y="34622350"/>
              <a:ext cx="1809785" cy="4858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 smtClean="0"/>
                <a:t>griz color</a:t>
              </a:r>
              <a:endParaRPr lang="ko-KR" altLang="en-US" sz="1200" b="1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2045582" y="39596440"/>
              <a:ext cx="1080120" cy="518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 smtClean="0"/>
                <a:t>g - i</a:t>
              </a:r>
              <a:endParaRPr lang="ko-KR" altLang="en-US" sz="1200" b="1" dirty="0"/>
            </a:p>
          </p:txBody>
        </p:sp>
        <p:sp>
          <p:nvSpPr>
            <p:cNvPr id="24" name="TextBox 23"/>
            <p:cNvSpPr txBox="1"/>
            <p:nvPr/>
          </p:nvSpPr>
          <p:spPr>
            <a:xfrm rot="16200000">
              <a:off x="10658677" y="38260716"/>
              <a:ext cx="1080119" cy="4858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/>
                <a:t>i</a:t>
              </a:r>
              <a:r>
                <a:rPr lang="en-US" altLang="ko-KR" sz="1200" b="1" dirty="0" smtClean="0"/>
                <a:t> - z</a:t>
              </a:r>
              <a:endParaRPr lang="ko-KR" altLang="en-US" sz="1200" b="1" dirty="0"/>
            </a:p>
          </p:txBody>
        </p:sp>
        <p:sp>
          <p:nvSpPr>
            <p:cNvPr id="25" name="TextBox 24"/>
            <p:cNvSpPr txBox="1"/>
            <p:nvPr/>
          </p:nvSpPr>
          <p:spPr>
            <a:xfrm rot="16200000">
              <a:off x="10730687" y="40986998"/>
              <a:ext cx="1080119" cy="4858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/>
                <a:t>i</a:t>
              </a:r>
              <a:r>
                <a:rPr lang="en-US" altLang="ko-KR" sz="1200" b="1" dirty="0" smtClean="0"/>
                <a:t> - z</a:t>
              </a:r>
              <a:endParaRPr lang="ko-KR" altLang="en-US" sz="1200" b="1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7590197" y="39650837"/>
              <a:ext cx="1080120" cy="518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/>
                <a:t>i</a:t>
              </a:r>
              <a:r>
                <a:rPr lang="en-US" altLang="ko-KR" sz="1200" b="1" dirty="0" smtClean="0"/>
                <a:t> - z</a:t>
              </a:r>
              <a:endParaRPr lang="ko-KR" altLang="en-US" sz="1200" b="1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4781886" y="39631810"/>
              <a:ext cx="1080120" cy="518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 smtClean="0"/>
                <a:t>g - i</a:t>
              </a:r>
              <a:endParaRPr lang="ko-KR" altLang="en-US" sz="1200" b="1" dirty="0"/>
            </a:p>
          </p:txBody>
        </p:sp>
        <p:sp>
          <p:nvSpPr>
            <p:cNvPr id="28" name="TextBox 27"/>
            <p:cNvSpPr txBox="1"/>
            <p:nvPr/>
          </p:nvSpPr>
          <p:spPr>
            <a:xfrm rot="16200000">
              <a:off x="13051513" y="38183915"/>
              <a:ext cx="1809785" cy="4858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 smtClean="0"/>
                <a:t>griz color</a:t>
              </a:r>
              <a:endParaRPr lang="ko-KR" altLang="en-US" sz="1200" b="1" dirty="0"/>
            </a:p>
          </p:txBody>
        </p:sp>
        <p:sp>
          <p:nvSpPr>
            <p:cNvPr id="29" name="TextBox 28"/>
            <p:cNvSpPr txBox="1"/>
            <p:nvPr/>
          </p:nvSpPr>
          <p:spPr>
            <a:xfrm rot="16200000">
              <a:off x="13024839" y="41017907"/>
              <a:ext cx="1809785" cy="4858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 smtClean="0"/>
                <a:t>griz color</a:t>
              </a:r>
              <a:endParaRPr lang="ko-KR" altLang="en-US" sz="1200" b="1" dirty="0"/>
            </a:p>
          </p:txBody>
        </p:sp>
        <p:sp>
          <p:nvSpPr>
            <p:cNvPr id="30" name="TextBox 29"/>
            <p:cNvSpPr txBox="1"/>
            <p:nvPr/>
          </p:nvSpPr>
          <p:spPr>
            <a:xfrm rot="16200000">
              <a:off x="15917173" y="38183915"/>
              <a:ext cx="1809785" cy="4858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 smtClean="0"/>
                <a:t>griz color</a:t>
              </a:r>
              <a:endParaRPr lang="ko-KR" altLang="en-US" sz="1200" b="1" dirty="0"/>
            </a:p>
          </p:txBody>
        </p:sp>
        <p:sp>
          <p:nvSpPr>
            <p:cNvPr id="31" name="TextBox 30"/>
            <p:cNvSpPr txBox="1"/>
            <p:nvPr/>
          </p:nvSpPr>
          <p:spPr>
            <a:xfrm rot="16200000">
              <a:off x="15904604" y="41037588"/>
              <a:ext cx="1809785" cy="4858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 smtClean="0"/>
                <a:t>griz color</a:t>
              </a:r>
              <a:endParaRPr lang="ko-KR" altLang="en-US" sz="1200" b="1" dirty="0"/>
            </a:p>
          </p:txBody>
        </p:sp>
        <p:sp>
          <p:nvSpPr>
            <p:cNvPr id="32" name="아래쪽 화살표 31"/>
            <p:cNvSpPr/>
            <p:nvPr/>
          </p:nvSpPr>
          <p:spPr bwMode="auto">
            <a:xfrm>
              <a:off x="14735749" y="33100783"/>
              <a:ext cx="787380" cy="687773"/>
            </a:xfrm>
            <a:prstGeom prst="downArrow">
              <a:avLst/>
            </a:prstGeom>
            <a:solidFill>
              <a:schemeClr val="accent5">
                <a:lumMod val="40000"/>
                <a:lumOff val="6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835025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12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itchFamily="18" charset="0"/>
                  <a:ea typeface="굴림" charset="-127"/>
                </a:rPr>
                <a:t>1</a:t>
              </a:r>
              <a:endParaRPr kumimoji="1" lang="ko-KR" altLang="en-US" sz="1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굴림" charset="-127"/>
              </a:endParaRPr>
            </a:p>
          </p:txBody>
        </p:sp>
        <p:sp>
          <p:nvSpPr>
            <p:cNvPr id="33" name="위쪽 화살표 32"/>
            <p:cNvSpPr/>
            <p:nvPr/>
          </p:nvSpPr>
          <p:spPr bwMode="auto">
            <a:xfrm>
              <a:off x="14752076" y="36276194"/>
              <a:ext cx="787380" cy="712753"/>
            </a:xfrm>
            <a:prstGeom prst="upArrow">
              <a:avLst/>
            </a:prstGeom>
            <a:solidFill>
              <a:schemeClr val="accent5">
                <a:lumMod val="40000"/>
                <a:lumOff val="6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835025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12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itchFamily="18" charset="0"/>
                  <a:ea typeface="굴림" charset="-127"/>
                </a:rPr>
                <a:t>2</a:t>
              </a:r>
              <a:endParaRPr kumimoji="1" lang="ko-KR" altLang="en-US" sz="1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굴림" charset="-127"/>
              </a:endParaRPr>
            </a:p>
          </p:txBody>
        </p:sp>
        <p:sp>
          <p:nvSpPr>
            <p:cNvPr id="34" name="왼쪽 화살표 33"/>
            <p:cNvSpPr/>
            <p:nvPr/>
          </p:nvSpPr>
          <p:spPr bwMode="auto">
            <a:xfrm rot="1200000">
              <a:off x="17270137" y="35611285"/>
              <a:ext cx="652778" cy="839814"/>
            </a:xfrm>
            <a:prstGeom prst="leftArrow">
              <a:avLst/>
            </a:prstGeom>
            <a:solidFill>
              <a:schemeClr val="accent5">
                <a:lumMod val="40000"/>
                <a:lumOff val="6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835025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12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itchFamily="18" charset="0"/>
                  <a:ea typeface="굴림" charset="-127"/>
                </a:rPr>
                <a:t>3</a:t>
              </a:r>
            </a:p>
          </p:txBody>
        </p:sp>
        <p:sp>
          <p:nvSpPr>
            <p:cNvPr id="35" name="오른쪽 화살표 34"/>
            <p:cNvSpPr/>
            <p:nvPr/>
          </p:nvSpPr>
          <p:spPr bwMode="auto">
            <a:xfrm rot="1200000">
              <a:off x="12540217" y="33421414"/>
              <a:ext cx="648001" cy="828001"/>
            </a:xfrm>
            <a:prstGeom prst="rightArrow">
              <a:avLst/>
            </a:prstGeom>
            <a:solidFill>
              <a:schemeClr val="accent5">
                <a:lumMod val="40000"/>
                <a:lumOff val="6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835025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12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itchFamily="18" charset="0"/>
                  <a:ea typeface="굴림" charset="-127"/>
                </a:rPr>
                <a:t>4</a:t>
              </a:r>
              <a:endParaRPr kumimoji="1" lang="ko-KR" altLang="en-US" sz="1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굴림" charset="-127"/>
              </a:endParaRPr>
            </a:p>
          </p:txBody>
        </p:sp>
        <p:sp>
          <p:nvSpPr>
            <p:cNvPr id="36" name="오른쪽 화살표 35"/>
            <p:cNvSpPr/>
            <p:nvPr/>
          </p:nvSpPr>
          <p:spPr bwMode="auto">
            <a:xfrm rot="20400000">
              <a:off x="12352840" y="35550336"/>
              <a:ext cx="648001" cy="828002"/>
            </a:xfrm>
            <a:prstGeom prst="rightArrow">
              <a:avLst/>
            </a:prstGeom>
            <a:solidFill>
              <a:schemeClr val="accent5">
                <a:lumMod val="40000"/>
                <a:lumOff val="6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835025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12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itchFamily="18" charset="0"/>
                  <a:ea typeface="굴림" charset="-127"/>
                </a:rPr>
                <a:t>5</a:t>
              </a:r>
              <a:endParaRPr kumimoji="1" lang="ko-KR" altLang="en-US" sz="1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굴림" charset="-127"/>
              </a:endParaRPr>
            </a:p>
          </p:txBody>
        </p:sp>
        <p:sp>
          <p:nvSpPr>
            <p:cNvPr id="37" name="왼쪽 화살표 36"/>
            <p:cNvSpPr/>
            <p:nvPr/>
          </p:nvSpPr>
          <p:spPr bwMode="auto">
            <a:xfrm rot="20400000">
              <a:off x="17104590" y="33398180"/>
              <a:ext cx="540000" cy="828001"/>
            </a:xfrm>
            <a:prstGeom prst="leftArrow">
              <a:avLst/>
            </a:prstGeom>
            <a:solidFill>
              <a:schemeClr val="accent5">
                <a:lumMod val="40000"/>
                <a:lumOff val="6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835025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12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itchFamily="18" charset="0"/>
                  <a:ea typeface="굴림" charset="-127"/>
                </a:rPr>
                <a:t>6</a:t>
              </a:r>
              <a:endParaRPr kumimoji="1" lang="ko-KR" altLang="en-US" sz="1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굴림" charset="-127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1253495" y="37008296"/>
              <a:ext cx="445450" cy="54030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 smtClean="0">
                  <a:solidFill>
                    <a:schemeClr val="bg1"/>
                  </a:solidFill>
                </a:rPr>
                <a:t>1</a:t>
              </a:r>
              <a:endParaRPr lang="ko-KR" alt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1330227" y="39816609"/>
              <a:ext cx="445450" cy="54030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 smtClean="0">
                  <a:solidFill>
                    <a:schemeClr val="bg1"/>
                  </a:solidFill>
                </a:rPr>
                <a:t>2</a:t>
              </a:r>
              <a:endParaRPr lang="ko-KR" alt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4124551" y="36988949"/>
              <a:ext cx="445450" cy="54030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 smtClean="0">
                  <a:solidFill>
                    <a:schemeClr val="bg1"/>
                  </a:solidFill>
                </a:rPr>
                <a:t>3</a:t>
              </a:r>
              <a:endParaRPr lang="ko-KR" alt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4079272" y="39813620"/>
              <a:ext cx="445450" cy="54030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bg1"/>
                  </a:solidFill>
                </a:rPr>
                <a:t>4</a:t>
              </a:r>
              <a:endParaRPr lang="ko-KR" alt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6916551" y="37022556"/>
              <a:ext cx="445450" cy="54030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 smtClean="0">
                  <a:solidFill>
                    <a:schemeClr val="bg1"/>
                  </a:solidFill>
                </a:rPr>
                <a:t>5</a:t>
              </a:r>
              <a:endParaRPr lang="ko-KR" alt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6895150" y="39813619"/>
              <a:ext cx="445450" cy="54030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bg1"/>
                  </a:solidFill>
                </a:rPr>
                <a:t>6</a:t>
              </a:r>
              <a:endParaRPr lang="ko-KR" altLang="en-US" sz="12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5272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제목 1"/>
          <p:cNvSpPr>
            <a:spLocks noGrp="1"/>
          </p:cNvSpPr>
          <p:nvPr>
            <p:ph type="title"/>
          </p:nvPr>
        </p:nvSpPr>
        <p:spPr>
          <a:xfrm>
            <a:off x="-13855" y="365126"/>
            <a:ext cx="10394722" cy="1048038"/>
          </a:xfrm>
          <a:solidFill>
            <a:schemeClr val="accent2">
              <a:lumMod val="50000"/>
            </a:schemeClr>
          </a:solidFill>
        </p:spPr>
        <p:txBody>
          <a:bodyPr>
            <a:normAutofit/>
          </a:bodyPr>
          <a:lstStyle/>
          <a:p>
            <a:r>
              <a:rPr lang="en-US" altLang="ko-KR" dirty="0" smtClean="0"/>
              <a:t>  </a:t>
            </a:r>
            <a:r>
              <a:rPr lang="en-US" altLang="ko-KR" sz="4000" dirty="0" smtClean="0">
                <a:solidFill>
                  <a:schemeClr val="bg1"/>
                </a:solidFill>
              </a:rPr>
              <a:t>Characterization:</a:t>
            </a:r>
            <a:r>
              <a:rPr lang="en-US" altLang="ko-KR" sz="4000" b="1" dirty="0" smtClean="0">
                <a:solidFill>
                  <a:schemeClr val="bg1"/>
                </a:solidFill>
              </a:rPr>
              <a:t> </a:t>
            </a:r>
            <a:r>
              <a:rPr lang="en-US" altLang="ko-KR" sz="4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IAWN </a:t>
            </a:r>
            <a:r>
              <a:rPr lang="en-US" altLang="ko-KR" sz="4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perspectives</a:t>
            </a:r>
            <a:endParaRPr lang="ko-KR" altLang="en-US" sz="40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9" name="원호 18"/>
          <p:cNvSpPr/>
          <p:nvPr/>
        </p:nvSpPr>
        <p:spPr>
          <a:xfrm rot="10399332">
            <a:off x="344986" y="1419029"/>
            <a:ext cx="14513234" cy="4184924"/>
          </a:xfrm>
          <a:prstGeom prst="arc">
            <a:avLst>
              <a:gd name="adj1" fmla="val 16200000"/>
              <a:gd name="adj2" fmla="val 725643"/>
            </a:avLst>
          </a:prstGeom>
          <a:noFill/>
          <a:ln w="8096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67" t="12499" r="16731" b="14620"/>
          <a:stretch/>
        </p:blipFill>
        <p:spPr>
          <a:xfrm>
            <a:off x="8077411" y="2200970"/>
            <a:ext cx="2323927" cy="1973220"/>
          </a:xfrm>
          <a:prstGeom prst="rect">
            <a:avLst/>
          </a:prstGeom>
        </p:spPr>
      </p:pic>
      <p:pic>
        <p:nvPicPr>
          <p:cNvPr id="1028" name="Picture 4" descr="http://www.gxccd.com/image?id=499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9" t="17985" r="13667" b="14014"/>
          <a:stretch/>
        </p:blipFill>
        <p:spPr bwMode="auto">
          <a:xfrm>
            <a:off x="364592" y="4649096"/>
            <a:ext cx="2552635" cy="171014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원호 14"/>
          <p:cNvSpPr/>
          <p:nvPr/>
        </p:nvSpPr>
        <p:spPr>
          <a:xfrm>
            <a:off x="-3768323" y="2878520"/>
            <a:ext cx="13214834" cy="5693846"/>
          </a:xfrm>
          <a:prstGeom prst="arc">
            <a:avLst>
              <a:gd name="adj1" fmla="val 16200000"/>
              <a:gd name="adj2" fmla="val 228545"/>
            </a:avLst>
          </a:prstGeom>
          <a:noFill/>
          <a:ln w="8096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1" t="10638" r="3671" b="6715"/>
          <a:stretch/>
        </p:blipFill>
        <p:spPr>
          <a:xfrm>
            <a:off x="3333968" y="1826676"/>
            <a:ext cx="3028414" cy="2393784"/>
          </a:xfrm>
          <a:prstGeom prst="rect">
            <a:avLst/>
          </a:prstGeom>
        </p:spPr>
      </p:pic>
      <p:pic>
        <p:nvPicPr>
          <p:cNvPr id="5" name="Picture 6" descr="C:\Users\문홍규\Desktop\CI\PNG\Deep south_basic-s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2457" y="6080760"/>
            <a:ext cx="972628" cy="661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5" r="17803"/>
          <a:stretch/>
        </p:blipFill>
        <p:spPr>
          <a:xfrm>
            <a:off x="477982" y="1855462"/>
            <a:ext cx="2361890" cy="2146973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60000">
            <a:off x="5984758" y="1568630"/>
            <a:ext cx="3545128" cy="16543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9493" y="6359237"/>
            <a:ext cx="640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>
                <a:latin typeface="Century" panose="02040604050505020304" pitchFamily="18" charset="0"/>
              </a:rPr>
              <a:t>ESA; DAMIT; Simone Marchi</a:t>
            </a:r>
            <a:endParaRPr lang="ko-KR" altLang="en-US" sz="1400" dirty="0">
              <a:latin typeface="Century" panose="02040604050505020304" pitchFamily="18" charset="0"/>
            </a:endParaRPr>
          </a:p>
        </p:txBody>
      </p:sp>
      <p:pic>
        <p:nvPicPr>
          <p:cNvPr id="22" name="그림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558" y="4823051"/>
            <a:ext cx="2524155" cy="203615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5" name="그림 2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70"/>
          <a:stretch/>
        </p:blipFill>
        <p:spPr>
          <a:xfrm>
            <a:off x="5430275" y="4496334"/>
            <a:ext cx="1447046" cy="1915119"/>
          </a:xfrm>
          <a:prstGeom prst="rect">
            <a:avLst/>
          </a:prstGeom>
        </p:spPr>
      </p:pic>
      <p:pic>
        <p:nvPicPr>
          <p:cNvPr id="27" name="그림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0000">
            <a:off x="9286190" y="52012"/>
            <a:ext cx="2568996" cy="2568996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16" name="그림 15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2" r="5603"/>
          <a:stretch/>
        </p:blipFill>
        <p:spPr>
          <a:xfrm rot="-1200000">
            <a:off x="9375045" y="1961848"/>
            <a:ext cx="2611309" cy="2516145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1" t="4383" r="6764" b="2584"/>
          <a:stretch/>
        </p:blipFill>
        <p:spPr>
          <a:xfrm>
            <a:off x="8215326" y="3983593"/>
            <a:ext cx="2219035" cy="2540718"/>
          </a:xfrm>
          <a:prstGeom prst="rect">
            <a:avLst/>
          </a:prstGeom>
          <a:effectLst>
            <a:softEdge rad="63500"/>
          </a:effectLst>
        </p:spPr>
      </p:pic>
      <p:cxnSp>
        <p:nvCxnSpPr>
          <p:cNvPr id="30" name="직선 화살표 연결선 29"/>
          <p:cNvCxnSpPr/>
          <p:nvPr/>
        </p:nvCxnSpPr>
        <p:spPr>
          <a:xfrm>
            <a:off x="571943" y="4299953"/>
            <a:ext cx="490431" cy="726367"/>
          </a:xfrm>
          <a:prstGeom prst="straightConnector1">
            <a:avLst/>
          </a:prstGeom>
          <a:ln w="28575">
            <a:solidFill>
              <a:schemeClr val="accent1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직선 화살표 연결선 33"/>
          <p:cNvCxnSpPr/>
          <p:nvPr/>
        </p:nvCxnSpPr>
        <p:spPr>
          <a:xfrm>
            <a:off x="1430943" y="4299126"/>
            <a:ext cx="490431" cy="726367"/>
          </a:xfrm>
          <a:prstGeom prst="straightConnector1">
            <a:avLst/>
          </a:prstGeom>
          <a:ln w="28575">
            <a:solidFill>
              <a:schemeClr val="accent1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직선 화살표 연결선 34"/>
          <p:cNvCxnSpPr/>
          <p:nvPr/>
        </p:nvCxnSpPr>
        <p:spPr>
          <a:xfrm>
            <a:off x="867103" y="4923923"/>
            <a:ext cx="490431" cy="726367"/>
          </a:xfrm>
          <a:prstGeom prst="straightConnector1">
            <a:avLst/>
          </a:prstGeom>
          <a:ln w="28575">
            <a:solidFill>
              <a:schemeClr val="accent1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직선 화살표 연결선 35"/>
          <p:cNvCxnSpPr/>
          <p:nvPr/>
        </p:nvCxnSpPr>
        <p:spPr>
          <a:xfrm>
            <a:off x="1959344" y="4953613"/>
            <a:ext cx="490431" cy="726367"/>
          </a:xfrm>
          <a:prstGeom prst="straightConnector1">
            <a:avLst/>
          </a:prstGeom>
          <a:ln w="28575">
            <a:solidFill>
              <a:schemeClr val="accent1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그림 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4731" y="3693179"/>
            <a:ext cx="2636201" cy="2449116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94" t="62175" r="31061"/>
          <a:stretch/>
        </p:blipFill>
        <p:spPr>
          <a:xfrm>
            <a:off x="10664781" y="4622356"/>
            <a:ext cx="1007918" cy="80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884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6884</TotalTime>
  <Words>338</Words>
  <Application>Microsoft Office PowerPoint</Application>
  <PresentationFormat>와이드스크린</PresentationFormat>
  <Paragraphs>138</Paragraphs>
  <Slides>8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14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8</vt:i4>
      </vt:variant>
    </vt:vector>
  </HeadingPairs>
  <TitlesOfParts>
    <vt:vector size="23" baseType="lpstr">
      <vt:lpstr>Arial Unicode MS</vt:lpstr>
      <vt:lpstr>HY견고딕</vt:lpstr>
      <vt:lpstr>굴림</vt:lpstr>
      <vt:lpstr>맑은 고딕</vt:lpstr>
      <vt:lpstr>함초롬바탕</vt:lpstr>
      <vt:lpstr>Arial</vt:lpstr>
      <vt:lpstr>Calibri</vt:lpstr>
      <vt:lpstr>Cambria Math</vt:lpstr>
      <vt:lpstr>Century</vt:lpstr>
      <vt:lpstr>Ebrima</vt:lpstr>
      <vt:lpstr>Franklin Gothic Medium</vt:lpstr>
      <vt:lpstr>Georgia</vt:lpstr>
      <vt:lpstr>Gisha</vt:lpstr>
      <vt:lpstr>Times New Roman</vt:lpstr>
      <vt:lpstr>Office 테마</vt:lpstr>
      <vt:lpstr>DEEP-South: Round-the-Clock Census and Survey of NEOs in the Southern Hemisphere – Updates for 2017 </vt:lpstr>
      <vt:lpstr>  KMTNet: construction &amp; installation</vt:lpstr>
      <vt:lpstr>  KMTNet: hardware system</vt:lpstr>
      <vt:lpstr>  OC: light curves</vt:lpstr>
      <vt:lpstr>  TO: NPA rotator</vt:lpstr>
      <vt:lpstr>  TO: IAWN perspective - 2012 TC4</vt:lpstr>
      <vt:lpstr>  3D taxonomy: IAWN perspectives</vt:lpstr>
      <vt:lpstr>  Characterization: IAWN perspectives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KSAI</dc:creator>
  <cp:lastModifiedBy>KSAI</cp:lastModifiedBy>
  <cp:revision>347</cp:revision>
  <dcterms:created xsi:type="dcterms:W3CDTF">2017-05-07T07:39:41Z</dcterms:created>
  <dcterms:modified xsi:type="dcterms:W3CDTF">2018-01-30T06:00:41Z</dcterms:modified>
</cp:coreProperties>
</file>