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sldIdLst>
    <p:sldId id="256" r:id="rId2"/>
    <p:sldId id="281" r:id="rId3"/>
    <p:sldId id="258" r:id="rId4"/>
    <p:sldId id="289" r:id="rId5"/>
    <p:sldId id="259" r:id="rId6"/>
    <p:sldId id="260" r:id="rId7"/>
    <p:sldId id="261" r:id="rId8"/>
    <p:sldId id="282" r:id="rId9"/>
    <p:sldId id="262" r:id="rId10"/>
    <p:sldId id="276" r:id="rId11"/>
    <p:sldId id="285" r:id="rId12"/>
    <p:sldId id="287" r:id="rId13"/>
    <p:sldId id="288" r:id="rId14"/>
    <p:sldId id="286" r:id="rId15"/>
    <p:sldId id="283" r:id="rId16"/>
    <p:sldId id="320" r:id="rId17"/>
    <p:sldId id="263" r:id="rId18"/>
    <p:sldId id="266" r:id="rId19"/>
    <p:sldId id="268" r:id="rId20"/>
    <p:sldId id="272" r:id="rId21"/>
    <p:sldId id="275" r:id="rId22"/>
    <p:sldId id="274" r:id="rId23"/>
    <p:sldId id="267" r:id="rId24"/>
  </p:sldIdLst>
  <p:sldSz cx="9144000" cy="6858000" type="screen4x3"/>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4" autoAdjust="0"/>
    <p:restoredTop sz="97531" autoAdjust="0"/>
  </p:normalViewPr>
  <p:slideViewPr>
    <p:cSldViewPr>
      <p:cViewPr varScale="1">
        <p:scale>
          <a:sx n="72" d="100"/>
          <a:sy n="72" d="100"/>
        </p:scale>
        <p:origin x="1506" y="66"/>
      </p:cViewPr>
      <p:guideLst>
        <p:guide orient="horz" pos="2160"/>
        <p:guide pos="2880"/>
      </p:guideLst>
    </p:cSldViewPr>
  </p:slideViewPr>
  <p:outlineViewPr>
    <p:cViewPr>
      <p:scale>
        <a:sx n="33" d="100"/>
        <a:sy n="33" d="100"/>
      </p:scale>
      <p:origin x="0" y="76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69DCD8-767B-452C-9A35-ECC3479C4B2E}" type="datetimeFigureOut">
              <a:rPr lang="en-US" smtClean="0"/>
              <a:t>8/20/2024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5EA35D-8EC6-4472-991E-79B2692C6EDA}" type="slidenum">
              <a:rPr lang="en-US" smtClean="0"/>
              <a:t>‹#›</a:t>
            </a:fld>
            <a:endParaRPr lang="en-US"/>
          </a:p>
        </p:txBody>
      </p:sp>
    </p:spTree>
    <p:extLst>
      <p:ext uri="{BB962C8B-B14F-4D97-AF65-F5344CB8AC3E}">
        <p14:creationId xmlns:p14="http://schemas.microsoft.com/office/powerpoint/2010/main" val="3178460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1</a:t>
            </a:fld>
            <a:endParaRPr lang="en-US"/>
          </a:p>
        </p:txBody>
      </p:sp>
    </p:spTree>
    <p:extLst>
      <p:ext uri="{BB962C8B-B14F-4D97-AF65-F5344CB8AC3E}">
        <p14:creationId xmlns:p14="http://schemas.microsoft.com/office/powerpoint/2010/main" val="1474893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15</a:t>
            </a:fld>
            <a:endParaRPr lang="en-US"/>
          </a:p>
        </p:txBody>
      </p:sp>
    </p:spTree>
    <p:extLst>
      <p:ext uri="{BB962C8B-B14F-4D97-AF65-F5344CB8AC3E}">
        <p14:creationId xmlns:p14="http://schemas.microsoft.com/office/powerpoint/2010/main" val="3600201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17</a:t>
            </a:fld>
            <a:endParaRPr lang="en-US"/>
          </a:p>
        </p:txBody>
      </p:sp>
    </p:spTree>
    <p:extLst>
      <p:ext uri="{BB962C8B-B14F-4D97-AF65-F5344CB8AC3E}">
        <p14:creationId xmlns:p14="http://schemas.microsoft.com/office/powerpoint/2010/main" val="3123254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18</a:t>
            </a:fld>
            <a:endParaRPr lang="en-US"/>
          </a:p>
        </p:txBody>
      </p:sp>
    </p:spTree>
    <p:extLst>
      <p:ext uri="{BB962C8B-B14F-4D97-AF65-F5344CB8AC3E}">
        <p14:creationId xmlns:p14="http://schemas.microsoft.com/office/powerpoint/2010/main" val="2076066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19</a:t>
            </a:fld>
            <a:endParaRPr lang="en-US"/>
          </a:p>
        </p:txBody>
      </p:sp>
    </p:spTree>
    <p:extLst>
      <p:ext uri="{BB962C8B-B14F-4D97-AF65-F5344CB8AC3E}">
        <p14:creationId xmlns:p14="http://schemas.microsoft.com/office/powerpoint/2010/main" val="150475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20</a:t>
            </a:fld>
            <a:endParaRPr lang="en-US"/>
          </a:p>
        </p:txBody>
      </p:sp>
    </p:spTree>
    <p:extLst>
      <p:ext uri="{BB962C8B-B14F-4D97-AF65-F5344CB8AC3E}">
        <p14:creationId xmlns:p14="http://schemas.microsoft.com/office/powerpoint/2010/main" val="223811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21</a:t>
            </a:fld>
            <a:endParaRPr lang="en-US"/>
          </a:p>
        </p:txBody>
      </p:sp>
    </p:spTree>
    <p:extLst>
      <p:ext uri="{BB962C8B-B14F-4D97-AF65-F5344CB8AC3E}">
        <p14:creationId xmlns:p14="http://schemas.microsoft.com/office/powerpoint/2010/main" val="2682410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5EA35D-8EC6-4472-991E-79B2692C6EDA}" type="slidenum">
              <a:rPr lang="en-US" smtClean="0"/>
              <a:t>22</a:t>
            </a:fld>
            <a:endParaRPr lang="en-US"/>
          </a:p>
        </p:txBody>
      </p:sp>
    </p:spTree>
    <p:extLst>
      <p:ext uri="{BB962C8B-B14F-4D97-AF65-F5344CB8AC3E}">
        <p14:creationId xmlns:p14="http://schemas.microsoft.com/office/powerpoint/2010/main" val="496274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23</a:t>
            </a:fld>
            <a:endParaRPr lang="en-US"/>
          </a:p>
        </p:txBody>
      </p:sp>
    </p:spTree>
    <p:extLst>
      <p:ext uri="{BB962C8B-B14F-4D97-AF65-F5344CB8AC3E}">
        <p14:creationId xmlns:p14="http://schemas.microsoft.com/office/powerpoint/2010/main" val="3147172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2</a:t>
            </a:fld>
            <a:endParaRPr lang="en-US"/>
          </a:p>
        </p:txBody>
      </p:sp>
    </p:spTree>
    <p:extLst>
      <p:ext uri="{BB962C8B-B14F-4D97-AF65-F5344CB8AC3E}">
        <p14:creationId xmlns:p14="http://schemas.microsoft.com/office/powerpoint/2010/main" val="3575849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3</a:t>
            </a:fld>
            <a:endParaRPr lang="en-US"/>
          </a:p>
        </p:txBody>
      </p:sp>
    </p:spTree>
    <p:extLst>
      <p:ext uri="{BB962C8B-B14F-4D97-AF65-F5344CB8AC3E}">
        <p14:creationId xmlns:p14="http://schemas.microsoft.com/office/powerpoint/2010/main" val="990781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5</a:t>
            </a:fld>
            <a:endParaRPr lang="en-US"/>
          </a:p>
        </p:txBody>
      </p:sp>
    </p:spTree>
    <p:extLst>
      <p:ext uri="{BB962C8B-B14F-4D97-AF65-F5344CB8AC3E}">
        <p14:creationId xmlns:p14="http://schemas.microsoft.com/office/powerpoint/2010/main" val="3398937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6</a:t>
            </a:fld>
            <a:endParaRPr lang="en-US"/>
          </a:p>
        </p:txBody>
      </p:sp>
    </p:spTree>
    <p:extLst>
      <p:ext uri="{BB962C8B-B14F-4D97-AF65-F5344CB8AC3E}">
        <p14:creationId xmlns:p14="http://schemas.microsoft.com/office/powerpoint/2010/main" val="2459160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7</a:t>
            </a:fld>
            <a:endParaRPr lang="en-US"/>
          </a:p>
        </p:txBody>
      </p:sp>
    </p:spTree>
    <p:extLst>
      <p:ext uri="{BB962C8B-B14F-4D97-AF65-F5344CB8AC3E}">
        <p14:creationId xmlns:p14="http://schemas.microsoft.com/office/powerpoint/2010/main" val="371089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8</a:t>
            </a:fld>
            <a:endParaRPr lang="en-US"/>
          </a:p>
        </p:txBody>
      </p:sp>
    </p:spTree>
    <p:extLst>
      <p:ext uri="{BB962C8B-B14F-4D97-AF65-F5344CB8AC3E}">
        <p14:creationId xmlns:p14="http://schemas.microsoft.com/office/powerpoint/2010/main" val="105014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9</a:t>
            </a:fld>
            <a:endParaRPr lang="en-US"/>
          </a:p>
        </p:txBody>
      </p:sp>
    </p:spTree>
    <p:extLst>
      <p:ext uri="{BB962C8B-B14F-4D97-AF65-F5344CB8AC3E}">
        <p14:creationId xmlns:p14="http://schemas.microsoft.com/office/powerpoint/2010/main" val="4148784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10</a:t>
            </a:fld>
            <a:endParaRPr lang="en-US"/>
          </a:p>
        </p:txBody>
      </p:sp>
    </p:spTree>
    <p:extLst>
      <p:ext uri="{BB962C8B-B14F-4D97-AF65-F5344CB8AC3E}">
        <p14:creationId xmlns:p14="http://schemas.microsoft.com/office/powerpoint/2010/main" val="2797970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7683BA05-70E8-469F-9C1E-E4930DE46170}" type="datetimeFigureOut">
              <a:rPr lang="en-US" smtClean="0"/>
              <a:t>8/20/2024</a:t>
            </a:fld>
            <a:endParaRPr lang="en-US" dirty="0"/>
          </a:p>
        </p:txBody>
      </p:sp>
      <p:sp>
        <p:nvSpPr>
          <p:cNvPr id="16" name="Slide Number Placeholder 15"/>
          <p:cNvSpPr>
            <a:spLocks noGrp="1"/>
          </p:cNvSpPr>
          <p:nvPr>
            <p:ph type="sldNum" sz="quarter" idx="11"/>
          </p:nvPr>
        </p:nvSpPr>
        <p:spPr/>
        <p:txBody>
          <a:bodyPr/>
          <a:lstStyle/>
          <a:p>
            <a:fld id="{C1F3D6EF-14A9-4DB1-9059-B846AC56CA58}"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83BA05-70E8-469F-9C1E-E4930DE46170}" type="datetimeFigureOut">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3D6EF-14A9-4DB1-9059-B846AC56CA5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83BA05-70E8-469F-9C1E-E4930DE46170}" type="datetimeFigureOut">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3D6EF-14A9-4DB1-9059-B846AC56CA5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7683BA05-70E8-469F-9C1E-E4930DE46170}" type="datetimeFigureOut">
              <a:rPr lang="en-US" smtClean="0"/>
              <a:t>8/20/2024</a:t>
            </a:fld>
            <a:endParaRPr lang="en-US" dirty="0"/>
          </a:p>
        </p:txBody>
      </p:sp>
      <p:sp>
        <p:nvSpPr>
          <p:cNvPr id="15" name="Slide Number Placeholder 14"/>
          <p:cNvSpPr>
            <a:spLocks noGrp="1"/>
          </p:cNvSpPr>
          <p:nvPr>
            <p:ph type="sldNum" sz="quarter" idx="11"/>
          </p:nvPr>
        </p:nvSpPr>
        <p:spPr/>
        <p:txBody>
          <a:bodyPr/>
          <a:lstStyle/>
          <a:p>
            <a:fld id="{C1F3D6EF-14A9-4DB1-9059-B846AC56CA58}" type="slidenum">
              <a:rPr lang="en-US" smtClean="0"/>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7683BA05-70E8-469F-9C1E-E4930DE46170}" type="datetimeFigureOut">
              <a:rPr lang="en-US" smtClean="0"/>
              <a:t>8/20/2024</a:t>
            </a:fld>
            <a:endParaRPr lang="en-US" dirty="0"/>
          </a:p>
        </p:txBody>
      </p:sp>
      <p:sp>
        <p:nvSpPr>
          <p:cNvPr id="13" name="Slide Number Placeholder 12"/>
          <p:cNvSpPr>
            <a:spLocks noGrp="1"/>
          </p:cNvSpPr>
          <p:nvPr>
            <p:ph type="sldNum" sz="quarter" idx="11"/>
          </p:nvPr>
        </p:nvSpPr>
        <p:spPr/>
        <p:txBody>
          <a:bodyPr/>
          <a:lstStyle/>
          <a:p>
            <a:fld id="{C1F3D6EF-14A9-4DB1-9059-B846AC56CA58}"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683BA05-70E8-469F-9C1E-E4930DE46170}" type="datetimeFigureOut">
              <a:rPr lang="en-US" smtClean="0"/>
              <a:t>8/20/2024</a:t>
            </a:fld>
            <a:endParaRPr lang="en-US" dirty="0"/>
          </a:p>
        </p:txBody>
      </p:sp>
      <p:sp>
        <p:nvSpPr>
          <p:cNvPr id="9" name="Slide Number Placeholder 8"/>
          <p:cNvSpPr>
            <a:spLocks noGrp="1"/>
          </p:cNvSpPr>
          <p:nvPr>
            <p:ph type="sldNum" sz="quarter" idx="11"/>
          </p:nvPr>
        </p:nvSpPr>
        <p:spPr/>
        <p:txBody>
          <a:bodyPr/>
          <a:lstStyle/>
          <a:p>
            <a:fld id="{C1F3D6EF-14A9-4DB1-9059-B846AC56CA58}"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7683BA05-70E8-469F-9C1E-E4930DE46170}" type="datetimeFigureOut">
              <a:rPr lang="en-US" smtClean="0"/>
              <a:t>8/20/2024</a:t>
            </a:fld>
            <a:endParaRPr lang="en-US" dirty="0"/>
          </a:p>
        </p:txBody>
      </p:sp>
      <p:sp>
        <p:nvSpPr>
          <p:cNvPr id="15" name="Slide Number Placeholder 14"/>
          <p:cNvSpPr>
            <a:spLocks noGrp="1"/>
          </p:cNvSpPr>
          <p:nvPr>
            <p:ph type="sldNum" sz="quarter" idx="11"/>
          </p:nvPr>
        </p:nvSpPr>
        <p:spPr/>
        <p:txBody>
          <a:bodyPr/>
          <a:lstStyle/>
          <a:p>
            <a:fld id="{C1F3D6EF-14A9-4DB1-9059-B846AC56CA58}" type="slidenum">
              <a:rPr lang="en-US" smtClean="0"/>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7683BA05-70E8-469F-9C1E-E4930DE46170}" type="datetimeFigureOut">
              <a:rPr lang="en-US" smtClean="0"/>
              <a:t>8/20/2024</a:t>
            </a:fld>
            <a:endParaRPr lang="en-US" dirty="0"/>
          </a:p>
        </p:txBody>
      </p:sp>
      <p:sp>
        <p:nvSpPr>
          <p:cNvPr id="8" name="Slide Number Placeholder 7"/>
          <p:cNvSpPr>
            <a:spLocks noGrp="1"/>
          </p:cNvSpPr>
          <p:nvPr>
            <p:ph type="sldNum" sz="quarter" idx="11"/>
          </p:nvPr>
        </p:nvSpPr>
        <p:spPr/>
        <p:txBody>
          <a:bodyPr/>
          <a:lstStyle/>
          <a:p>
            <a:fld id="{C1F3D6EF-14A9-4DB1-9059-B846AC56CA58}"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683BA05-70E8-469F-9C1E-E4930DE46170}" type="datetimeFigureOut">
              <a:rPr lang="en-US" smtClean="0"/>
              <a:t>8/20/2024</a:t>
            </a:fld>
            <a:endParaRPr lang="en-US" dirty="0"/>
          </a:p>
        </p:txBody>
      </p:sp>
      <p:sp>
        <p:nvSpPr>
          <p:cNvPr id="6" name="Slide Number Placeholder 5"/>
          <p:cNvSpPr>
            <a:spLocks noGrp="1"/>
          </p:cNvSpPr>
          <p:nvPr>
            <p:ph type="sldNum" sz="quarter" idx="11"/>
          </p:nvPr>
        </p:nvSpPr>
        <p:spPr/>
        <p:txBody>
          <a:bodyPr/>
          <a:lstStyle/>
          <a:p>
            <a:fld id="{C1F3D6EF-14A9-4DB1-9059-B846AC56CA58}" type="slidenum">
              <a:rPr lang="en-US" smtClean="0"/>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7683BA05-70E8-469F-9C1E-E4930DE46170}" type="datetimeFigureOut">
              <a:rPr lang="en-US" smtClean="0"/>
              <a:t>8/20/2024</a:t>
            </a:fld>
            <a:endParaRPr lang="en-US" dirty="0"/>
          </a:p>
        </p:txBody>
      </p:sp>
      <p:sp>
        <p:nvSpPr>
          <p:cNvPr id="16" name="Slide Number Placeholder 15"/>
          <p:cNvSpPr>
            <a:spLocks noGrp="1"/>
          </p:cNvSpPr>
          <p:nvPr>
            <p:ph type="sldNum" sz="quarter" idx="11"/>
          </p:nvPr>
        </p:nvSpPr>
        <p:spPr/>
        <p:txBody>
          <a:bodyPr/>
          <a:lstStyle/>
          <a:p>
            <a:fld id="{C1F3D6EF-14A9-4DB1-9059-B846AC56CA58}"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7683BA05-70E8-469F-9C1E-E4930DE46170}" type="datetimeFigureOut">
              <a:rPr lang="en-US" smtClean="0"/>
              <a:t>8/20/2024</a:t>
            </a:fld>
            <a:endParaRPr lang="en-US" dirty="0"/>
          </a:p>
        </p:txBody>
      </p:sp>
      <p:sp>
        <p:nvSpPr>
          <p:cNvPr id="14" name="Slide Number Placeholder 13"/>
          <p:cNvSpPr>
            <a:spLocks noGrp="1"/>
          </p:cNvSpPr>
          <p:nvPr>
            <p:ph type="sldNum" sz="quarter" idx="11"/>
          </p:nvPr>
        </p:nvSpPr>
        <p:spPr/>
        <p:txBody>
          <a:bodyPr/>
          <a:lstStyle/>
          <a:p>
            <a:fld id="{C1F3D6EF-14A9-4DB1-9059-B846AC56CA58}" type="slidenum">
              <a:rPr lang="en-US" smtClean="0"/>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dirty="0"/>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7683BA05-70E8-469F-9C1E-E4930DE46170}" type="datetimeFigureOut">
              <a:rPr lang="en-US" smtClean="0"/>
              <a:t>8/20/2024</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C1F3D6EF-14A9-4DB1-9059-B846AC56CA58}"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900" b="0" i="0" u="none"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S-Compliance@uky.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hs.uky.edu/current-students/complianc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mychart.uky.edu/MyChart/Authentication/Login"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chs.uky.edu/current-students/compliance/forms"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hyperlink" Target="http://www.redcross.org/take-a-class/bls"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cpr.heart.org/AHAECC/CPRAndECC/Training/HealthcareProfessional/BasicLifeSupportBLS/UCM_473189_Basic-Life-Support-BLS.jsp"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uk.instructure.com/enroll/PDWEWT"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990600" y="1524000"/>
            <a:ext cx="7543800" cy="1466850"/>
          </a:xfrm>
        </p:spPr>
        <p:txBody>
          <a:bodyPr>
            <a:normAutofit fontScale="90000"/>
          </a:bodyPr>
          <a:lstStyle/>
          <a:p>
            <a:pPr algn="ctr"/>
            <a:r>
              <a:rPr lang="en-US" sz="4000" dirty="0"/>
              <a:t>Compliance Requirements </a:t>
            </a:r>
            <a:br>
              <a:rPr lang="en-US" sz="4000" dirty="0"/>
            </a:br>
            <a:r>
              <a:rPr lang="en-US" sz="4000" dirty="0"/>
              <a:t>for Students in the Communication Sciences and Disorders Graduate Program</a:t>
            </a:r>
          </a:p>
        </p:txBody>
      </p:sp>
      <p:sp>
        <p:nvSpPr>
          <p:cNvPr id="3" name="Subtitle 2"/>
          <p:cNvSpPr>
            <a:spLocks noGrp="1"/>
          </p:cNvSpPr>
          <p:nvPr>
            <p:ph type="subTitle" idx="1"/>
          </p:nvPr>
        </p:nvSpPr>
        <p:spPr>
          <a:xfrm>
            <a:off x="914400" y="3200400"/>
            <a:ext cx="7467600" cy="2362200"/>
          </a:xfrm>
          <a:solidFill>
            <a:schemeClr val="tx2">
              <a:lumMod val="10000"/>
            </a:schemeClr>
          </a:solidFill>
        </p:spPr>
        <p:txBody>
          <a:bodyPr>
            <a:normAutofit fontScale="92500" lnSpcReduction="10000"/>
          </a:bodyPr>
          <a:lstStyle/>
          <a:p>
            <a:pPr algn="ctr"/>
            <a:r>
              <a:rPr lang="en-US" dirty="0"/>
              <a:t>For compliance questions</a:t>
            </a:r>
          </a:p>
          <a:p>
            <a:pPr algn="ctr"/>
            <a:endParaRPr lang="en-US" dirty="0"/>
          </a:p>
          <a:p>
            <a:pPr algn="ctr"/>
            <a:r>
              <a:rPr lang="en-US" dirty="0"/>
              <a:t>Email:  </a:t>
            </a:r>
            <a:r>
              <a:rPr lang="en-US" dirty="0">
                <a:hlinkClick r:id="rId3"/>
              </a:rPr>
              <a:t>CHS-Compliance@uky.edu</a:t>
            </a:r>
            <a:endParaRPr lang="en-US" dirty="0"/>
          </a:p>
          <a:p>
            <a:pPr algn="ctr"/>
            <a:endParaRPr lang="en-US" dirty="0"/>
          </a:p>
          <a:p>
            <a:pPr algn="ctr"/>
            <a:r>
              <a:rPr lang="en-US" dirty="0">
                <a:hlinkClick r:id="rId4"/>
              </a:rPr>
              <a:t>https://chs.uky.edu/current-students/compliance</a:t>
            </a:r>
            <a:endParaRPr lang="en-US" dirty="0"/>
          </a:p>
          <a:p>
            <a:pPr algn="ctr"/>
            <a:endParaRPr lang="en-US" dirty="0"/>
          </a:p>
          <a:p>
            <a:pPr algn="ctr"/>
            <a:r>
              <a:rPr lang="en-US" dirty="0"/>
              <a:t>C.T. Wethington Building Room 111</a:t>
            </a:r>
          </a:p>
        </p:txBody>
      </p:sp>
    </p:spTree>
    <p:extLst>
      <p:ext uri="{BB962C8B-B14F-4D97-AF65-F5344CB8AC3E}">
        <p14:creationId xmlns:p14="http://schemas.microsoft.com/office/powerpoint/2010/main" val="1585852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543800" cy="914400"/>
          </a:xfrm>
          <a:solidFill>
            <a:schemeClr val="tx2">
              <a:lumMod val="10000"/>
            </a:schemeClr>
          </a:solidFill>
        </p:spPr>
        <p:txBody>
          <a:bodyPr/>
          <a:lstStyle/>
          <a:p>
            <a:pPr algn="ctr"/>
            <a:r>
              <a:rPr lang="en-US" sz="4000" dirty="0"/>
              <a:t>Professional Liability Insurance</a:t>
            </a:r>
          </a:p>
        </p:txBody>
      </p:sp>
      <p:sp>
        <p:nvSpPr>
          <p:cNvPr id="3" name="Content Placeholder 2"/>
          <p:cNvSpPr>
            <a:spLocks noGrp="1"/>
          </p:cNvSpPr>
          <p:nvPr>
            <p:ph sz="quarter" idx="13"/>
          </p:nvPr>
        </p:nvSpPr>
        <p:spPr>
          <a:xfrm>
            <a:off x="838200" y="1447800"/>
            <a:ext cx="3273552" cy="4953000"/>
          </a:xfrm>
        </p:spPr>
        <p:txBody>
          <a:bodyPr>
            <a:normAutofit fontScale="92500" lnSpcReduction="10000"/>
          </a:bodyPr>
          <a:lstStyle/>
          <a:p>
            <a:pPr>
              <a:buFont typeface="Wingdings" panose="05000000000000000000" pitchFamily="2" charset="2"/>
              <a:buChar char="Ø"/>
            </a:pPr>
            <a:r>
              <a:rPr lang="en-US" dirty="0"/>
              <a:t>Students are responsible for obtaining their own liability insurance. Popular insurers include </a:t>
            </a:r>
            <a:r>
              <a:rPr lang="en-US"/>
              <a:t>Proliability </a:t>
            </a:r>
            <a:r>
              <a:rPr lang="en-US" dirty="0"/>
              <a:t>and HPSO.</a:t>
            </a:r>
          </a:p>
          <a:p>
            <a:pPr>
              <a:buFont typeface="Wingdings" panose="05000000000000000000" pitchFamily="2" charset="2"/>
              <a:buChar char="Ø"/>
            </a:pPr>
            <a:r>
              <a:rPr lang="en-US" dirty="0"/>
              <a:t>The “Per Incident” amount should be at least 1 million and the “annual aggregate” should be at least 3 million. 2 million per incident and 4 million annual aggregate is also acceptable. </a:t>
            </a:r>
          </a:p>
          <a:p>
            <a:pPr>
              <a:buFont typeface="Wingdings" panose="05000000000000000000" pitchFamily="2" charset="2"/>
              <a:buChar char="Ø"/>
            </a:pPr>
            <a:r>
              <a:rPr lang="en-US" dirty="0"/>
              <a:t>Typically costs $30-$50 per year.</a:t>
            </a:r>
          </a:p>
          <a:p>
            <a:pPr>
              <a:buFont typeface="Wingdings" panose="05000000000000000000" pitchFamily="2" charset="2"/>
              <a:buChar char="Ø"/>
            </a:pPr>
            <a:r>
              <a:rPr lang="en-US" dirty="0"/>
              <a:t>Must be renewed annually.</a:t>
            </a:r>
          </a:p>
        </p:txBody>
      </p:sp>
      <p:pic>
        <p:nvPicPr>
          <p:cNvPr id="1026" name="Picture 2"/>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343400" y="1447800"/>
            <a:ext cx="4576203" cy="509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1204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7240" y="5638800"/>
            <a:ext cx="7543800" cy="914400"/>
          </a:xfrm>
          <a:solidFill>
            <a:schemeClr val="tx2">
              <a:lumMod val="10000"/>
            </a:schemeClr>
          </a:solidFill>
        </p:spPr>
        <p:txBody>
          <a:bodyPr/>
          <a:lstStyle/>
          <a:p>
            <a:pPr algn="ctr"/>
            <a:r>
              <a:rPr lang="en-US" b="1" dirty="0"/>
              <a:t>MMR Vaccine</a:t>
            </a:r>
          </a:p>
        </p:txBody>
      </p:sp>
      <p:graphicFrame>
        <p:nvGraphicFramePr>
          <p:cNvPr id="3" name="Table 2"/>
          <p:cNvGraphicFramePr>
            <a:graphicFrameLocks noGrp="1"/>
          </p:cNvGraphicFramePr>
          <p:nvPr/>
        </p:nvGraphicFramePr>
        <p:xfrm>
          <a:off x="777240" y="228600"/>
          <a:ext cx="7433428" cy="5410200"/>
        </p:xfrm>
        <a:graphic>
          <a:graphicData uri="http://schemas.openxmlformats.org/drawingml/2006/table">
            <a:tbl>
              <a:tblPr>
                <a:tableStyleId>{5C22544A-7EE6-4342-B048-85BDC9FD1C3A}</a:tableStyleId>
              </a:tblPr>
              <a:tblGrid>
                <a:gridCol w="7433428">
                  <a:extLst>
                    <a:ext uri="{9D8B030D-6E8A-4147-A177-3AD203B41FA5}">
                      <a16:colId xmlns:a16="http://schemas.microsoft.com/office/drawing/2014/main" val="20000"/>
                    </a:ext>
                  </a:extLst>
                </a:gridCol>
              </a:tblGrid>
              <a:tr h="5410200">
                <a:tc>
                  <a:txBody>
                    <a:bodyPr/>
                    <a:lstStyle/>
                    <a:p>
                      <a:pPr marL="0" marR="0" algn="l">
                        <a:spcBef>
                          <a:spcPts val="0"/>
                        </a:spcBef>
                        <a:spcAft>
                          <a:spcPts val="0"/>
                        </a:spcAft>
                      </a:pPr>
                      <a:r>
                        <a:rPr lang="en-US" sz="1600" b="1" u="sng" dirty="0">
                          <a:effectLst/>
                        </a:rPr>
                        <a:t>MEASLES, MUMPS AND RUBELLA (MMR) vaccine </a:t>
                      </a:r>
                    </a:p>
                    <a:p>
                      <a:pPr marL="0" marR="0" algn="l">
                        <a:spcBef>
                          <a:spcPts val="0"/>
                        </a:spcBef>
                        <a:spcAft>
                          <a:spcPts val="0"/>
                        </a:spcAft>
                      </a:pPr>
                      <a:r>
                        <a:rPr lang="en-US" sz="1400" dirty="0">
                          <a:effectLst/>
                        </a:rPr>
                        <a:t> </a:t>
                      </a:r>
                    </a:p>
                    <a:p>
                      <a:pPr marL="0" marR="0" algn="l">
                        <a:spcBef>
                          <a:spcPts val="0"/>
                        </a:spcBef>
                        <a:spcAft>
                          <a:spcPts val="0"/>
                        </a:spcAft>
                      </a:pPr>
                      <a:r>
                        <a:rPr lang="en-US" sz="1600" dirty="0">
                          <a:effectLst/>
                        </a:rPr>
                        <a:t>Compliance can be obtained by providing: </a:t>
                      </a:r>
                    </a:p>
                    <a:p>
                      <a:pPr marL="0" marR="0" algn="l">
                        <a:spcBef>
                          <a:spcPts val="0"/>
                        </a:spcBef>
                        <a:spcAft>
                          <a:spcPts val="65"/>
                        </a:spcAft>
                      </a:pPr>
                      <a:r>
                        <a:rPr lang="en-US" sz="1600" dirty="0">
                          <a:effectLst/>
                        </a:rPr>
                        <a:t>1. Two MMR vaccines with first dose given at 1 year of age or older AND second dose given at age four or older; OR </a:t>
                      </a:r>
                    </a:p>
                    <a:p>
                      <a:pPr marL="0" marR="0" algn="l">
                        <a:spcBef>
                          <a:spcPts val="0"/>
                        </a:spcBef>
                        <a:spcAft>
                          <a:spcPts val="0"/>
                        </a:spcAft>
                      </a:pPr>
                      <a:r>
                        <a:rPr lang="en-US" sz="1600" dirty="0">
                          <a:effectLst/>
                        </a:rPr>
                        <a:t>2. Documentation of positive antibody titers showing proof of immunity for each of the three diseases: [measles (rubeola), mumps AND rubella] </a:t>
                      </a:r>
                    </a:p>
                    <a:p>
                      <a:pPr marL="0" marR="0" algn="l">
                        <a:spcBef>
                          <a:spcPts val="0"/>
                        </a:spcBef>
                        <a:spcAft>
                          <a:spcPts val="0"/>
                        </a:spcAft>
                      </a:pPr>
                      <a:r>
                        <a:rPr lang="en-US" sz="1600" dirty="0">
                          <a:effectLst/>
                        </a:rPr>
                        <a:t> </a:t>
                      </a:r>
                    </a:p>
                    <a:p>
                      <a:pPr marL="0" marR="0" algn="l">
                        <a:spcBef>
                          <a:spcPts val="0"/>
                        </a:spcBef>
                        <a:spcAft>
                          <a:spcPts val="0"/>
                        </a:spcAft>
                      </a:pPr>
                      <a:r>
                        <a:rPr lang="en-US" sz="1600" dirty="0">
                          <a:effectLst/>
                        </a:rPr>
                        <a:t>Note:  If a student submits documentation of negative or indeterminate titers, but they have also submitted proof of two MMR vaccines as listed above, this is acceptable.  </a:t>
                      </a:r>
                    </a:p>
                    <a:p>
                      <a:pPr marL="0" marR="0" algn="l">
                        <a:spcBef>
                          <a:spcPts val="0"/>
                        </a:spcBef>
                        <a:spcAft>
                          <a:spcPts val="0"/>
                        </a:spcAft>
                      </a:pPr>
                      <a:r>
                        <a:rPr lang="en-US" sz="1600" dirty="0">
                          <a:effectLst/>
                        </a:rPr>
                        <a:t> </a:t>
                      </a:r>
                    </a:p>
                    <a:p>
                      <a:pPr marL="0" marR="0" algn="l">
                        <a:spcBef>
                          <a:spcPts val="0"/>
                        </a:spcBef>
                        <a:spcAft>
                          <a:spcPts val="0"/>
                        </a:spcAft>
                      </a:pPr>
                      <a:r>
                        <a:rPr lang="en-US" sz="1600" dirty="0">
                          <a:effectLst/>
                        </a:rPr>
                        <a:t>Documentation must include: </a:t>
                      </a:r>
                    </a:p>
                    <a:p>
                      <a:pPr marL="342900" marR="0" lvl="0" indent="-342900" algn="l">
                        <a:spcBef>
                          <a:spcPts val="0"/>
                        </a:spcBef>
                        <a:spcAft>
                          <a:spcPts val="185"/>
                        </a:spcAft>
                        <a:buSzPts val="1000"/>
                        <a:buFont typeface="Symbol" panose="05050102010706020507" pitchFamily="18" charset="2"/>
                        <a:buChar char=""/>
                      </a:pPr>
                      <a:r>
                        <a:rPr lang="en-US" sz="1600" dirty="0">
                          <a:effectLst/>
                        </a:rPr>
                        <a:t>Student’s Name </a:t>
                      </a:r>
                    </a:p>
                    <a:p>
                      <a:pPr marL="342900" marR="0" lvl="0" indent="-342900" algn="l">
                        <a:spcBef>
                          <a:spcPts val="0"/>
                        </a:spcBef>
                        <a:spcAft>
                          <a:spcPts val="185"/>
                        </a:spcAft>
                        <a:buSzPts val="1000"/>
                        <a:buFont typeface="Symbol" panose="05050102010706020507" pitchFamily="18" charset="2"/>
                        <a:buChar char=""/>
                      </a:pPr>
                      <a:r>
                        <a:rPr lang="en-US" sz="1600" dirty="0">
                          <a:effectLst/>
                        </a:rPr>
                        <a:t>Student’s date of birth </a:t>
                      </a:r>
                    </a:p>
                    <a:p>
                      <a:pPr marL="342900" marR="0" lvl="0" indent="-342900" algn="l">
                        <a:spcBef>
                          <a:spcPts val="0"/>
                        </a:spcBef>
                        <a:spcAft>
                          <a:spcPts val="185"/>
                        </a:spcAft>
                        <a:buSzPts val="1000"/>
                        <a:buFont typeface="Symbol" panose="05050102010706020507" pitchFamily="18" charset="2"/>
                        <a:buChar char=""/>
                      </a:pPr>
                      <a:r>
                        <a:rPr lang="en-US" sz="1600" dirty="0">
                          <a:effectLst/>
                        </a:rPr>
                        <a:t>If series is completed, dates of each shot OR </a:t>
                      </a:r>
                    </a:p>
                    <a:p>
                      <a:pPr marL="342900" marR="0" lvl="0" indent="-342900" algn="l">
                        <a:spcBef>
                          <a:spcPts val="0"/>
                        </a:spcBef>
                        <a:spcAft>
                          <a:spcPts val="185"/>
                        </a:spcAft>
                        <a:buSzPts val="1000"/>
                        <a:buFont typeface="Symbol" panose="05050102010706020507" pitchFamily="18" charset="2"/>
                        <a:buChar char=""/>
                      </a:pPr>
                      <a:r>
                        <a:rPr lang="en-US" sz="1600" dirty="0">
                          <a:effectLst/>
                        </a:rPr>
                        <a:t>If titers are provided, dates of positive titers are required and information will include: “immune,” “positive” or number that when compared to range given on record indicates the student is positive/immune; AND </a:t>
                      </a:r>
                    </a:p>
                    <a:p>
                      <a:pPr marL="342900" marR="0" lvl="0" indent="-342900" algn="l">
                        <a:spcBef>
                          <a:spcPts val="0"/>
                        </a:spcBef>
                        <a:spcAft>
                          <a:spcPts val="0"/>
                        </a:spcAft>
                        <a:buSzPts val="1000"/>
                        <a:buFont typeface="Symbol" panose="05050102010706020507" pitchFamily="18" charset="2"/>
                        <a:buChar char=""/>
                      </a:pPr>
                      <a:r>
                        <a:rPr lang="en-US" sz="1600" dirty="0">
                          <a:effectLst/>
                        </a:rPr>
                        <a:t>Name of the healthcare provider OR UHS compliance form OR Employee compliance form OR state immunization certificate or registry. </a:t>
                      </a:r>
                      <a:endParaRPr lang="en-US" sz="16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endParaRPr>
                    </a:p>
                  </a:txBody>
                  <a:tcPr marL="113590" marR="11359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66386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4091205"/>
              </p:ext>
            </p:extLst>
          </p:nvPr>
        </p:nvGraphicFramePr>
        <p:xfrm>
          <a:off x="152400" y="152400"/>
          <a:ext cx="8839200" cy="312420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3124200">
                <a:tc>
                  <a:txBody>
                    <a:bodyPr/>
                    <a:lstStyle/>
                    <a:p>
                      <a:pPr marL="0" marR="0" algn="l">
                        <a:spcBef>
                          <a:spcPts val="0"/>
                        </a:spcBef>
                        <a:spcAft>
                          <a:spcPts val="0"/>
                        </a:spcAft>
                      </a:pPr>
                      <a:r>
                        <a:rPr lang="en-US" sz="2000" dirty="0">
                          <a:solidFill>
                            <a:srgbClr val="FFC000"/>
                          </a:solidFill>
                          <a:effectLst/>
                        </a:rPr>
                        <a:t>VARICELLA  (Please note that oral history of disease or an X on immunization record  is not accepted.) </a:t>
                      </a:r>
                    </a:p>
                    <a:p>
                      <a:pPr marL="0" marR="0" algn="l">
                        <a:spcBef>
                          <a:spcPts val="0"/>
                        </a:spcBef>
                        <a:spcAft>
                          <a:spcPts val="0"/>
                        </a:spcAft>
                      </a:pPr>
                      <a:r>
                        <a:rPr lang="en-US" sz="1600" dirty="0">
                          <a:effectLst/>
                        </a:rPr>
                        <a:t> </a:t>
                      </a:r>
                    </a:p>
                    <a:p>
                      <a:pPr marL="0" marR="0" algn="l">
                        <a:spcBef>
                          <a:spcPts val="0"/>
                        </a:spcBef>
                        <a:spcAft>
                          <a:spcPts val="0"/>
                        </a:spcAft>
                      </a:pPr>
                      <a:r>
                        <a:rPr lang="en-US" sz="1600" b="1" dirty="0">
                          <a:effectLst/>
                        </a:rPr>
                        <a:t>Compliance may be obtained by providing: </a:t>
                      </a:r>
                    </a:p>
                    <a:p>
                      <a:pPr marL="0" marR="0" algn="l">
                        <a:spcBef>
                          <a:spcPts val="0"/>
                        </a:spcBef>
                        <a:spcAft>
                          <a:spcPts val="110"/>
                        </a:spcAft>
                      </a:pPr>
                      <a:r>
                        <a:rPr lang="en-US" sz="1600" b="1" dirty="0">
                          <a:effectLst/>
                        </a:rPr>
                        <a:t>1. Evidence of varicella two-dose series after one year of age; OR </a:t>
                      </a:r>
                    </a:p>
                    <a:p>
                      <a:pPr marL="0" marR="0" algn="l">
                        <a:spcBef>
                          <a:spcPts val="0"/>
                        </a:spcBef>
                        <a:spcAft>
                          <a:spcPts val="110"/>
                        </a:spcAft>
                      </a:pPr>
                      <a:r>
                        <a:rPr lang="en-US" sz="1600" b="1" dirty="0">
                          <a:effectLst/>
                        </a:rPr>
                        <a:t>2. Positive antibody titer showing proof of immunity; OR </a:t>
                      </a:r>
                    </a:p>
                    <a:p>
                      <a:pPr marL="0" marR="0" algn="l">
                        <a:spcBef>
                          <a:spcPts val="0"/>
                        </a:spcBef>
                        <a:spcAft>
                          <a:spcPts val="0"/>
                        </a:spcAft>
                      </a:pPr>
                      <a:r>
                        <a:rPr lang="en-US" sz="1600" b="1" dirty="0">
                          <a:effectLst/>
                        </a:rPr>
                        <a:t>3. Medically documented history of disease (chicken pox/varicella or shingles/zoster)  from a healthcare provider (Doctor, APRN, or PA) with date of disease.   An X on the immunization form by varicella is NOT acceptable proof of disease.   </a:t>
                      </a:r>
                    </a:p>
                    <a:p>
                      <a:pPr marL="0" marR="0" algn="l">
                        <a:spcBef>
                          <a:spcPts val="0"/>
                        </a:spcBef>
                        <a:spcAft>
                          <a:spcPts val="0"/>
                        </a:spcAft>
                      </a:pPr>
                      <a:endParaRPr lang="en-US" sz="1600" b="1" dirty="0">
                        <a:effectLst/>
                      </a:endParaRPr>
                    </a:p>
                    <a:p>
                      <a:pPr marL="0" marR="0" algn="l">
                        <a:spcBef>
                          <a:spcPts val="0"/>
                        </a:spcBef>
                        <a:spcAft>
                          <a:spcPts val="0"/>
                        </a:spcAft>
                      </a:pPr>
                      <a:r>
                        <a:rPr lang="en-US" sz="1600" b="1" dirty="0">
                          <a:effectLst/>
                        </a:rPr>
                        <a:t>Note:  If a student submits documentation of negative or indeterminate titers, but they have also submitted proof of two varicella vaccines as listed above, this is acceptable</a:t>
                      </a:r>
                      <a:endPar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marT="0" marB="0"/>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67543883"/>
              </p:ext>
            </p:extLst>
          </p:nvPr>
        </p:nvGraphicFramePr>
        <p:xfrm>
          <a:off x="152400" y="3429000"/>
          <a:ext cx="8839200" cy="160020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1600200">
                <a:tc>
                  <a:txBody>
                    <a:bodyPr/>
                    <a:lstStyle/>
                    <a:p>
                      <a:pPr marL="0" marR="0" algn="l">
                        <a:spcBef>
                          <a:spcPts val="0"/>
                        </a:spcBef>
                        <a:spcAft>
                          <a:spcPts val="0"/>
                        </a:spcAft>
                      </a:pPr>
                      <a:endParaRPr lang="en-US" sz="1400" dirty="0">
                        <a:effectLst/>
                      </a:endParaRPr>
                    </a:p>
                    <a:p>
                      <a:pPr marL="0" marR="0" algn="l">
                        <a:spcBef>
                          <a:spcPts val="0"/>
                        </a:spcBef>
                        <a:spcAft>
                          <a:spcPts val="0"/>
                        </a:spcAft>
                      </a:pPr>
                      <a:r>
                        <a:rPr lang="en-US" sz="1400" dirty="0">
                          <a:solidFill>
                            <a:schemeClr val="tx1"/>
                          </a:solidFill>
                          <a:effectLst/>
                        </a:rPr>
                        <a:t>Documentation must include: </a:t>
                      </a:r>
                    </a:p>
                    <a:p>
                      <a:pPr marL="342900" marR="0" lvl="0" indent="-342900" algn="l">
                        <a:spcBef>
                          <a:spcPts val="0"/>
                        </a:spcBef>
                        <a:spcAft>
                          <a:spcPts val="0"/>
                        </a:spcAft>
                        <a:buSzPts val="1000"/>
                        <a:buFont typeface="Symbol" panose="05050102010706020507" pitchFamily="18" charset="2"/>
                        <a:buChar char=""/>
                      </a:pPr>
                      <a:r>
                        <a:rPr lang="en-US" sz="1400" dirty="0">
                          <a:solidFill>
                            <a:schemeClr val="tx1"/>
                          </a:solidFill>
                          <a:effectLst/>
                        </a:rPr>
                        <a:t>Student’s Name </a:t>
                      </a:r>
                    </a:p>
                    <a:p>
                      <a:pPr marL="342900" marR="0" lvl="0" indent="-342900" algn="l">
                        <a:spcBef>
                          <a:spcPts val="0"/>
                        </a:spcBef>
                        <a:spcAft>
                          <a:spcPts val="185"/>
                        </a:spcAft>
                        <a:buSzPts val="1000"/>
                        <a:buFont typeface="Symbol" panose="05050102010706020507" pitchFamily="18" charset="2"/>
                        <a:buChar char=""/>
                      </a:pPr>
                      <a:r>
                        <a:rPr lang="en-US" sz="1400" dirty="0">
                          <a:solidFill>
                            <a:schemeClr val="tx1"/>
                          </a:solidFill>
                          <a:effectLst/>
                        </a:rPr>
                        <a:t>Student’s date of birth </a:t>
                      </a:r>
                    </a:p>
                    <a:p>
                      <a:pPr marL="342900" marR="0" lvl="0" indent="-342900" algn="l">
                        <a:spcBef>
                          <a:spcPts val="0"/>
                        </a:spcBef>
                        <a:spcAft>
                          <a:spcPts val="0"/>
                        </a:spcAft>
                        <a:buSzPts val="1000"/>
                        <a:buFont typeface="Symbol" panose="05050102010706020507" pitchFamily="18" charset="2"/>
                        <a:buChar char=""/>
                      </a:pPr>
                      <a:r>
                        <a:rPr lang="en-US" sz="1400" dirty="0">
                          <a:solidFill>
                            <a:schemeClr val="tx1"/>
                          </a:solidFill>
                          <a:effectLst/>
                        </a:rPr>
                        <a:t>If series is completed, dates of each shot; OR </a:t>
                      </a:r>
                    </a:p>
                    <a:p>
                      <a:pPr marL="342900" marR="0" lvl="0" indent="-342900" algn="l">
                        <a:spcBef>
                          <a:spcPts val="0"/>
                        </a:spcBef>
                        <a:spcAft>
                          <a:spcPts val="0"/>
                        </a:spcAft>
                        <a:buSzPts val="1000"/>
                        <a:buFont typeface="Symbol" panose="05050102010706020507" pitchFamily="18" charset="2"/>
                        <a:buChar char=""/>
                      </a:pPr>
                      <a:r>
                        <a:rPr lang="en-US" sz="1400" dirty="0">
                          <a:solidFill>
                            <a:schemeClr val="tx1"/>
                          </a:solidFill>
                          <a:effectLst/>
                        </a:rPr>
                        <a:t>If titer is provided, date of positive titer is required and information will include: “immune,” “positive” or number that when compared to range given on record indicates the student is positive/immune; OR </a:t>
                      </a:r>
                      <a:endParaRPr lang="en-US" sz="1400" dirty="0">
                        <a:solidFill>
                          <a:schemeClr val="tx1"/>
                        </a:solidFill>
                        <a:effectLst/>
                        <a:latin typeface="Calibri" panose="020F0502020204030204" pitchFamily="34" charset="0"/>
                        <a:ea typeface="Calibri" panose="020F0502020204030204" pitchFamily="34" charset="0"/>
                        <a:cs typeface="Courier New" panose="02070309020205020404" pitchFamily="49" charset="0"/>
                      </a:endParaRPr>
                    </a:p>
                  </a:txBody>
                  <a:tcPr marL="114300" marR="114300" marT="0" marB="0">
                    <a:solidFill>
                      <a:schemeClr val="tx2">
                        <a:lumMod val="10000"/>
                      </a:schemeClr>
                    </a:solidFill>
                  </a:tcPr>
                </a:tc>
                <a:extLst>
                  <a:ext uri="{0D108BD9-81ED-4DB2-BD59-A6C34878D82A}">
                    <a16:rowId xmlns:a16="http://schemas.microsoft.com/office/drawing/2014/main" val="1000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855627271"/>
              </p:ext>
            </p:extLst>
          </p:nvPr>
        </p:nvGraphicFramePr>
        <p:xfrm>
          <a:off x="152400" y="5105400"/>
          <a:ext cx="8839200" cy="129540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1295400">
                <a:tc>
                  <a:txBody>
                    <a:bodyPr/>
                    <a:lstStyle/>
                    <a:p>
                      <a:pPr marL="342900" marR="0" lvl="0" indent="-342900" algn="l">
                        <a:spcBef>
                          <a:spcPts val="0"/>
                        </a:spcBef>
                        <a:spcAft>
                          <a:spcPts val="135"/>
                        </a:spcAft>
                        <a:buSzPts val="1000"/>
                        <a:buFont typeface="Symbol" panose="05050102010706020507" pitchFamily="18" charset="2"/>
                        <a:buChar char=""/>
                      </a:pPr>
                      <a:r>
                        <a:rPr lang="en-US" sz="1400" dirty="0">
                          <a:solidFill>
                            <a:schemeClr val="tx1"/>
                          </a:solidFill>
                          <a:effectLst/>
                        </a:rPr>
                        <a:t>If providing medical history, submit a medical record from healthcare provider (Physician, APRN or PA) stating patient diagnosed with Chicken pox (Varicella) or Shingles (Herpes zoster); AND  </a:t>
                      </a:r>
                    </a:p>
                    <a:p>
                      <a:pPr marL="342900" marR="0" lvl="0" indent="-342900" algn="l">
                        <a:spcBef>
                          <a:spcPts val="0"/>
                        </a:spcBef>
                        <a:spcAft>
                          <a:spcPts val="135"/>
                        </a:spcAft>
                        <a:buSzPts val="1000"/>
                        <a:buFont typeface="Symbol" panose="05050102010706020507" pitchFamily="18" charset="2"/>
                        <a:buChar char=""/>
                      </a:pPr>
                      <a:r>
                        <a:rPr lang="en-US" sz="1400" dirty="0">
                          <a:solidFill>
                            <a:schemeClr val="tx1"/>
                          </a:solidFill>
                          <a:effectLst/>
                        </a:rPr>
                        <a:t>Name of the healthcare provider OR UHS compliance form OR Employee compliance form OR state immunization certificate or registry. </a:t>
                      </a:r>
                    </a:p>
                    <a:p>
                      <a:pPr marL="0" marR="0" algn="l">
                        <a:spcBef>
                          <a:spcPts val="0"/>
                        </a:spcBef>
                        <a:spcAft>
                          <a:spcPts val="0"/>
                        </a:spcAft>
                        <a:tabLst>
                          <a:tab pos="1752600" algn="l"/>
                        </a:tabLst>
                      </a:pPr>
                      <a:r>
                        <a:rPr lang="en-US" sz="115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marT="0" marB="0">
                    <a:solidFill>
                      <a:schemeClr val="tx2">
                        <a:lumMod val="1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58089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8600" y="228599"/>
          <a:ext cx="8686800" cy="4178300"/>
        </p:xfrm>
        <a:graphic>
          <a:graphicData uri="http://schemas.openxmlformats.org/drawingml/2006/table">
            <a:tbl>
              <a:tblPr>
                <a:tableStyleId>{5C22544A-7EE6-4342-B048-85BDC9FD1C3A}</a:tableStyleId>
              </a:tblPr>
              <a:tblGrid>
                <a:gridCol w="8686800">
                  <a:extLst>
                    <a:ext uri="{9D8B030D-6E8A-4147-A177-3AD203B41FA5}">
                      <a16:colId xmlns:a16="http://schemas.microsoft.com/office/drawing/2014/main" val="20000"/>
                    </a:ext>
                  </a:extLst>
                </a:gridCol>
              </a:tblGrid>
              <a:tr h="4178300">
                <a:tc>
                  <a:txBody>
                    <a:bodyPr/>
                    <a:lstStyle/>
                    <a:p>
                      <a:pPr marL="0" marR="0" algn="l">
                        <a:spcBef>
                          <a:spcPts val="0"/>
                        </a:spcBef>
                        <a:spcAft>
                          <a:spcPts val="0"/>
                        </a:spcAft>
                      </a:pPr>
                      <a:r>
                        <a:rPr lang="en-US" sz="2000" b="1" u="sng" dirty="0">
                          <a:effectLst/>
                        </a:rPr>
                        <a:t>Compliance may be obtained by providing: </a:t>
                      </a:r>
                    </a:p>
                    <a:p>
                      <a:pPr marL="0" marR="0" algn="l">
                        <a:spcBef>
                          <a:spcPts val="0"/>
                        </a:spcBef>
                        <a:spcAft>
                          <a:spcPts val="110"/>
                        </a:spcAft>
                      </a:pPr>
                      <a:r>
                        <a:rPr lang="en-US" sz="1600" dirty="0">
                          <a:effectLst/>
                        </a:rPr>
                        <a:t>1. Evidence of three Hepatitis B vaccines; OR </a:t>
                      </a:r>
                    </a:p>
                    <a:p>
                      <a:pPr marL="0" marR="0" algn="l">
                        <a:spcBef>
                          <a:spcPts val="0"/>
                        </a:spcBef>
                        <a:spcAft>
                          <a:spcPts val="0"/>
                        </a:spcAft>
                      </a:pPr>
                      <a:r>
                        <a:rPr lang="en-US" sz="1600" dirty="0">
                          <a:effectLst/>
                        </a:rPr>
                        <a:t>2. If series is in process or historical documentation of vaccines could not be obtained, 2 vaccines are required upon initial submission to this requirement. You will be able to submit record of the third shot when it is due. </a:t>
                      </a:r>
                    </a:p>
                    <a:p>
                      <a:pPr marL="0" marR="0" algn="l">
                        <a:spcBef>
                          <a:spcPts val="0"/>
                        </a:spcBef>
                        <a:spcAft>
                          <a:spcPts val="0"/>
                        </a:spcAft>
                      </a:pPr>
                      <a:r>
                        <a:rPr lang="en-US" sz="1800" dirty="0">
                          <a:effectLst/>
                        </a:rPr>
                        <a:t> </a:t>
                      </a:r>
                    </a:p>
                    <a:p>
                      <a:pPr marL="0" marR="0" algn="l">
                        <a:spcBef>
                          <a:spcPts val="0"/>
                        </a:spcBef>
                        <a:spcAft>
                          <a:spcPts val="0"/>
                        </a:spcAft>
                      </a:pPr>
                      <a:r>
                        <a:rPr lang="en-US" sz="1800" b="1" u="sng" dirty="0">
                          <a:effectLst/>
                        </a:rPr>
                        <a:t>Documentation must include: </a:t>
                      </a:r>
                    </a:p>
                    <a:p>
                      <a:pPr marL="285750" marR="0" indent="-285750" algn="l">
                        <a:spcBef>
                          <a:spcPts val="0"/>
                        </a:spcBef>
                        <a:spcAft>
                          <a:spcPts val="170"/>
                        </a:spcAft>
                        <a:buFont typeface="Arial" panose="020B0604020202020204" pitchFamily="34" charset="0"/>
                        <a:buChar char="•"/>
                      </a:pPr>
                      <a:r>
                        <a:rPr lang="en-US" sz="1800" dirty="0">
                          <a:effectLst/>
                        </a:rPr>
                        <a:t>Student’s Name </a:t>
                      </a:r>
                    </a:p>
                    <a:p>
                      <a:pPr marL="285750" marR="0" indent="-285750" algn="l">
                        <a:spcBef>
                          <a:spcPts val="0"/>
                        </a:spcBef>
                        <a:spcAft>
                          <a:spcPts val="170"/>
                        </a:spcAft>
                        <a:buFont typeface="Arial" panose="020B0604020202020204" pitchFamily="34" charset="0"/>
                        <a:buChar char="•"/>
                      </a:pPr>
                      <a:r>
                        <a:rPr lang="en-US" sz="1800" dirty="0">
                          <a:effectLst/>
                        </a:rPr>
                        <a:t>Student’s date of birth </a:t>
                      </a:r>
                    </a:p>
                    <a:p>
                      <a:pPr marL="285750" marR="0" indent="-285750" algn="l">
                        <a:spcBef>
                          <a:spcPts val="0"/>
                        </a:spcBef>
                        <a:spcAft>
                          <a:spcPts val="170"/>
                        </a:spcAft>
                        <a:buFont typeface="Arial" panose="020B0604020202020204" pitchFamily="34" charset="0"/>
                        <a:buChar char="•"/>
                      </a:pPr>
                      <a:r>
                        <a:rPr lang="en-US" sz="1800" dirty="0">
                          <a:effectLst/>
                        </a:rPr>
                        <a:t>Dates of HEP B shots; AND </a:t>
                      </a:r>
                    </a:p>
                    <a:p>
                      <a:pPr marL="285750" marR="0" indent="-285750" algn="l">
                        <a:spcBef>
                          <a:spcPts val="0"/>
                        </a:spcBef>
                        <a:spcAft>
                          <a:spcPts val="170"/>
                        </a:spcAft>
                        <a:buFont typeface="Arial" panose="020B0604020202020204" pitchFamily="34" charset="0"/>
                        <a:buChar char="•"/>
                      </a:pPr>
                      <a:r>
                        <a:rPr lang="en-US" sz="1800" dirty="0">
                          <a:effectLst/>
                        </a:rPr>
                        <a:t>Name of the healthcare provider OR UHS compliance form OR Employee compliance form OR state immunization certificate or registry. </a:t>
                      </a:r>
                    </a:p>
                    <a:p>
                      <a:pPr marL="0" marR="0" algn="l">
                        <a:spcBef>
                          <a:spcPts val="0"/>
                        </a:spcBef>
                        <a:spcAft>
                          <a:spcPts val="170"/>
                        </a:spcAft>
                      </a:pPr>
                      <a:r>
                        <a:rPr lang="en-US" sz="1800" dirty="0">
                          <a:effectLst/>
                        </a:rPr>
                        <a:t> </a:t>
                      </a:r>
                    </a:p>
                    <a:p>
                      <a:pPr marL="0" marR="0" algn="l">
                        <a:spcBef>
                          <a:spcPts val="0"/>
                        </a:spcBef>
                        <a:spcAft>
                          <a:spcPts val="170"/>
                        </a:spcAft>
                      </a:pPr>
                      <a:r>
                        <a:rPr lang="en-US" sz="1800" dirty="0">
                          <a:effectLst/>
                        </a:rPr>
                        <a:t>Subsequent Requirement:  If only two initial vaccines obtained, Hepatitis B third dose due 6 months after the 1</a:t>
                      </a:r>
                      <a:r>
                        <a:rPr lang="en-US" sz="1800" baseline="30000" dirty="0">
                          <a:effectLst/>
                        </a:rPr>
                        <a:t>st</a:t>
                      </a:r>
                      <a:r>
                        <a:rPr lang="en-US" sz="1800" dirty="0">
                          <a:effectLst/>
                        </a:rPr>
                        <a:t> dose.  </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marT="0" marB="0"/>
                </a:tc>
                <a:extLst>
                  <a:ext uri="{0D108BD9-81ED-4DB2-BD59-A6C34878D82A}">
                    <a16:rowId xmlns:a16="http://schemas.microsoft.com/office/drawing/2014/main" val="10000"/>
                  </a:ext>
                </a:extLst>
              </a:tr>
            </a:tbl>
          </a:graphicData>
        </a:graphic>
      </p:graphicFrame>
      <p:sp>
        <p:nvSpPr>
          <p:cNvPr id="3" name="Title 2"/>
          <p:cNvSpPr>
            <a:spLocks noGrp="1"/>
          </p:cNvSpPr>
          <p:nvPr>
            <p:ph type="title"/>
          </p:nvPr>
        </p:nvSpPr>
        <p:spPr>
          <a:xfrm>
            <a:off x="777240" y="4572000"/>
            <a:ext cx="7543800" cy="1371600"/>
          </a:xfrm>
          <a:solidFill>
            <a:schemeClr val="tx2">
              <a:lumMod val="10000"/>
            </a:schemeClr>
          </a:solidFill>
        </p:spPr>
        <p:txBody>
          <a:bodyPr/>
          <a:lstStyle/>
          <a:p>
            <a:pPr algn="ctr"/>
            <a:r>
              <a:rPr lang="en-US" sz="4000" b="1" u="sng" dirty="0"/>
              <a:t>HEPATITIS B</a:t>
            </a:r>
            <a:br>
              <a:rPr lang="en-US" sz="4000" dirty="0"/>
            </a:br>
            <a:r>
              <a:rPr lang="en-US" sz="4000" dirty="0"/>
              <a:t> (Positive titer not accepted)</a:t>
            </a:r>
          </a:p>
        </p:txBody>
      </p:sp>
    </p:spTree>
    <p:extLst>
      <p:ext uri="{BB962C8B-B14F-4D97-AF65-F5344CB8AC3E}">
        <p14:creationId xmlns:p14="http://schemas.microsoft.com/office/powerpoint/2010/main" val="2050920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idx="1"/>
          </p:nvPr>
        </p:nvSpPr>
        <p:spPr/>
        <p:txBody>
          <a:bodyPr/>
          <a:lstStyle/>
          <a:p>
            <a:endParaRPr lang="en-US"/>
          </a:p>
        </p:txBody>
      </p:sp>
      <p:sp>
        <p:nvSpPr>
          <p:cNvPr id="5" name="Text Placeholder 4"/>
          <p:cNvSpPr>
            <a:spLocks noGrp="1"/>
          </p:cNvSpPr>
          <p:nvPr>
            <p:ph type="body" sz="half" idx="2"/>
          </p:nvPr>
        </p:nvSpPr>
        <p:spPr>
          <a:xfrm>
            <a:off x="1676400" y="3429000"/>
            <a:ext cx="6096000" cy="1752599"/>
          </a:xfrm>
          <a:solidFill>
            <a:schemeClr val="tx2">
              <a:lumMod val="10000"/>
            </a:schemeClr>
          </a:solidFill>
        </p:spPr>
        <p:txBody>
          <a:bodyPr>
            <a:normAutofit/>
          </a:bodyPr>
          <a:lstStyle/>
          <a:p>
            <a:pPr algn="ctr"/>
            <a:r>
              <a:rPr lang="en-US" sz="3900" dirty="0"/>
              <a:t>TDaP</a:t>
            </a:r>
          </a:p>
          <a:p>
            <a:pPr algn="ctr"/>
            <a:r>
              <a:rPr lang="en-US" sz="2400" dirty="0"/>
              <a:t>(Tetanus-Diphtheria Acceular Pertussis)</a:t>
            </a:r>
          </a:p>
        </p:txBody>
      </p:sp>
      <p:sp>
        <p:nvSpPr>
          <p:cNvPr id="3" name="Title 2"/>
          <p:cNvSpPr>
            <a:spLocks noGrp="1"/>
          </p:cNvSpPr>
          <p:nvPr>
            <p:ph type="title"/>
          </p:nvPr>
        </p:nvSpPr>
        <p:spPr>
          <a:xfrm rot="13006210" flipH="1">
            <a:off x="-585029" y="8538406"/>
            <a:ext cx="45719" cy="97289"/>
          </a:xfrm>
          <a:solidFill>
            <a:schemeClr val="tx2">
              <a:lumMod val="25000"/>
            </a:schemeClr>
          </a:solidFill>
        </p:spPr>
        <p:style>
          <a:lnRef idx="2">
            <a:schemeClr val="dk1"/>
          </a:lnRef>
          <a:fillRef idx="1">
            <a:schemeClr val="lt1"/>
          </a:fillRef>
          <a:effectRef idx="0">
            <a:schemeClr val="dk1"/>
          </a:effectRef>
          <a:fontRef idx="minor">
            <a:schemeClr val="dk1"/>
          </a:fontRef>
        </p:style>
        <p:txBody>
          <a:bodyPr>
            <a:noAutofit/>
          </a:bodyPr>
          <a:lstStyle/>
          <a:p>
            <a:pPr algn="ctr"/>
            <a:endParaRPr lang="en-US" sz="2000" b="1" u="sng" dirty="0">
              <a:highlight>
                <a:srgbClr val="000080"/>
              </a:highlight>
            </a:endParaRPr>
          </a:p>
        </p:txBody>
      </p:sp>
      <p:graphicFrame>
        <p:nvGraphicFramePr>
          <p:cNvPr id="6" name="Table 5"/>
          <p:cNvGraphicFramePr>
            <a:graphicFrameLocks noGrp="1"/>
          </p:cNvGraphicFramePr>
          <p:nvPr>
            <p:extLst>
              <p:ext uri="{D42A27DB-BD31-4B8C-83A1-F6EECF244321}">
                <p14:modId xmlns:p14="http://schemas.microsoft.com/office/powerpoint/2010/main" val="595262020"/>
              </p:ext>
            </p:extLst>
          </p:nvPr>
        </p:nvGraphicFramePr>
        <p:xfrm>
          <a:off x="1219200" y="228601"/>
          <a:ext cx="7010400" cy="3124200"/>
        </p:xfrm>
        <a:graphic>
          <a:graphicData uri="http://schemas.openxmlformats.org/drawingml/2006/table">
            <a:tbl>
              <a:tblPr>
                <a:tableStyleId>{5C22544A-7EE6-4342-B048-85BDC9FD1C3A}</a:tableStyleId>
              </a:tblPr>
              <a:tblGrid>
                <a:gridCol w="7010400">
                  <a:extLst>
                    <a:ext uri="{9D8B030D-6E8A-4147-A177-3AD203B41FA5}">
                      <a16:colId xmlns:a16="http://schemas.microsoft.com/office/drawing/2014/main" val="20000"/>
                    </a:ext>
                  </a:extLst>
                </a:gridCol>
              </a:tblGrid>
              <a:tr h="3124200">
                <a:tc>
                  <a:txBody>
                    <a:bodyPr/>
                    <a:lstStyle/>
                    <a:p>
                      <a:pPr marL="0" marR="0" algn="l">
                        <a:spcBef>
                          <a:spcPts val="0"/>
                        </a:spcBef>
                        <a:spcAft>
                          <a:spcPts val="0"/>
                        </a:spcAft>
                      </a:pPr>
                      <a:endParaRPr lang="en-US" sz="1400" dirty="0">
                        <a:effectLst/>
                      </a:endParaRPr>
                    </a:p>
                    <a:p>
                      <a:pPr marL="0" marR="0" algn="l">
                        <a:spcBef>
                          <a:spcPts val="0"/>
                        </a:spcBef>
                        <a:spcAft>
                          <a:spcPts val="0"/>
                        </a:spcAft>
                      </a:pPr>
                      <a:r>
                        <a:rPr lang="en-US" sz="1600" dirty="0">
                          <a:effectLst/>
                        </a:rPr>
                        <a:t>Evidence of one dose of TDaP given at any date.</a:t>
                      </a:r>
                    </a:p>
                    <a:p>
                      <a:pPr marL="0" marR="0" algn="l">
                        <a:spcBef>
                          <a:spcPts val="0"/>
                        </a:spcBef>
                        <a:spcAft>
                          <a:spcPts val="0"/>
                        </a:spcAft>
                      </a:pPr>
                      <a:r>
                        <a:rPr lang="en-US" sz="1600" dirty="0">
                          <a:effectLst/>
                        </a:rPr>
                        <a:t> </a:t>
                      </a:r>
                    </a:p>
                    <a:p>
                      <a:pPr marL="0" marR="0" algn="l">
                        <a:spcBef>
                          <a:spcPts val="0"/>
                        </a:spcBef>
                        <a:spcAft>
                          <a:spcPts val="0"/>
                        </a:spcAft>
                      </a:pPr>
                      <a:r>
                        <a:rPr lang="en-US" sz="1600" dirty="0">
                          <a:effectLst/>
                        </a:rPr>
                        <a:t>Documentation must include: </a:t>
                      </a:r>
                    </a:p>
                    <a:p>
                      <a:pPr marL="342900" marR="0" lvl="0" indent="-342900" algn="l">
                        <a:spcBef>
                          <a:spcPts val="0"/>
                        </a:spcBef>
                        <a:spcAft>
                          <a:spcPts val="185"/>
                        </a:spcAft>
                        <a:buSzPts val="1000"/>
                        <a:buFont typeface="Symbol" panose="05050102010706020507" pitchFamily="18" charset="2"/>
                        <a:buChar char=""/>
                      </a:pPr>
                      <a:r>
                        <a:rPr lang="en-US" sz="1600" dirty="0">
                          <a:effectLst/>
                        </a:rPr>
                        <a:t>Student’s Name </a:t>
                      </a:r>
                    </a:p>
                    <a:p>
                      <a:pPr marL="342900" marR="0" lvl="0" indent="-342900" algn="l">
                        <a:spcBef>
                          <a:spcPts val="0"/>
                        </a:spcBef>
                        <a:spcAft>
                          <a:spcPts val="185"/>
                        </a:spcAft>
                        <a:buSzPts val="1000"/>
                        <a:buFont typeface="Symbol" panose="05050102010706020507" pitchFamily="18" charset="2"/>
                        <a:buChar char=""/>
                      </a:pPr>
                      <a:r>
                        <a:rPr lang="en-US" sz="1600" dirty="0">
                          <a:effectLst/>
                        </a:rPr>
                        <a:t>Student’s date of birth </a:t>
                      </a:r>
                    </a:p>
                    <a:p>
                      <a:pPr marL="342900" marR="0" lvl="0" indent="-342900" algn="l">
                        <a:spcBef>
                          <a:spcPts val="0"/>
                        </a:spcBef>
                        <a:spcAft>
                          <a:spcPts val="185"/>
                        </a:spcAft>
                        <a:buSzPts val="1000"/>
                        <a:buFont typeface="Symbol" panose="05050102010706020507" pitchFamily="18" charset="2"/>
                        <a:buChar char=""/>
                      </a:pPr>
                      <a:r>
                        <a:rPr lang="en-US" sz="1600" dirty="0">
                          <a:effectLst/>
                        </a:rPr>
                        <a:t>Date of </a:t>
                      </a:r>
                      <a:r>
                        <a:rPr lang="en-US" sz="1600" dirty="0" err="1">
                          <a:effectLst/>
                        </a:rPr>
                        <a:t>TDaP</a:t>
                      </a:r>
                      <a:r>
                        <a:rPr lang="en-US" sz="1600" dirty="0">
                          <a:effectLst/>
                        </a:rPr>
                        <a:t> shot</a:t>
                      </a:r>
                    </a:p>
                    <a:p>
                      <a:pPr marL="342900" marR="0" lvl="0" indent="-342900" algn="l">
                        <a:spcBef>
                          <a:spcPts val="0"/>
                        </a:spcBef>
                        <a:spcAft>
                          <a:spcPts val="185"/>
                        </a:spcAft>
                        <a:buSzPts val="1000"/>
                        <a:buFont typeface="Symbol" panose="05050102010706020507" pitchFamily="18" charset="2"/>
                        <a:buChar char=""/>
                      </a:pPr>
                      <a:r>
                        <a:rPr lang="en-US" sz="1600" dirty="0">
                          <a:effectLst/>
                        </a:rPr>
                        <a:t>Name of the healthcare provider OR UHS compliance form OR Employee compliance form OR state immunization certificate or registry. </a:t>
                      </a:r>
                      <a:endParaRPr lang="en-US" sz="16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endParaRPr>
                    </a:p>
                  </a:txBody>
                  <a:tcPr marL="114300" marR="11430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72055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304800"/>
            <a:ext cx="7543800" cy="914400"/>
          </a:xfrm>
          <a:solidFill>
            <a:schemeClr val="tx2">
              <a:lumMod val="10000"/>
            </a:schemeClr>
          </a:solidFill>
        </p:spPr>
        <p:txBody>
          <a:bodyPr/>
          <a:lstStyle/>
          <a:p>
            <a:pPr algn="ctr"/>
            <a:r>
              <a:rPr lang="en-US" dirty="0"/>
              <a:t>Tuberculosis Test</a:t>
            </a:r>
          </a:p>
        </p:txBody>
      </p:sp>
      <p:sp>
        <p:nvSpPr>
          <p:cNvPr id="3" name="Content Placeholder 2"/>
          <p:cNvSpPr>
            <a:spLocks noGrp="1"/>
          </p:cNvSpPr>
          <p:nvPr>
            <p:ph sz="quarter" idx="13"/>
          </p:nvPr>
        </p:nvSpPr>
        <p:spPr>
          <a:xfrm>
            <a:off x="477456" y="1371607"/>
            <a:ext cx="3273552" cy="3733787"/>
          </a:xfrm>
          <a:ln w="76200">
            <a:solidFill>
              <a:schemeClr val="tx1"/>
            </a:solidFill>
          </a:ln>
          <a:effectLst>
            <a:outerShdw blurRad="107950" dist="12700" dir="5400000" algn="ctr">
              <a:srgbClr val="000000"/>
            </a:outerShdw>
          </a:effectLst>
        </p:spPr>
        <p:txBody>
          <a:bodyPr>
            <a:normAutofit/>
          </a:bodyPr>
          <a:lstStyle/>
          <a:p>
            <a:pPr>
              <a:buFont typeface="Wingdings" panose="05000000000000000000" pitchFamily="2" charset="2"/>
              <a:buChar char="Ø"/>
            </a:pPr>
            <a:r>
              <a:rPr lang="en-US" b="1" dirty="0">
                <a:solidFill>
                  <a:prstClr val="white"/>
                </a:solidFill>
                <a:effectLst/>
                <a:latin typeface="Times New Roman" panose="02020603050405020304" pitchFamily="18" charset="0"/>
                <a:cs typeface="Times New Roman" panose="02020603050405020304" pitchFamily="18" charset="0"/>
              </a:rPr>
              <a:t>TB: One of the following is required to complete the TB requirement. </a:t>
            </a:r>
          </a:p>
          <a:p>
            <a:pPr>
              <a:buFont typeface="Wingdings" panose="05000000000000000000" pitchFamily="2" charset="2"/>
              <a:buChar char="Ø"/>
            </a:pPr>
            <a:r>
              <a:rPr lang="en-US" b="1" dirty="0">
                <a:solidFill>
                  <a:prstClr val="white"/>
                </a:solidFill>
                <a:effectLst/>
                <a:latin typeface="Times New Roman" panose="02020603050405020304" pitchFamily="18" charset="0"/>
                <a:cs typeface="Times New Roman" panose="02020603050405020304" pitchFamily="18" charset="0"/>
              </a:rPr>
              <a:t>IGRA, QuantiFERON GOLD or 2 Step TB Skin test (2 TB skin tests given at least 1 week apart). </a:t>
            </a:r>
            <a:endParaRPr lang="en-US" dirty="0">
              <a:solidFill>
                <a:prstClr val="white"/>
              </a:solidFill>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000" b="1" dirty="0">
                <a:solidFill>
                  <a:prstClr val="white"/>
                </a:solidFill>
                <a:effectLst/>
                <a:latin typeface="Times New Roman" panose="02020603050405020304" pitchFamily="18" charset="0"/>
                <a:cs typeface="Times New Roman" panose="02020603050405020304" pitchFamily="18" charset="0"/>
              </a:rPr>
              <a:t>Must be updated annually.</a:t>
            </a:r>
            <a:endParaRPr lang="en-US" sz="2000" b="1" dirty="0"/>
          </a:p>
        </p:txBody>
      </p:sp>
      <p:sp>
        <p:nvSpPr>
          <p:cNvPr id="5" name="Content Placeholder 4"/>
          <p:cNvSpPr>
            <a:spLocks noGrp="1"/>
          </p:cNvSpPr>
          <p:nvPr>
            <p:ph sz="quarter" idx="14"/>
          </p:nvPr>
        </p:nvSpPr>
        <p:spPr>
          <a:xfrm>
            <a:off x="5067937" y="1371606"/>
            <a:ext cx="3273552" cy="3733786"/>
          </a:xfrm>
          <a:ln w="76200">
            <a:solidFill>
              <a:schemeClr val="tx1"/>
            </a:solidFill>
          </a:ln>
        </p:spPr>
        <p:txBody>
          <a:bodyPr/>
          <a:lstStyle/>
          <a:p>
            <a:pPr>
              <a:buFont typeface="Wingdings" panose="05000000000000000000" pitchFamily="2" charset="2"/>
              <a:buChar char="Ø"/>
            </a:pPr>
            <a:r>
              <a:rPr lang="en-US" dirty="0">
                <a:solidFill>
                  <a:prstClr val="white"/>
                </a:solidFill>
                <a:latin typeface="Times New Roman" panose="02020603050405020304" pitchFamily="18" charset="0"/>
                <a:cs typeface="Times New Roman" panose="02020603050405020304" pitchFamily="18" charset="0"/>
              </a:rPr>
              <a:t>TB Blood tests or TB skin tests can be completed at University Health Services or any other locations where offered.  If completed at UHS, your document will automatically be uploaded in your MyChart in your myUK. </a:t>
            </a:r>
            <a:endParaRPr lang="en-US" dirty="0"/>
          </a:p>
        </p:txBody>
      </p:sp>
      <p:sp>
        <p:nvSpPr>
          <p:cNvPr id="6" name="Oval 5"/>
          <p:cNvSpPr/>
          <p:nvPr/>
        </p:nvSpPr>
        <p:spPr>
          <a:xfrm>
            <a:off x="1600200" y="5105400"/>
            <a:ext cx="5791200" cy="152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rgbClr val="FFC000"/>
                </a:solidFill>
              </a:rPr>
              <a:t>TB Tests do not have to be completed at UHS, but all TB documentation must be kept and uploaded to your Castlebranch Account</a:t>
            </a:r>
          </a:p>
        </p:txBody>
      </p:sp>
    </p:spTree>
    <p:extLst>
      <p:ext uri="{BB962C8B-B14F-4D97-AF65-F5344CB8AC3E}">
        <p14:creationId xmlns:p14="http://schemas.microsoft.com/office/powerpoint/2010/main" val="2507222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E6FC03F-D83B-4FF0-82CD-CFA154E2FCC5}"/>
              </a:ext>
            </a:extLst>
          </p:cNvPr>
          <p:cNvPicPr>
            <a:picLocks noChangeAspect="1"/>
          </p:cNvPicPr>
          <p:nvPr/>
        </p:nvPicPr>
        <p:blipFill>
          <a:blip r:embed="rId2"/>
          <a:stretch>
            <a:fillRect/>
          </a:stretch>
        </p:blipFill>
        <p:spPr>
          <a:xfrm>
            <a:off x="1393794" y="0"/>
            <a:ext cx="6312023" cy="6858000"/>
          </a:xfrm>
          <a:prstGeom prst="rect">
            <a:avLst/>
          </a:prstGeom>
        </p:spPr>
      </p:pic>
      <p:pic>
        <p:nvPicPr>
          <p:cNvPr id="3" name="Picture 2">
            <a:extLst>
              <a:ext uri="{FF2B5EF4-FFF2-40B4-BE49-F238E27FC236}">
                <a16:creationId xmlns:a16="http://schemas.microsoft.com/office/drawing/2014/main" id="{3984F5A3-9898-49A4-8755-8D6935A77DDC}"/>
              </a:ext>
            </a:extLst>
          </p:cNvPr>
          <p:cNvPicPr>
            <a:picLocks noChangeAspect="1"/>
          </p:cNvPicPr>
          <p:nvPr/>
        </p:nvPicPr>
        <p:blipFill>
          <a:blip r:embed="rId3"/>
          <a:stretch>
            <a:fillRect/>
          </a:stretch>
        </p:blipFill>
        <p:spPr>
          <a:xfrm>
            <a:off x="1393793" y="0"/>
            <a:ext cx="6312023" cy="6858000"/>
          </a:xfrm>
          <a:prstGeom prst="rect">
            <a:avLst/>
          </a:prstGeom>
        </p:spPr>
      </p:pic>
    </p:spTree>
    <p:extLst>
      <p:ext uri="{BB962C8B-B14F-4D97-AF65-F5344CB8AC3E}">
        <p14:creationId xmlns:p14="http://schemas.microsoft.com/office/powerpoint/2010/main" val="793630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381000"/>
            <a:ext cx="7543800" cy="914400"/>
          </a:xfrm>
          <a:solidFill>
            <a:schemeClr val="tx2">
              <a:lumMod val="10000"/>
            </a:schemeClr>
          </a:solidFill>
        </p:spPr>
        <p:txBody>
          <a:bodyPr/>
          <a:lstStyle/>
          <a:p>
            <a:pPr algn="ctr"/>
            <a:r>
              <a:rPr lang="en-US" dirty="0"/>
              <a:t>Influenza Vaccination</a:t>
            </a:r>
          </a:p>
        </p:txBody>
      </p:sp>
      <p:sp>
        <p:nvSpPr>
          <p:cNvPr id="4" name="Content Placeholder 3"/>
          <p:cNvSpPr>
            <a:spLocks noGrp="1"/>
          </p:cNvSpPr>
          <p:nvPr>
            <p:ph sz="quarter" idx="14"/>
          </p:nvPr>
        </p:nvSpPr>
        <p:spPr>
          <a:xfrm>
            <a:off x="4953000" y="2743200"/>
            <a:ext cx="3810000" cy="3930162"/>
          </a:xfrm>
          <a:ln>
            <a:solidFill>
              <a:schemeClr val="tx1"/>
            </a:solidFill>
          </a:ln>
        </p:spPr>
        <p:txBody>
          <a:bodyPr>
            <a:noAutofit/>
          </a:bodyPr>
          <a:lstStyle/>
          <a:p>
            <a:pPr lvl="1">
              <a:buFont typeface="Courier New" panose="02070309020205020404" pitchFamily="49" charset="0"/>
              <a:buChar char="o"/>
            </a:pPr>
            <a:r>
              <a:rPr lang="en-US" sz="1600" dirty="0"/>
              <a:t>Any flu shot administered outside of this window for the current flu season will be rejected.  </a:t>
            </a:r>
          </a:p>
          <a:p>
            <a:pPr lvl="1">
              <a:buFont typeface="Courier New" panose="02070309020205020404" pitchFamily="49" charset="0"/>
              <a:buChar char="o"/>
            </a:pPr>
            <a:r>
              <a:rPr lang="en-US" sz="1600" dirty="0">
                <a:solidFill>
                  <a:prstClr val="white"/>
                </a:solidFill>
                <a:latin typeface="Times New Roman" panose="02020603050405020304" pitchFamily="18" charset="0"/>
                <a:cs typeface="Times New Roman" panose="02020603050405020304" pitchFamily="18" charset="0"/>
              </a:rPr>
              <a:t>If flu immunization is completed on UK Campus, your document will automatically be uploaded in your MyChart in your myUK </a:t>
            </a:r>
          </a:p>
          <a:p>
            <a:pPr lvl="1">
              <a:buFont typeface="Courier New" panose="02070309020205020404" pitchFamily="49" charset="0"/>
              <a:buChar char="o"/>
            </a:pPr>
            <a:r>
              <a:rPr lang="en-US" sz="1800" dirty="0">
                <a:solidFill>
                  <a:srgbClr val="FFC000"/>
                </a:solidFill>
              </a:rPr>
              <a:t>This requirement has a different deadline than the others. You must complete this by November 1</a:t>
            </a:r>
            <a:r>
              <a:rPr lang="en-US" sz="1800" baseline="30000" dirty="0">
                <a:solidFill>
                  <a:srgbClr val="FFC000"/>
                </a:solidFill>
              </a:rPr>
              <a:t>st</a:t>
            </a:r>
            <a:r>
              <a:rPr lang="en-US" sz="1800" dirty="0">
                <a:solidFill>
                  <a:srgbClr val="FFC000"/>
                </a:solidFill>
              </a:rPr>
              <a:t>.</a:t>
            </a:r>
          </a:p>
          <a:p>
            <a:endParaRPr lang="en-US" sz="1800" dirty="0">
              <a:solidFill>
                <a:srgbClr val="FFC000"/>
              </a:solidFill>
            </a:endParaRPr>
          </a:p>
        </p:txBody>
      </p:sp>
      <p:sp>
        <p:nvSpPr>
          <p:cNvPr id="6" name="Content Placeholder 5"/>
          <p:cNvSpPr>
            <a:spLocks noGrp="1"/>
          </p:cNvSpPr>
          <p:nvPr>
            <p:ph sz="quarter" idx="13"/>
          </p:nvPr>
        </p:nvSpPr>
        <p:spPr>
          <a:xfrm>
            <a:off x="304800" y="2743200"/>
            <a:ext cx="3962400" cy="3962400"/>
          </a:xfrm>
          <a:ln>
            <a:solidFill>
              <a:schemeClr val="tx1"/>
            </a:solidFill>
          </a:ln>
        </p:spPr>
        <p:txBody>
          <a:bodyPr/>
          <a:lstStyle/>
          <a:p>
            <a:pPr>
              <a:buFont typeface="Courier New" panose="02070309020205020404" pitchFamily="49" charset="0"/>
              <a:buChar char="o"/>
            </a:pPr>
            <a:r>
              <a:rPr lang="en-US" sz="1600" dirty="0">
                <a:effectLst/>
              </a:rPr>
              <a:t>Please follow these instructions below for finding vaccines done through UK Healthcare:</a:t>
            </a:r>
          </a:p>
          <a:p>
            <a:endParaRPr lang="en-US" sz="1600" u="sng" dirty="0">
              <a:effectLst/>
            </a:endParaRPr>
          </a:p>
          <a:p>
            <a:pPr lvl="1">
              <a:buFont typeface="Arial" panose="020B0604020202020204" pitchFamily="34" charset="0"/>
              <a:buChar char="•"/>
            </a:pPr>
            <a:r>
              <a:rPr lang="en-US" sz="1400" u="sng" dirty="0">
                <a:effectLst/>
              </a:rPr>
              <a:t>Login to your My Chart: </a:t>
            </a:r>
          </a:p>
          <a:p>
            <a:pPr marL="18288" indent="0">
              <a:buNone/>
            </a:pPr>
            <a:r>
              <a:rPr lang="en-US" sz="1400" u="sng" dirty="0">
                <a:effectLst/>
                <a:hlinkClick r:id="rId3"/>
              </a:rPr>
              <a:t>https://mychart.uky.edu/MyChart/Authentication/Login</a:t>
            </a:r>
            <a:endParaRPr lang="en-US" sz="1400" u="sng" dirty="0">
              <a:effectLst/>
            </a:endParaRPr>
          </a:p>
          <a:p>
            <a:pPr lvl="1">
              <a:buFont typeface="Arial" panose="020B0604020202020204" pitchFamily="34" charset="0"/>
              <a:buChar char="•"/>
            </a:pPr>
            <a:r>
              <a:rPr lang="en-US" sz="1400" u="sng" dirty="0">
                <a:effectLst/>
              </a:rPr>
              <a:t>Go to Menu</a:t>
            </a:r>
          </a:p>
          <a:p>
            <a:pPr lvl="1">
              <a:buFont typeface="Arial" panose="020B0604020202020204" pitchFamily="34" charset="0"/>
              <a:buChar char="•"/>
            </a:pPr>
            <a:r>
              <a:rPr lang="en-US" sz="1400" u="sng" dirty="0">
                <a:effectLst/>
              </a:rPr>
              <a:t>Health summary</a:t>
            </a:r>
          </a:p>
          <a:p>
            <a:pPr lvl="1">
              <a:buFont typeface="Arial" panose="020B0604020202020204" pitchFamily="34" charset="0"/>
              <a:buChar char="•"/>
            </a:pPr>
            <a:r>
              <a:rPr lang="en-US" sz="1400" u="sng" dirty="0">
                <a:effectLst/>
              </a:rPr>
              <a:t>Immunization tab </a:t>
            </a:r>
          </a:p>
          <a:p>
            <a:pPr lvl="1">
              <a:buFont typeface="Arial" panose="020B0604020202020204" pitchFamily="34" charset="0"/>
              <a:buChar char="•"/>
            </a:pPr>
            <a:r>
              <a:rPr lang="en-US" sz="1400" u="sng" dirty="0">
                <a:effectLst/>
              </a:rPr>
              <a:t>Click the printer icon</a:t>
            </a:r>
          </a:p>
          <a:p>
            <a:pPr lvl="1">
              <a:buFont typeface="Arial" panose="020B0604020202020204" pitchFamily="34" charset="0"/>
              <a:buChar char="•"/>
            </a:pPr>
            <a:r>
              <a:rPr lang="en-US" sz="1400" u="sng" dirty="0">
                <a:effectLst/>
              </a:rPr>
              <a:t>Under destination, save as a PDF on you laptop </a:t>
            </a:r>
          </a:p>
          <a:p>
            <a:pPr lvl="1">
              <a:buFont typeface="Arial" panose="020B0604020202020204" pitchFamily="34" charset="0"/>
              <a:buChar char="•"/>
            </a:pPr>
            <a:r>
              <a:rPr lang="en-US" sz="1400" u="sng" dirty="0">
                <a:effectLst/>
              </a:rPr>
              <a:t>Upload to your CastleBranch account.</a:t>
            </a:r>
          </a:p>
          <a:p>
            <a:endParaRPr lang="en-US" dirty="0"/>
          </a:p>
        </p:txBody>
      </p:sp>
      <p:sp>
        <p:nvSpPr>
          <p:cNvPr id="10" name="Rounded Rectangle 9"/>
          <p:cNvSpPr/>
          <p:nvPr/>
        </p:nvSpPr>
        <p:spPr>
          <a:xfrm>
            <a:off x="2133600" y="1524000"/>
            <a:ext cx="4419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Ø"/>
            </a:pPr>
            <a:r>
              <a:rPr lang="en-US"/>
              <a:t>You will need to get a flu shot for the </a:t>
            </a:r>
            <a:r>
              <a:rPr lang="en-US" b="1"/>
              <a:t>CURRENT FLU SEASON SEPT 1 – MARCH 31</a:t>
            </a:r>
            <a:r>
              <a:rPr lang="en-US"/>
              <a:t>.</a:t>
            </a:r>
            <a:endParaRPr lang="en-US" dirty="0"/>
          </a:p>
        </p:txBody>
      </p:sp>
    </p:spTree>
    <p:extLst>
      <p:ext uri="{BB962C8B-B14F-4D97-AF65-F5344CB8AC3E}">
        <p14:creationId xmlns:p14="http://schemas.microsoft.com/office/powerpoint/2010/main" val="782229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14400" y="457200"/>
            <a:ext cx="7543800" cy="1524000"/>
          </a:xfrm>
          <a:solidFill>
            <a:schemeClr val="tx2">
              <a:lumMod val="10000"/>
            </a:schemeClr>
          </a:solidFill>
        </p:spPr>
        <p:txBody>
          <a:bodyPr/>
          <a:lstStyle/>
          <a:p>
            <a:pPr algn="ctr"/>
            <a:r>
              <a:rPr lang="en-US" sz="4400" dirty="0"/>
              <a:t>Commitment to Behavioral Standard in Patient Care</a:t>
            </a:r>
          </a:p>
        </p:txBody>
      </p:sp>
      <p:sp>
        <p:nvSpPr>
          <p:cNvPr id="3" name="Content Placeholder 2"/>
          <p:cNvSpPr>
            <a:spLocks noGrp="1"/>
          </p:cNvSpPr>
          <p:nvPr>
            <p:ph sz="quarter" idx="13"/>
          </p:nvPr>
        </p:nvSpPr>
        <p:spPr>
          <a:xfrm>
            <a:off x="533400" y="1981200"/>
            <a:ext cx="3276600" cy="4724400"/>
          </a:xfrm>
        </p:spPr>
        <p:txBody>
          <a:bodyPr>
            <a:normAutofit fontScale="92500" lnSpcReduction="10000"/>
          </a:bodyPr>
          <a:lstStyle/>
          <a:p>
            <a:pPr>
              <a:buFont typeface="Wingdings" panose="05000000000000000000" pitchFamily="2" charset="2"/>
              <a:buChar char="Ø"/>
            </a:pPr>
            <a:r>
              <a:rPr lang="en-US" dirty="0"/>
              <a:t>In Castle Branch, there is a link to this document. Follow this link to go to the document:</a:t>
            </a:r>
          </a:p>
          <a:p>
            <a:pPr marL="18288" indent="0">
              <a:buNone/>
            </a:pPr>
            <a:r>
              <a:rPr lang="en-US" dirty="0"/>
              <a:t> </a:t>
            </a:r>
            <a:r>
              <a:rPr lang="en-US" dirty="0">
                <a:hlinkClick r:id="rId3"/>
              </a:rPr>
              <a:t>https://chs.uky.edu/current-students/compliance/forms</a:t>
            </a:r>
            <a:endParaRPr lang="en-US" dirty="0"/>
          </a:p>
          <a:p>
            <a:pPr marL="18288" indent="0">
              <a:buNone/>
            </a:pPr>
            <a:endParaRPr lang="en-US" dirty="0"/>
          </a:p>
          <a:p>
            <a:pPr>
              <a:buFont typeface="Wingdings" panose="05000000000000000000" pitchFamily="2" charset="2"/>
              <a:buChar char="Ø"/>
            </a:pPr>
            <a:r>
              <a:rPr lang="en-US" dirty="0"/>
              <a:t>You will need to print, read, and sign this document</a:t>
            </a:r>
            <a:r>
              <a:rPr lang="en-US"/>
              <a:t>. </a:t>
            </a:r>
          </a:p>
          <a:p>
            <a:pPr marL="18288" indent="0">
              <a:buNone/>
            </a:pPr>
            <a:endParaRPr lang="en-US" dirty="0"/>
          </a:p>
          <a:p>
            <a:pPr>
              <a:buFont typeface="Wingdings" panose="05000000000000000000" pitchFamily="2" charset="2"/>
              <a:buChar char="Ø"/>
            </a:pPr>
            <a:r>
              <a:rPr lang="en-US" dirty="0"/>
              <a:t>Then, scan it and upload it to Castle Branch (there are scanner apps you can download for free on your phone.)</a:t>
            </a:r>
          </a:p>
        </p:txBody>
      </p:sp>
      <p:pic>
        <p:nvPicPr>
          <p:cNvPr id="6146" name="Picture 2"/>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rcRect/>
          <a:stretch>
            <a:fillRect/>
          </a:stretch>
        </p:blipFill>
        <p:spPr bwMode="auto">
          <a:xfrm>
            <a:off x="3921613" y="2209800"/>
            <a:ext cx="4880279"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7902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28600"/>
            <a:ext cx="7543800" cy="914400"/>
          </a:xfrm>
          <a:solidFill>
            <a:schemeClr val="tx2">
              <a:lumMod val="10000"/>
            </a:schemeClr>
          </a:solidFill>
        </p:spPr>
        <p:txBody>
          <a:bodyPr/>
          <a:lstStyle/>
          <a:p>
            <a:pPr algn="ctr"/>
            <a:r>
              <a:rPr lang="en-US" dirty="0"/>
              <a:t>   BLS/CPR Certification</a:t>
            </a:r>
          </a:p>
        </p:txBody>
      </p:sp>
      <p:sp>
        <p:nvSpPr>
          <p:cNvPr id="3" name="Content Placeholder 2"/>
          <p:cNvSpPr>
            <a:spLocks noGrp="1"/>
          </p:cNvSpPr>
          <p:nvPr>
            <p:ph sz="quarter" idx="13"/>
          </p:nvPr>
        </p:nvSpPr>
        <p:spPr>
          <a:xfrm>
            <a:off x="1524000" y="1219200"/>
            <a:ext cx="5867400" cy="5105400"/>
          </a:xfrm>
        </p:spPr>
        <p:txBody>
          <a:bodyPr>
            <a:normAutofit lnSpcReduction="10000"/>
          </a:bodyPr>
          <a:lstStyle/>
          <a:p>
            <a:pPr>
              <a:buFont typeface="Wingdings" panose="05000000000000000000" pitchFamily="2" charset="2"/>
              <a:buChar char="Ø"/>
            </a:pPr>
            <a:r>
              <a:rPr lang="en-US" dirty="0"/>
              <a:t>Acceptable documents:</a:t>
            </a:r>
          </a:p>
          <a:p>
            <a:pPr lvl="1">
              <a:buFont typeface="Courier New" panose="02070309020205020404" pitchFamily="49" charset="0"/>
              <a:buChar char="o"/>
            </a:pPr>
            <a:r>
              <a:rPr lang="en-US" dirty="0"/>
              <a:t>American Heart Association </a:t>
            </a:r>
            <a:r>
              <a:rPr lang="en-US" b="1" u="sng" dirty="0">
                <a:solidFill>
                  <a:srgbClr val="FF0000"/>
                </a:solidFill>
              </a:rPr>
              <a:t>Basic Life Support</a:t>
            </a:r>
            <a:r>
              <a:rPr lang="en-US" b="1" dirty="0">
                <a:solidFill>
                  <a:srgbClr val="FF0000"/>
                </a:solidFill>
              </a:rPr>
              <a:t>   </a:t>
            </a:r>
            <a:r>
              <a:rPr lang="en-US" dirty="0"/>
              <a:t>OR</a:t>
            </a:r>
          </a:p>
          <a:p>
            <a:pPr lvl="1">
              <a:buFont typeface="Courier New" panose="02070309020205020404" pitchFamily="49" charset="0"/>
              <a:buChar char="o"/>
            </a:pPr>
            <a:r>
              <a:rPr lang="en-US" dirty="0"/>
              <a:t>American Red Cross BLS/CPR for Healthcare Providers</a:t>
            </a:r>
          </a:p>
          <a:p>
            <a:pPr lvl="1">
              <a:buFont typeface="Courier New" panose="02070309020205020404" pitchFamily="49" charset="0"/>
              <a:buChar char="o"/>
            </a:pPr>
            <a:r>
              <a:rPr lang="en-US" dirty="0"/>
              <a:t>Must be an in-person course (not online)</a:t>
            </a:r>
          </a:p>
          <a:p>
            <a:pPr algn="ctr">
              <a:buFont typeface="Wingdings" panose="05000000000000000000" pitchFamily="2" charset="2"/>
              <a:buChar char="Ø"/>
            </a:pPr>
            <a:r>
              <a:rPr lang="en-US" dirty="0"/>
              <a:t>A copy of BOTH the front and the back of your card is required and the card MUST be signed.</a:t>
            </a:r>
          </a:p>
          <a:p>
            <a:pPr>
              <a:buFont typeface="Wingdings" panose="05000000000000000000" pitchFamily="2" charset="2"/>
              <a:buChar char="Ø"/>
            </a:pPr>
            <a:r>
              <a:rPr lang="en-US" dirty="0"/>
              <a:t>More information can be found at the following links:</a:t>
            </a:r>
          </a:p>
          <a:p>
            <a:pPr lvl="1">
              <a:buFont typeface="Courier New" panose="02070309020205020404" pitchFamily="49" charset="0"/>
              <a:buChar char="o"/>
            </a:pPr>
            <a:r>
              <a:rPr lang="en-US" dirty="0">
                <a:hlinkClick r:id="rId3"/>
              </a:rPr>
              <a:t>http://www.redcross.org/take-a-class/bls</a:t>
            </a:r>
            <a:r>
              <a:rPr lang="en-US" dirty="0"/>
              <a:t> </a:t>
            </a:r>
          </a:p>
          <a:p>
            <a:pPr lvl="1">
              <a:buFont typeface="Courier New" panose="02070309020205020404" pitchFamily="49" charset="0"/>
              <a:buChar char="o"/>
            </a:pPr>
            <a:r>
              <a:rPr lang="en-US" dirty="0">
                <a:hlinkClick r:id="rId4"/>
              </a:rPr>
              <a:t>http://cpr.heart.org/AHAECC/CPRAndECC/Training/HealthcareProfessional/BasicLifeSupportBLS/UCM_473189_Basic-Life-Support-BLS.jsp</a:t>
            </a:r>
            <a:r>
              <a:rPr lang="en-US" dirty="0"/>
              <a:t> </a:t>
            </a:r>
          </a:p>
        </p:txBody>
      </p:sp>
    </p:spTree>
    <p:extLst>
      <p:ext uri="{BB962C8B-B14F-4D97-AF65-F5344CB8AC3E}">
        <p14:creationId xmlns:p14="http://schemas.microsoft.com/office/powerpoint/2010/main" val="95085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28600" y="1371601"/>
            <a:ext cx="5943600" cy="5486398"/>
          </a:xfrm>
        </p:spPr>
        <p:txBody>
          <a:bodyPr>
            <a:noAutofit/>
          </a:bodyPr>
          <a:lstStyle/>
          <a:p>
            <a:pPr>
              <a:buFont typeface="Wingdings" panose="05000000000000000000" pitchFamily="2" charset="2"/>
              <a:buChar char="Ø"/>
            </a:pPr>
            <a:r>
              <a:rPr lang="en-US" sz="1400" b="1" dirty="0"/>
              <a:t>Full Background Check</a:t>
            </a:r>
          </a:p>
          <a:p>
            <a:pPr>
              <a:buFont typeface="Wingdings" panose="05000000000000000000" pitchFamily="2" charset="2"/>
              <a:buChar char="Ø"/>
            </a:pPr>
            <a:r>
              <a:rPr lang="en-US" sz="1400" b="1" dirty="0"/>
              <a:t>10 Panel Drug Screening</a:t>
            </a:r>
          </a:p>
          <a:p>
            <a:pPr>
              <a:buFont typeface="Wingdings" panose="05000000000000000000" pitchFamily="2" charset="2"/>
              <a:buChar char="Ø"/>
            </a:pPr>
            <a:r>
              <a:rPr lang="en-US" sz="1400" b="1" dirty="0"/>
              <a:t>Clinical Requirements:</a:t>
            </a:r>
          </a:p>
          <a:p>
            <a:pPr lvl="1">
              <a:buFont typeface="Courier New" panose="02070309020205020404" pitchFamily="49" charset="0"/>
              <a:buChar char="o"/>
            </a:pPr>
            <a:r>
              <a:rPr lang="en-US" sz="1400" b="1" dirty="0"/>
              <a:t>Health Insurance (annual)</a:t>
            </a:r>
          </a:p>
          <a:p>
            <a:pPr lvl="1">
              <a:buFont typeface="Courier New" panose="02070309020205020404" pitchFamily="49" charset="0"/>
              <a:buChar char="o"/>
            </a:pPr>
            <a:r>
              <a:rPr lang="en-US" sz="1400" b="1" dirty="0"/>
              <a:t>Professional Liability Insurance</a:t>
            </a:r>
          </a:p>
          <a:p>
            <a:pPr lvl="1">
              <a:buFont typeface="Courier New" panose="02070309020205020404" pitchFamily="49" charset="0"/>
              <a:buChar char="o"/>
            </a:pPr>
            <a:r>
              <a:rPr lang="en-US" sz="1400" b="1" dirty="0"/>
              <a:t>CPR Certification (Basic Life Support for Healthcare Providers)</a:t>
            </a:r>
          </a:p>
          <a:p>
            <a:pPr lvl="1">
              <a:buFont typeface="Courier New" panose="02070309020205020404" pitchFamily="49" charset="0"/>
              <a:buChar char="o"/>
            </a:pPr>
            <a:r>
              <a:rPr lang="en-US" sz="1400" b="1" dirty="0"/>
              <a:t>Influenza Shot (annual)</a:t>
            </a:r>
          </a:p>
          <a:p>
            <a:pPr lvl="1">
              <a:buFont typeface="Courier New" panose="02070309020205020404" pitchFamily="49" charset="0"/>
              <a:buChar char="o"/>
            </a:pPr>
            <a:r>
              <a:rPr lang="en-US" sz="1400" b="1" dirty="0"/>
              <a:t>TB:  IGRA, QuantiFERON Gold or T-Spot Blood Test (annual)</a:t>
            </a:r>
          </a:p>
          <a:p>
            <a:pPr lvl="1">
              <a:buFont typeface="Courier New" panose="02070309020205020404" pitchFamily="49" charset="0"/>
              <a:buChar char="o"/>
            </a:pPr>
            <a:r>
              <a:rPr lang="en-US" sz="1400" b="1" dirty="0"/>
              <a:t>Hepatitis B, MMR, Varicella and Tdap documents</a:t>
            </a:r>
          </a:p>
          <a:p>
            <a:pPr lvl="1">
              <a:buFont typeface="Courier New" panose="02070309020205020404" pitchFamily="49" charset="0"/>
              <a:buChar char="o"/>
            </a:pPr>
            <a:r>
              <a:rPr lang="en-US" sz="1400" b="1" dirty="0"/>
              <a:t>Commitment to Behavioral Standard in Patient Care</a:t>
            </a:r>
          </a:p>
          <a:p>
            <a:pPr lvl="1">
              <a:buFont typeface="Courier New" panose="02070309020205020404" pitchFamily="49" charset="0"/>
              <a:buChar char="o"/>
            </a:pPr>
            <a:r>
              <a:rPr lang="en-US" sz="1400" b="1" dirty="0"/>
              <a:t>Discrimination and Harassment Training</a:t>
            </a:r>
          </a:p>
          <a:p>
            <a:pPr lvl="1">
              <a:buFont typeface="Courier New" panose="02070309020205020404" pitchFamily="49" charset="0"/>
              <a:buChar char="o"/>
            </a:pPr>
            <a:r>
              <a:rPr lang="en-US" sz="1400" b="1" dirty="0"/>
              <a:t>HIPAA training</a:t>
            </a:r>
          </a:p>
          <a:p>
            <a:pPr>
              <a:buFont typeface="Wingdings" panose="05000000000000000000" pitchFamily="2" charset="2"/>
              <a:buChar char="Ø"/>
            </a:pPr>
            <a:r>
              <a:rPr lang="en-US" sz="1400" b="1" dirty="0"/>
              <a:t>Standards Acknowledgements</a:t>
            </a:r>
          </a:p>
          <a:p>
            <a:pPr lvl="1">
              <a:buFont typeface="Courier New" panose="02070309020205020404" pitchFamily="49" charset="0"/>
              <a:buChar char="o"/>
            </a:pPr>
            <a:r>
              <a:rPr lang="en-US" sz="1400" b="1" dirty="0"/>
              <a:t>Handbook</a:t>
            </a:r>
          </a:p>
          <a:p>
            <a:pPr lvl="1">
              <a:buFont typeface="Courier New" panose="02070309020205020404" pitchFamily="49" charset="0"/>
              <a:buChar char="o"/>
            </a:pPr>
            <a:r>
              <a:rPr lang="en-US" sz="1400" b="1" dirty="0"/>
              <a:t>CSD Clinic Manual</a:t>
            </a:r>
          </a:p>
          <a:p>
            <a:pPr lvl="1">
              <a:buFont typeface="Courier New" panose="02070309020205020404" pitchFamily="49" charset="0"/>
              <a:buChar char="o"/>
            </a:pPr>
            <a:r>
              <a:rPr lang="en-US" sz="1400" b="1" dirty="0"/>
              <a:t>Personal Phone Usage</a:t>
            </a:r>
          </a:p>
          <a:p>
            <a:pPr lvl="1">
              <a:buFont typeface="Courier New" panose="02070309020205020404" pitchFamily="49" charset="0"/>
              <a:buChar char="o"/>
            </a:pPr>
            <a:r>
              <a:rPr lang="en-US" sz="1400" b="1" dirty="0"/>
              <a:t>CSD Dress Code</a:t>
            </a:r>
          </a:p>
          <a:p>
            <a:pPr lvl="1">
              <a:buFont typeface="Courier New" panose="02070309020205020404" pitchFamily="49" charset="0"/>
              <a:buChar char="o"/>
            </a:pPr>
            <a:r>
              <a:rPr lang="en-US" sz="1400" b="1" dirty="0"/>
              <a:t>Bloodborne Pathogen Exposure Policy</a:t>
            </a:r>
          </a:p>
        </p:txBody>
      </p:sp>
      <p:sp>
        <p:nvSpPr>
          <p:cNvPr id="2" name="Title 1"/>
          <p:cNvSpPr>
            <a:spLocks noGrp="1"/>
          </p:cNvSpPr>
          <p:nvPr>
            <p:ph type="title"/>
          </p:nvPr>
        </p:nvSpPr>
        <p:spPr>
          <a:xfrm>
            <a:off x="533400" y="457200"/>
            <a:ext cx="7543800" cy="914400"/>
          </a:xfrm>
          <a:solidFill>
            <a:schemeClr val="tx2">
              <a:lumMod val="10000"/>
            </a:schemeClr>
          </a:solidFill>
        </p:spPr>
        <p:txBody>
          <a:bodyPr>
            <a:normAutofit/>
          </a:bodyPr>
          <a:lstStyle/>
          <a:p>
            <a:pPr algn="ctr"/>
            <a:r>
              <a:rPr lang="en-US" dirty="0"/>
              <a:t>Requirements</a:t>
            </a:r>
          </a:p>
        </p:txBody>
      </p:sp>
      <p:sp useBgFill="1">
        <p:nvSpPr>
          <p:cNvPr id="4" name="TextBox 3"/>
          <p:cNvSpPr txBox="1"/>
          <p:nvPr/>
        </p:nvSpPr>
        <p:spPr>
          <a:xfrm>
            <a:off x="6400800" y="1828800"/>
            <a:ext cx="2514600" cy="3170099"/>
          </a:xfrm>
          <a:prstGeom prst="rect">
            <a:avLst/>
          </a:prstGeom>
          <a:ln w="28575">
            <a:solidFill>
              <a:schemeClr val="tx1"/>
            </a:solidFill>
          </a:ln>
        </p:spPr>
        <p:txBody>
          <a:bodyPr wrap="square" rtlCol="0">
            <a:spAutoFit/>
          </a:bodyPr>
          <a:lstStyle/>
          <a:p>
            <a:pPr algn="ctr"/>
            <a:r>
              <a:rPr lang="en-US" sz="2000" b="1" dirty="0"/>
              <a:t>*THESE REQUIREMENTS MUST BE COMPLETED PRIOR TO STARTING CLASSES IN JUNE FOR ALL STUDENTS.</a:t>
            </a:r>
          </a:p>
          <a:p>
            <a:endParaRPr lang="en-US" sz="2000" b="1" dirty="0">
              <a:solidFill>
                <a:srgbClr val="FFC000"/>
              </a:solidFill>
            </a:endParaRPr>
          </a:p>
        </p:txBody>
      </p:sp>
    </p:spTree>
    <p:extLst>
      <p:ext uri="{BB962C8B-B14F-4D97-AF65-F5344CB8AC3E}">
        <p14:creationId xmlns:p14="http://schemas.microsoft.com/office/powerpoint/2010/main" val="124331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228600"/>
            <a:ext cx="7543800" cy="1524000"/>
          </a:xfrm>
          <a:solidFill>
            <a:schemeClr val="tx2">
              <a:lumMod val="10000"/>
            </a:schemeClr>
          </a:solidFill>
        </p:spPr>
        <p:txBody>
          <a:bodyPr/>
          <a:lstStyle/>
          <a:p>
            <a:pPr algn="ctr"/>
            <a:r>
              <a:rPr lang="en-US" sz="4800" dirty="0"/>
              <a:t>HIPAA and Discrimination and Harassment Trainings</a:t>
            </a:r>
          </a:p>
        </p:txBody>
      </p:sp>
      <p:sp>
        <p:nvSpPr>
          <p:cNvPr id="3" name="Content Placeholder 2"/>
          <p:cNvSpPr>
            <a:spLocks noGrp="1"/>
          </p:cNvSpPr>
          <p:nvPr>
            <p:ph sz="quarter" idx="13"/>
          </p:nvPr>
        </p:nvSpPr>
        <p:spPr>
          <a:xfrm>
            <a:off x="609600" y="1752600"/>
            <a:ext cx="8001000" cy="4572000"/>
          </a:xfrm>
        </p:spPr>
        <p:txBody>
          <a:bodyPr>
            <a:normAutofit fontScale="92500"/>
          </a:bodyPr>
          <a:lstStyle/>
          <a:p>
            <a:pPr>
              <a:buFont typeface="Wingdings" panose="05000000000000000000" pitchFamily="2" charset="2"/>
              <a:buChar char="Ø"/>
            </a:pPr>
            <a:r>
              <a:rPr lang="en-US" dirty="0"/>
              <a:t>Go to </a:t>
            </a:r>
            <a:r>
              <a:rPr lang="en-US" dirty="0">
                <a:hlinkClick r:id="rId3"/>
              </a:rPr>
              <a:t>this link</a:t>
            </a:r>
            <a:r>
              <a:rPr lang="en-US" dirty="0"/>
              <a:t> and enroll in the Canvas course. (NOTE: You will need your </a:t>
            </a:r>
            <a:r>
              <a:rPr lang="en-US" dirty="0" err="1"/>
              <a:t>LinkBlue</a:t>
            </a:r>
            <a:r>
              <a:rPr lang="en-US" dirty="0"/>
              <a:t> ID and password to do so. If you do not yet have it, you will have to wait until you do.) </a:t>
            </a:r>
          </a:p>
          <a:p>
            <a:pPr>
              <a:buFont typeface="Wingdings" panose="05000000000000000000" pitchFamily="2" charset="2"/>
              <a:buChar char="Ø"/>
            </a:pPr>
            <a:r>
              <a:rPr lang="en-US" dirty="0"/>
              <a:t>Go to “Assignments.” You will find the HIPAA training presentation and quiz. Before beginning the quiz, carefully read and review all the information in the presentation. When you are familiar with the material, take the quiz. You will have multiple attempts, but you MUST receive a 100% in order to get credit. </a:t>
            </a:r>
          </a:p>
          <a:p>
            <a:pPr>
              <a:buFont typeface="Wingdings" panose="05000000000000000000" pitchFamily="2" charset="2"/>
              <a:buChar char="Ø"/>
            </a:pPr>
            <a:r>
              <a:rPr lang="en-US" dirty="0"/>
              <a:t>Follow the same instructions for the Discrimination training. </a:t>
            </a:r>
          </a:p>
          <a:p>
            <a:pPr>
              <a:buFont typeface="Wingdings" panose="05000000000000000000" pitchFamily="2" charset="2"/>
              <a:buChar char="Ø"/>
            </a:pPr>
            <a:r>
              <a:rPr lang="en-US" dirty="0"/>
              <a:t>When both are complete, go to the “Grades” tab. You will then select the “Print Grades” option. Save the document as a PDF (you only need the first page that displays the two grades and your name).</a:t>
            </a:r>
          </a:p>
          <a:p>
            <a:pPr>
              <a:buFont typeface="Wingdings" panose="05000000000000000000" pitchFamily="2" charset="2"/>
              <a:buChar char="Ø"/>
            </a:pPr>
            <a:r>
              <a:rPr lang="en-US" dirty="0"/>
              <a:t>Upload this PDF for BOTH the HIPAA and Discrimination training requirements in Castle Branch. </a:t>
            </a:r>
          </a:p>
        </p:txBody>
      </p:sp>
    </p:spTree>
    <p:extLst>
      <p:ext uri="{BB962C8B-B14F-4D97-AF65-F5344CB8AC3E}">
        <p14:creationId xmlns:p14="http://schemas.microsoft.com/office/powerpoint/2010/main" val="257198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762000" y="228600"/>
            <a:ext cx="7543800" cy="1905000"/>
          </a:xfrm>
          <a:solidFill>
            <a:schemeClr val="tx2">
              <a:lumMod val="10000"/>
            </a:schemeClr>
          </a:solidFill>
        </p:spPr>
        <p:txBody>
          <a:bodyPr/>
          <a:lstStyle/>
          <a:p>
            <a:pPr algn="ctr"/>
            <a:r>
              <a:rPr lang="en-US" sz="4000" dirty="0"/>
              <a:t>The document you upload for the HIPAA and Discrimination training should look like this:</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2286000"/>
            <a:ext cx="7873575" cy="4051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2480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533400"/>
            <a:ext cx="7543800" cy="1524000"/>
          </a:xfrm>
          <a:solidFill>
            <a:schemeClr val="tx2">
              <a:lumMod val="10000"/>
            </a:schemeClr>
          </a:solidFill>
        </p:spPr>
        <p:txBody>
          <a:bodyPr/>
          <a:lstStyle/>
          <a:p>
            <a:pPr algn="ctr"/>
            <a:r>
              <a:rPr lang="en-US" dirty="0"/>
              <a:t>Policy and Standard Acknowledgements</a:t>
            </a:r>
          </a:p>
        </p:txBody>
      </p:sp>
      <p:sp>
        <p:nvSpPr>
          <p:cNvPr id="3" name="Content Placeholder 2"/>
          <p:cNvSpPr>
            <a:spLocks noGrp="1"/>
          </p:cNvSpPr>
          <p:nvPr>
            <p:ph sz="quarter" idx="13"/>
          </p:nvPr>
        </p:nvSpPr>
        <p:spPr>
          <a:xfrm>
            <a:off x="609600" y="2286004"/>
            <a:ext cx="7848600" cy="4114792"/>
          </a:xfrm>
        </p:spPr>
        <p:txBody>
          <a:bodyPr>
            <a:normAutofit fontScale="92500" lnSpcReduction="10000"/>
          </a:bodyPr>
          <a:lstStyle/>
          <a:p>
            <a:pPr>
              <a:buFont typeface="Wingdings" panose="05000000000000000000" pitchFamily="2" charset="2"/>
              <a:buChar char="Ø"/>
            </a:pPr>
            <a:r>
              <a:rPr lang="en-US" sz="2400" b="1" u="sng" dirty="0"/>
              <a:t>This portion will be completed at CSD Orientation, where you will be given the CSD Clinic Manual. </a:t>
            </a:r>
          </a:p>
          <a:p>
            <a:pPr>
              <a:buFont typeface="Wingdings" panose="05000000000000000000" pitchFamily="2" charset="2"/>
              <a:buChar char="Ø"/>
            </a:pPr>
            <a:r>
              <a:rPr lang="en-US" sz="2400" dirty="0"/>
              <a:t>For each of the following, carefully read and review the pertinent information in the CSD Clinic manual, which you will receive </a:t>
            </a:r>
            <a:r>
              <a:rPr lang="en-US" sz="2400"/>
              <a:t>at orientation, </a:t>
            </a:r>
            <a:r>
              <a:rPr lang="en-US" sz="2400" dirty="0"/>
              <a:t>and confirm that you have read and understand them. </a:t>
            </a:r>
          </a:p>
          <a:p>
            <a:pPr lvl="1">
              <a:buFont typeface="Courier New" panose="02070309020205020404" pitchFamily="49" charset="0"/>
              <a:buChar char="o"/>
            </a:pPr>
            <a:r>
              <a:rPr lang="en-US" sz="2400" dirty="0"/>
              <a:t> Student Handbook</a:t>
            </a:r>
          </a:p>
          <a:p>
            <a:pPr lvl="1">
              <a:buFont typeface="Courier New" panose="02070309020205020404" pitchFamily="49" charset="0"/>
              <a:buChar char="o"/>
            </a:pPr>
            <a:r>
              <a:rPr lang="en-US" sz="2400" dirty="0"/>
              <a:t>CSD Clinic Manual</a:t>
            </a:r>
          </a:p>
          <a:p>
            <a:pPr lvl="1">
              <a:buFont typeface="Courier New" panose="02070309020205020404" pitchFamily="49" charset="0"/>
              <a:buChar char="o"/>
            </a:pPr>
            <a:r>
              <a:rPr lang="en-US" sz="2400" dirty="0"/>
              <a:t>Personal Phone Usage</a:t>
            </a:r>
          </a:p>
          <a:p>
            <a:pPr lvl="1">
              <a:buFont typeface="Courier New" panose="02070309020205020404" pitchFamily="49" charset="0"/>
              <a:buChar char="o"/>
            </a:pPr>
            <a:r>
              <a:rPr lang="en-US" sz="2400" dirty="0"/>
              <a:t>CSD Dress Code</a:t>
            </a:r>
          </a:p>
          <a:p>
            <a:pPr lvl="1">
              <a:buFont typeface="Courier New" panose="02070309020205020404" pitchFamily="49" charset="0"/>
              <a:buChar char="o"/>
            </a:pPr>
            <a:r>
              <a:rPr lang="en-US" sz="2400" dirty="0" err="1"/>
              <a:t>Bloodborne</a:t>
            </a:r>
            <a:r>
              <a:rPr lang="en-US" sz="2400" dirty="0"/>
              <a:t> Pathogen Exposure Policy</a:t>
            </a:r>
          </a:p>
          <a:p>
            <a:endParaRPr lang="en-US" dirty="0"/>
          </a:p>
        </p:txBody>
      </p:sp>
    </p:spTree>
    <p:extLst>
      <p:ext uri="{BB962C8B-B14F-4D97-AF65-F5344CB8AC3E}">
        <p14:creationId xmlns:p14="http://schemas.microsoft.com/office/powerpoint/2010/main" val="412538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81000"/>
            <a:ext cx="7543800" cy="914400"/>
          </a:xfrm>
          <a:solidFill>
            <a:schemeClr val="tx2">
              <a:lumMod val="10000"/>
            </a:schemeClr>
          </a:solidFill>
        </p:spPr>
        <p:txBody>
          <a:bodyPr/>
          <a:lstStyle/>
          <a:p>
            <a:pPr algn="ctr"/>
            <a:r>
              <a:rPr lang="en-US" dirty="0"/>
              <a:t>Important Notes</a:t>
            </a:r>
          </a:p>
        </p:txBody>
      </p:sp>
      <p:sp>
        <p:nvSpPr>
          <p:cNvPr id="3" name="Content Placeholder 2"/>
          <p:cNvSpPr>
            <a:spLocks noGrp="1"/>
          </p:cNvSpPr>
          <p:nvPr>
            <p:ph sz="quarter" idx="13"/>
          </p:nvPr>
        </p:nvSpPr>
        <p:spPr>
          <a:xfrm>
            <a:off x="762000" y="1295400"/>
            <a:ext cx="7543800" cy="5181600"/>
          </a:xfrm>
        </p:spPr>
        <p:txBody>
          <a:bodyPr>
            <a:normAutofit/>
          </a:bodyPr>
          <a:lstStyle/>
          <a:p>
            <a:pPr lvl="0">
              <a:buFont typeface="Wingdings" panose="05000000000000000000" pitchFamily="2" charset="2"/>
              <a:buChar char="Ø"/>
              <a:defRPr/>
            </a:pPr>
            <a:r>
              <a:rPr lang="en-US" b="1" u="sng" dirty="0">
                <a:solidFill>
                  <a:srgbClr val="FFC000"/>
                </a:solidFill>
                <a:latin typeface="Times New Roman" panose="02020603050405020304" pitchFamily="18" charset="0"/>
                <a:cs typeface="Times New Roman" panose="02020603050405020304" pitchFamily="18" charset="0"/>
              </a:rPr>
              <a:t>Pay attention to due dates!</a:t>
            </a:r>
            <a:r>
              <a:rPr lang="en-US" b="1" dirty="0">
                <a:solidFill>
                  <a:srgbClr val="FFC000"/>
                </a:solidFill>
                <a:latin typeface="Times New Roman" panose="02020603050405020304" pitchFamily="18" charset="0"/>
                <a:cs typeface="Times New Roman" panose="02020603050405020304" pitchFamily="18" charset="0"/>
              </a:rPr>
              <a:t>  </a:t>
            </a:r>
            <a:r>
              <a:rPr lang="en-US" dirty="0">
                <a:solidFill>
                  <a:sysClr val="window" lastClr="FFFFFF"/>
                </a:solidFill>
                <a:latin typeface="Times New Roman" panose="02020603050405020304" pitchFamily="18" charset="0"/>
                <a:cs typeface="Times New Roman" panose="02020603050405020304" pitchFamily="18" charset="0"/>
              </a:rPr>
              <a:t>If you do not complete the requirements in time, a hold will be placed on your UK account. </a:t>
            </a:r>
          </a:p>
          <a:p>
            <a:pPr lvl="0">
              <a:buFont typeface="Wingdings" panose="05000000000000000000" pitchFamily="2" charset="2"/>
              <a:buChar char="Ø"/>
              <a:defRPr/>
            </a:pPr>
            <a:r>
              <a:rPr lang="en-US" dirty="0">
                <a:solidFill>
                  <a:sysClr val="window" lastClr="FFFFFF"/>
                </a:solidFill>
                <a:latin typeface="Times New Roman" panose="02020603050405020304" pitchFamily="18" charset="0"/>
                <a:cs typeface="Times New Roman" panose="02020603050405020304" pitchFamily="18" charset="0"/>
              </a:rPr>
              <a:t>If  CastleBranch rejects one of your submissions, </a:t>
            </a:r>
            <a:r>
              <a:rPr lang="en-US" b="1" u="sng" dirty="0">
                <a:solidFill>
                  <a:sysClr val="window" lastClr="FFFFFF"/>
                </a:solidFill>
                <a:latin typeface="Times New Roman" panose="02020603050405020304" pitchFamily="18" charset="0"/>
                <a:cs typeface="Times New Roman" panose="02020603050405020304" pitchFamily="18" charset="0"/>
              </a:rPr>
              <a:t>promptly</a:t>
            </a:r>
            <a:r>
              <a:rPr lang="en-US" dirty="0">
                <a:solidFill>
                  <a:sysClr val="window" lastClr="FFFFFF"/>
                </a:solidFill>
                <a:latin typeface="Times New Roman" panose="02020603050405020304" pitchFamily="18" charset="0"/>
                <a:cs typeface="Times New Roman" panose="02020603050405020304" pitchFamily="18" charset="0"/>
              </a:rPr>
              <a:t> address this. Castlebranch will provide a reason for the rejection in an email to you. If you still do not understand why a document is not being accepted, you can contact:</a:t>
            </a:r>
          </a:p>
          <a:p>
            <a:pPr lvl="1">
              <a:buFont typeface="Wingdings" panose="05000000000000000000" pitchFamily="2" charset="2"/>
              <a:buChar char="v"/>
              <a:defRPr/>
            </a:pPr>
            <a:r>
              <a:rPr lang="en-US" dirty="0">
                <a:solidFill>
                  <a:sysClr val="window" lastClr="FFFFFF"/>
                </a:solidFill>
                <a:latin typeface="Times New Roman" panose="02020603050405020304" pitchFamily="18" charset="0"/>
                <a:cs typeface="Times New Roman" panose="02020603050405020304" pitchFamily="18" charset="0"/>
              </a:rPr>
              <a:t>CHS-Compliance@uky.edu</a:t>
            </a:r>
          </a:p>
          <a:p>
            <a:pPr lvl="0">
              <a:buFont typeface="Wingdings" panose="05000000000000000000" pitchFamily="2" charset="2"/>
              <a:buChar char="Ø"/>
              <a:defRPr/>
            </a:pPr>
            <a:r>
              <a:rPr lang="en-US" dirty="0">
                <a:solidFill>
                  <a:sysClr val="window" lastClr="FFFFFF"/>
                </a:solidFill>
                <a:latin typeface="Times New Roman" panose="02020603050405020304" pitchFamily="18" charset="0"/>
                <a:cs typeface="Times New Roman" panose="02020603050405020304" pitchFamily="18" charset="0"/>
              </a:rPr>
              <a:t>Occasionally, flu shots get rejected if the flu season is not explicitly stated on the document. Make sure your name, birthdate and date given is also listed on the document prior to uploading.  Check your CB account to see what reason  your flu shot is rejected.</a:t>
            </a:r>
          </a:p>
          <a:p>
            <a:pPr lvl="0">
              <a:buFont typeface="Wingdings" panose="05000000000000000000" pitchFamily="2" charset="2"/>
              <a:buChar char="Ø"/>
              <a:defRPr/>
            </a:pPr>
            <a:r>
              <a:rPr lang="en-US">
                <a:solidFill>
                  <a:sysClr val="window" lastClr="FFFFFF"/>
                </a:solidFill>
                <a:latin typeface="Times New Roman" panose="02020603050405020304" pitchFamily="18" charset="0"/>
                <a:cs typeface="Times New Roman" panose="02020603050405020304" pitchFamily="18" charset="0"/>
              </a:rPr>
              <a:t>Note that the flu shot has a different deadline than the other requirements and is due </a:t>
            </a:r>
            <a:r>
              <a:rPr lang="en-US" b="1">
                <a:solidFill>
                  <a:sysClr val="window" lastClr="FFFFFF"/>
                </a:solidFill>
                <a:latin typeface="Times New Roman" panose="02020603050405020304" pitchFamily="18" charset="0"/>
                <a:cs typeface="Times New Roman" panose="02020603050405020304" pitchFamily="18" charset="0"/>
              </a:rPr>
              <a:t>November 1</a:t>
            </a:r>
            <a:r>
              <a:rPr lang="en-US" b="1" baseline="30000">
                <a:solidFill>
                  <a:sysClr val="window" lastClr="FFFFFF"/>
                </a:solidFill>
                <a:latin typeface="Times New Roman" panose="02020603050405020304" pitchFamily="18" charset="0"/>
                <a:cs typeface="Times New Roman" panose="02020603050405020304" pitchFamily="18" charset="0"/>
              </a:rPr>
              <a:t>st</a:t>
            </a:r>
            <a:r>
              <a:rPr lang="en-US">
                <a:solidFill>
                  <a:sysClr val="window" lastClr="FFFFFF"/>
                </a:solidFill>
                <a:latin typeface="Times New Roman" panose="02020603050405020304" pitchFamily="18" charset="0"/>
                <a:cs typeface="Times New Roman" panose="02020603050405020304" pitchFamily="18" charset="0"/>
              </a:rPr>
              <a:t>.</a:t>
            </a:r>
            <a:endParaRPr lang="en-US" dirty="0">
              <a:solidFill>
                <a:sysClr val="window" lastClr="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3121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936486"/>
            <a:ext cx="7543800" cy="1120914"/>
          </a:xfrm>
          <a:solidFill>
            <a:schemeClr val="tx2">
              <a:lumMod val="10000"/>
            </a:schemeClr>
          </a:solidFill>
        </p:spPr>
        <p:txBody>
          <a:bodyPr>
            <a:noAutofit/>
          </a:bodyPr>
          <a:lstStyle/>
          <a:p>
            <a:pPr algn="ctr"/>
            <a:r>
              <a:rPr lang="en-US" sz="3600" dirty="0"/>
              <a:t>How to get started:</a:t>
            </a:r>
            <a:br>
              <a:rPr lang="en-US" sz="3600" dirty="0"/>
            </a:br>
            <a:r>
              <a:rPr lang="en-US" sz="3600" dirty="0"/>
              <a:t>Create an account on Castle Branch</a:t>
            </a: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0168" t="12547" r="3660" b="16633"/>
          <a:stretch/>
        </p:blipFill>
        <p:spPr bwMode="auto">
          <a:xfrm>
            <a:off x="1143000" y="2057400"/>
            <a:ext cx="67056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9914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562100" y="1905000"/>
            <a:ext cx="6096000" cy="4267200"/>
          </a:xfrm>
        </p:spPr>
        <p:txBody>
          <a:bodyPr>
            <a:normAutofit fontScale="92500"/>
          </a:bodyPr>
          <a:lstStyle/>
          <a:p>
            <a:pPr>
              <a:buFont typeface="Wingdings" panose="05000000000000000000" pitchFamily="2" charset="2"/>
              <a:buChar char="Ø"/>
            </a:pPr>
            <a:r>
              <a:rPr lang="en-US" dirty="0"/>
              <a:t>The full background check and drug screening are due </a:t>
            </a:r>
            <a:r>
              <a:rPr lang="en-US" u="sng" dirty="0">
                <a:solidFill>
                  <a:srgbClr val="FFC000"/>
                </a:solidFill>
              </a:rPr>
              <a:t>BY May 15th before class registration and start of program.</a:t>
            </a:r>
          </a:p>
          <a:p>
            <a:pPr>
              <a:buFont typeface="Wingdings" panose="05000000000000000000" pitchFamily="2" charset="2"/>
              <a:buChar char="Ø"/>
            </a:pPr>
            <a:endParaRPr lang="en-US" dirty="0"/>
          </a:p>
          <a:p>
            <a:pPr>
              <a:buFont typeface="Wingdings" panose="05000000000000000000" pitchFamily="2" charset="2"/>
              <a:buChar char="Ø"/>
            </a:pPr>
            <a:r>
              <a:rPr lang="en-US" dirty="0"/>
              <a:t>The clinical requirements are due by </a:t>
            </a:r>
            <a:r>
              <a:rPr lang="en-US" u="sng" dirty="0">
                <a:solidFill>
                  <a:srgbClr val="FFC000"/>
                </a:solidFill>
              </a:rPr>
              <a:t>June 1</a:t>
            </a:r>
            <a:r>
              <a:rPr lang="en-US" u="sng" baseline="30000" dirty="0">
                <a:solidFill>
                  <a:srgbClr val="FFC000"/>
                </a:solidFill>
              </a:rPr>
              <a:t>st</a:t>
            </a:r>
            <a:r>
              <a:rPr lang="en-US" u="sng" dirty="0">
                <a:solidFill>
                  <a:srgbClr val="FFC000"/>
                </a:solidFill>
              </a:rPr>
              <a:t> each year you are in the program.</a:t>
            </a:r>
          </a:p>
          <a:p>
            <a:pPr marL="18288" indent="0">
              <a:buNone/>
            </a:pPr>
            <a:r>
              <a:rPr lang="en-US" dirty="0">
                <a:solidFill>
                  <a:srgbClr val="FFC000"/>
                </a:solidFill>
              </a:rPr>
              <a:t> </a:t>
            </a:r>
          </a:p>
          <a:p>
            <a:pPr>
              <a:buFont typeface="Wingdings" panose="05000000000000000000" pitchFamily="2" charset="2"/>
              <a:buChar char="Ø"/>
            </a:pPr>
            <a:r>
              <a:rPr lang="en-US" dirty="0"/>
              <a:t>Flu Immunization is due </a:t>
            </a:r>
            <a:r>
              <a:rPr lang="en-US" u="sng" dirty="0">
                <a:solidFill>
                  <a:srgbClr val="FFC000"/>
                </a:solidFill>
              </a:rPr>
              <a:t>November 1</a:t>
            </a:r>
            <a:r>
              <a:rPr lang="en-US" u="sng" baseline="30000" dirty="0">
                <a:solidFill>
                  <a:srgbClr val="FFC000"/>
                </a:solidFill>
              </a:rPr>
              <a:t>st</a:t>
            </a:r>
            <a:r>
              <a:rPr lang="en-US" u="sng" dirty="0">
                <a:solidFill>
                  <a:srgbClr val="FFC000"/>
                </a:solidFill>
              </a:rPr>
              <a:t> each year.</a:t>
            </a:r>
          </a:p>
          <a:p>
            <a:pPr marL="18288" indent="0">
              <a:buNone/>
            </a:pPr>
            <a:endParaRPr lang="en-US" dirty="0">
              <a:solidFill>
                <a:srgbClr val="FFC000"/>
              </a:solidFill>
            </a:endParaRPr>
          </a:p>
          <a:p>
            <a:pPr>
              <a:buFont typeface="Wingdings" panose="05000000000000000000" pitchFamily="2" charset="2"/>
              <a:buChar char="Ø"/>
            </a:pPr>
            <a:r>
              <a:rPr lang="en-US" dirty="0">
                <a:solidFill>
                  <a:srgbClr val="FFC000"/>
                </a:solidFill>
              </a:rPr>
              <a:t>It is highly recommended that you do not wait until close to the deadline to complete these requirements. Get them done as early as possible in case problems arise!</a:t>
            </a:r>
          </a:p>
        </p:txBody>
      </p:sp>
      <p:sp>
        <p:nvSpPr>
          <p:cNvPr id="3" name="Title 2"/>
          <p:cNvSpPr>
            <a:spLocks noGrp="1"/>
          </p:cNvSpPr>
          <p:nvPr>
            <p:ph type="title"/>
          </p:nvPr>
        </p:nvSpPr>
        <p:spPr>
          <a:xfrm>
            <a:off x="838200" y="381000"/>
            <a:ext cx="7543800" cy="914400"/>
          </a:xfrm>
          <a:solidFill>
            <a:schemeClr val="tx2">
              <a:lumMod val="10000"/>
            </a:schemeClr>
          </a:solidFill>
        </p:spPr>
        <p:txBody>
          <a:bodyPr/>
          <a:lstStyle/>
          <a:p>
            <a:pPr algn="ctr"/>
            <a:r>
              <a:rPr lang="en-US" dirty="0"/>
              <a:t>Due Dates</a:t>
            </a:r>
          </a:p>
        </p:txBody>
      </p:sp>
    </p:spTree>
    <p:extLst>
      <p:ext uri="{BB962C8B-B14F-4D97-AF65-F5344CB8AC3E}">
        <p14:creationId xmlns:p14="http://schemas.microsoft.com/office/powerpoint/2010/main" val="2742216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724400" y="228600"/>
            <a:ext cx="4267200" cy="5548442"/>
          </a:xfrm>
          <a:prstGeom prst="rect">
            <a:avLst/>
          </a:prstGeom>
          <a:noFill/>
        </p:spPr>
        <p:txBody>
          <a:bodyPr wrap="square" rtlCol="0">
            <a:spAutoFit/>
          </a:bodyPr>
          <a:lstStyle/>
          <a:p>
            <a:pPr algn="ctr">
              <a:lnSpc>
                <a:spcPct val="150000"/>
              </a:lnSpc>
            </a:pPr>
            <a:r>
              <a:rPr lang="en-US" sz="1600" u="sng" dirty="0"/>
              <a:t>New to UK</a:t>
            </a:r>
            <a:r>
              <a:rPr lang="en-US" sz="1600" dirty="0"/>
              <a:t>:  CSD Grad Students follow these instructions below:</a:t>
            </a:r>
          </a:p>
          <a:p>
            <a:pPr algn="ctr">
              <a:lnSpc>
                <a:spcPct val="150000"/>
              </a:lnSpc>
            </a:pPr>
            <a:endParaRPr lang="en-US" sz="1600" dirty="0"/>
          </a:p>
          <a:p>
            <a:pPr marL="285750" indent="-285750">
              <a:lnSpc>
                <a:spcPct val="150000"/>
              </a:lnSpc>
              <a:buFont typeface="Wingdings" panose="05000000000000000000" pitchFamily="2" charset="2"/>
              <a:buChar char="Ø"/>
            </a:pPr>
            <a:r>
              <a:rPr lang="en-US" sz="1400" dirty="0"/>
              <a:t>Go to</a:t>
            </a:r>
            <a:r>
              <a:rPr lang="en-US" sz="1400" dirty="0">
                <a:solidFill>
                  <a:srgbClr val="FFFF00"/>
                </a:solidFill>
              </a:rPr>
              <a:t>:  </a:t>
            </a:r>
            <a:r>
              <a:rPr lang="en-US" sz="1400" u="sng" dirty="0">
                <a:solidFill>
                  <a:srgbClr val="FFC000"/>
                </a:solidFill>
              </a:rPr>
              <a:t>http://uky-health.castlebranch.com </a:t>
            </a:r>
          </a:p>
          <a:p>
            <a:pPr marL="285750" indent="-285750">
              <a:lnSpc>
                <a:spcPct val="150000"/>
              </a:lnSpc>
              <a:buFont typeface="Wingdings" panose="05000000000000000000" pitchFamily="2" charset="2"/>
              <a:buChar char="Ø"/>
            </a:pPr>
            <a:r>
              <a:rPr lang="en-US" sz="1600" dirty="0"/>
              <a:t>Select “Place Order”</a:t>
            </a:r>
          </a:p>
          <a:p>
            <a:pPr marL="285750" indent="-285750">
              <a:lnSpc>
                <a:spcPct val="150000"/>
              </a:lnSpc>
              <a:buFont typeface="Wingdings" panose="05000000000000000000" pitchFamily="2" charset="2"/>
              <a:buChar char="Ø"/>
            </a:pPr>
            <a:r>
              <a:rPr lang="en-US" sz="1600" dirty="0"/>
              <a:t>Select “College of Health Sciences”</a:t>
            </a:r>
          </a:p>
          <a:p>
            <a:pPr marL="285750" indent="-285750">
              <a:lnSpc>
                <a:spcPct val="150000"/>
              </a:lnSpc>
              <a:buFont typeface="Wingdings" panose="05000000000000000000" pitchFamily="2" charset="2"/>
              <a:buChar char="Ø"/>
            </a:pPr>
            <a:r>
              <a:rPr lang="en-US" sz="1600" dirty="0"/>
              <a:t>Select “Communication Science and Disorders – Graduate”</a:t>
            </a:r>
          </a:p>
          <a:p>
            <a:pPr marL="285750" indent="-285750">
              <a:lnSpc>
                <a:spcPct val="150000"/>
              </a:lnSpc>
              <a:buFont typeface="Wingdings" panose="05000000000000000000" pitchFamily="2" charset="2"/>
              <a:buChar char="Ø"/>
            </a:pPr>
            <a:r>
              <a:rPr lang="en-US" sz="1600" dirty="0"/>
              <a:t>Select “I need to order my initial Background Check, Drug Test, and Medical Document Manager”</a:t>
            </a:r>
          </a:p>
          <a:p>
            <a:pPr marL="285750" indent="-285750">
              <a:lnSpc>
                <a:spcPct val="150000"/>
              </a:lnSpc>
              <a:buFont typeface="Wingdings" panose="05000000000000000000" pitchFamily="2" charset="2"/>
              <a:buChar char="Ø"/>
            </a:pPr>
            <a:r>
              <a:rPr lang="en-US" sz="1600" dirty="0"/>
              <a:t>You will then be directed to review your order, and then enter your personal details .</a:t>
            </a:r>
          </a:p>
          <a:p>
            <a:pPr marL="285750" indent="-285750">
              <a:lnSpc>
                <a:spcPct val="150000"/>
              </a:lnSpc>
              <a:buFont typeface="Wingdings" panose="05000000000000000000" pitchFamily="2" charset="2"/>
              <a:buChar char="Ø"/>
            </a:pPr>
            <a:r>
              <a:rPr lang="en-US" sz="1600" b="1" dirty="0"/>
              <a:t>The cost is $103.00.</a:t>
            </a:r>
          </a:p>
        </p:txBody>
      </p:sp>
      <p:pic>
        <p:nvPicPr>
          <p:cNvPr id="9" name="Content Placeholder 8"/>
          <p:cNvPicPr>
            <a:picLocks noGrp="1"/>
          </p:cNvPicPr>
          <p:nvPr>
            <p:ph idx="1"/>
          </p:nvPr>
        </p:nvPicPr>
        <p:blipFill rotWithShape="1">
          <a:blip r:embed="rId3"/>
          <a:srcRect l="5050" t="9579" r="76351" b="29118"/>
          <a:stretch/>
        </p:blipFill>
        <p:spPr bwMode="auto">
          <a:xfrm>
            <a:off x="1219200" y="329045"/>
            <a:ext cx="2766587" cy="2971800"/>
          </a:xfrm>
          <a:prstGeom prst="rect">
            <a:avLst/>
          </a:prstGeom>
          <a:ln>
            <a:noFill/>
          </a:ln>
          <a:extLst>
            <a:ext uri="{53640926-AAD7-44D8-BBD7-CCE9431645EC}">
              <a14:shadowObscured xmlns:a14="http://schemas.microsoft.com/office/drawing/2010/main"/>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223" y="3581400"/>
            <a:ext cx="413385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3667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304800" y="1752600"/>
            <a:ext cx="8458200" cy="4953000"/>
          </a:xfrm>
        </p:spPr>
        <p:txBody>
          <a:bodyPr>
            <a:normAutofit fontScale="70000" lnSpcReduction="20000"/>
          </a:bodyPr>
          <a:lstStyle/>
          <a:p>
            <a:pPr marL="18288" indent="0">
              <a:buNone/>
            </a:pPr>
            <a:endParaRPr lang="en-US" sz="2800" dirty="0"/>
          </a:p>
          <a:p>
            <a:pPr>
              <a:buFont typeface="Wingdings" panose="05000000000000000000" pitchFamily="2" charset="2"/>
              <a:buChar char="Ø"/>
            </a:pPr>
            <a:r>
              <a:rPr lang="en-US" sz="3300" dirty="0"/>
              <a:t>Your background check will begin immediately upon purchasing. </a:t>
            </a:r>
          </a:p>
          <a:p>
            <a:pPr>
              <a:buFont typeface="Wingdings" panose="05000000000000000000" pitchFamily="2" charset="2"/>
              <a:buChar char="Ø"/>
            </a:pPr>
            <a:endParaRPr lang="en-US" sz="3300" dirty="0"/>
          </a:p>
          <a:p>
            <a:pPr>
              <a:buFont typeface="Wingdings" panose="05000000000000000000" pitchFamily="2" charset="2"/>
              <a:buChar char="Ø"/>
            </a:pPr>
            <a:r>
              <a:rPr lang="en-US" sz="3300" dirty="0"/>
              <a:t>Instructions for your Drug Screening will be provided within your “To Do List” within three business days. </a:t>
            </a:r>
            <a:r>
              <a:rPr lang="en-US" sz="3600" b="1" u="sng" dirty="0"/>
              <a:t>You must use a LabCorp location for your drug screening.</a:t>
            </a:r>
          </a:p>
          <a:p>
            <a:pPr>
              <a:buFont typeface="Wingdings" panose="05000000000000000000" pitchFamily="2" charset="2"/>
              <a:buChar char="Ø"/>
            </a:pPr>
            <a:endParaRPr lang="en-US" sz="3300" dirty="0"/>
          </a:p>
          <a:p>
            <a:pPr lvl="1">
              <a:buFont typeface="Courier New" panose="02070309020205020404" pitchFamily="49" charset="0"/>
              <a:buChar char="o"/>
            </a:pPr>
            <a:r>
              <a:rPr lang="en-US" sz="2800" dirty="0"/>
              <a:t>You will be able to download the registration form and locate a LabCorp near you to process the specimen. </a:t>
            </a:r>
            <a:r>
              <a:rPr lang="en-US" sz="2800" b="1" u="sng" dirty="0">
                <a:solidFill>
                  <a:srgbClr val="FFC000"/>
                </a:solidFill>
              </a:rPr>
              <a:t>It is your responsibility to make sure that you allow enough time for us to receive the result prior to the start of courses.</a:t>
            </a:r>
          </a:p>
          <a:p>
            <a:pPr marL="384048" lvl="1" indent="0">
              <a:buNone/>
            </a:pPr>
            <a:endParaRPr lang="en-US" sz="2800" b="1" u="sng" dirty="0">
              <a:solidFill>
                <a:srgbClr val="FFC000"/>
              </a:solidFill>
            </a:endParaRPr>
          </a:p>
          <a:p>
            <a:pPr lvl="1">
              <a:buFont typeface="Courier New" panose="02070309020205020404" pitchFamily="49" charset="0"/>
              <a:buChar char="o"/>
            </a:pPr>
            <a:r>
              <a:rPr lang="en-US" sz="2800" b="1" dirty="0"/>
              <a:t>For issues processing a drug screen, please call CastleBranch directly at (888)723-4263</a:t>
            </a:r>
          </a:p>
          <a:p>
            <a:pPr lvl="1">
              <a:buFont typeface="Courier New" panose="02070309020205020404" pitchFamily="49" charset="0"/>
              <a:buChar char="o"/>
            </a:pPr>
            <a:endParaRPr lang="en-US" sz="2600" dirty="0">
              <a:solidFill>
                <a:srgbClr val="FFC000"/>
              </a:solidFill>
            </a:endParaRPr>
          </a:p>
        </p:txBody>
      </p:sp>
      <p:sp>
        <p:nvSpPr>
          <p:cNvPr id="3" name="TextBox 2"/>
          <p:cNvSpPr txBox="1"/>
          <p:nvPr/>
        </p:nvSpPr>
        <p:spPr>
          <a:xfrm>
            <a:off x="933091" y="152400"/>
            <a:ext cx="7086600" cy="1323439"/>
          </a:xfrm>
          <a:prstGeom prst="rect">
            <a:avLst/>
          </a:prstGeom>
          <a:solidFill>
            <a:schemeClr val="tx2">
              <a:lumMod val="10000"/>
            </a:schemeClr>
          </a:solidFill>
        </p:spPr>
        <p:txBody>
          <a:bodyPr wrap="square" rtlCol="0">
            <a:spAutoFit/>
          </a:bodyPr>
          <a:lstStyle/>
          <a:p>
            <a:pPr algn="ctr"/>
            <a:r>
              <a:rPr lang="en-US" sz="4000" dirty="0"/>
              <a:t>Background Check and Drug Screening</a:t>
            </a:r>
          </a:p>
        </p:txBody>
      </p:sp>
    </p:spTree>
    <p:extLst>
      <p:ext uri="{BB962C8B-B14F-4D97-AF65-F5344CB8AC3E}">
        <p14:creationId xmlns:p14="http://schemas.microsoft.com/office/powerpoint/2010/main" val="2522503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897147" y="304800"/>
            <a:ext cx="7543800" cy="914400"/>
          </a:xfrm>
          <a:solidFill>
            <a:schemeClr val="tx2">
              <a:lumMod val="10000"/>
            </a:schemeClr>
          </a:solidFill>
        </p:spPr>
        <p:txBody>
          <a:bodyPr/>
          <a:lstStyle/>
          <a:p>
            <a:pPr algn="ctr"/>
            <a:r>
              <a:rPr lang="en-US" dirty="0"/>
              <a:t>Clinical Requirements</a:t>
            </a:r>
          </a:p>
        </p:txBody>
      </p:sp>
      <p:sp>
        <p:nvSpPr>
          <p:cNvPr id="4" name="TextBox 3"/>
          <p:cNvSpPr txBox="1"/>
          <p:nvPr/>
        </p:nvSpPr>
        <p:spPr>
          <a:xfrm>
            <a:off x="266700" y="1478279"/>
            <a:ext cx="8610600" cy="4893647"/>
          </a:xfrm>
          <a:prstGeom prst="rect">
            <a:avLst/>
          </a:prstGeom>
          <a:noFill/>
        </p:spPr>
        <p:txBody>
          <a:bodyPr wrap="square" rtlCol="0">
            <a:spAutoFit/>
          </a:bodyPr>
          <a:lstStyle/>
          <a:p>
            <a:pPr marL="800100" lvl="1" indent="-342900">
              <a:buFont typeface="Wingdings" panose="05000000000000000000" pitchFamily="2" charset="2"/>
              <a:buChar char="Ø"/>
            </a:pPr>
            <a:r>
              <a:rPr lang="en-US" sz="2400" b="1" dirty="0"/>
              <a:t>Health Insurance (annual)</a:t>
            </a:r>
          </a:p>
          <a:p>
            <a:pPr marL="800100" lvl="1" indent="-342900">
              <a:buFont typeface="Wingdings" panose="05000000000000000000" pitchFamily="2" charset="2"/>
              <a:buChar char="Ø"/>
            </a:pPr>
            <a:r>
              <a:rPr lang="en-US" sz="2400" b="1" dirty="0"/>
              <a:t>Professional Liability Insurance</a:t>
            </a:r>
          </a:p>
          <a:p>
            <a:pPr marL="800100" lvl="1" indent="-342900">
              <a:buFont typeface="Wingdings" panose="05000000000000000000" pitchFamily="2" charset="2"/>
              <a:buChar char="Ø"/>
            </a:pPr>
            <a:r>
              <a:rPr lang="en-US" sz="2400" b="1" dirty="0"/>
              <a:t>CPR Certification (Basic Life Support for Healthcare Providers).</a:t>
            </a:r>
          </a:p>
          <a:p>
            <a:pPr marL="800100" lvl="1" indent="-342900">
              <a:buFont typeface="Wingdings" panose="05000000000000000000" pitchFamily="2" charset="2"/>
              <a:buChar char="Ø"/>
            </a:pPr>
            <a:r>
              <a:rPr lang="en-US" sz="2400" b="1" dirty="0"/>
              <a:t>Influenza Shot (annual)</a:t>
            </a:r>
          </a:p>
          <a:p>
            <a:pPr marL="800100" lvl="1" indent="-342900">
              <a:buFont typeface="Wingdings" panose="05000000000000000000" pitchFamily="2" charset="2"/>
              <a:buChar char="Ø"/>
            </a:pPr>
            <a:r>
              <a:rPr lang="en-US" sz="2400" b="1" dirty="0"/>
              <a:t>TB IGRA, QuantiFERON GOLD  or 2 step TB skin test.</a:t>
            </a:r>
          </a:p>
          <a:p>
            <a:pPr lvl="2">
              <a:buFont typeface="Arial" panose="020B0604020202020204" pitchFamily="34" charset="0"/>
              <a:buChar char="•"/>
            </a:pPr>
            <a:r>
              <a:rPr lang="en-US" sz="2400" b="1" dirty="0"/>
              <a:t>annual renewal</a:t>
            </a:r>
          </a:p>
          <a:p>
            <a:pPr marL="800100" lvl="1" indent="-342900">
              <a:buFont typeface="Wingdings" panose="05000000000000000000" pitchFamily="2" charset="2"/>
              <a:buChar char="Ø"/>
            </a:pPr>
            <a:r>
              <a:rPr lang="en-US" sz="2400" b="1" dirty="0"/>
              <a:t>Hepatitis B, MMR, Varicella and Tdap documents</a:t>
            </a:r>
          </a:p>
          <a:p>
            <a:pPr marL="800100" lvl="1" indent="-342900">
              <a:buFont typeface="Wingdings" panose="05000000000000000000" pitchFamily="2" charset="2"/>
              <a:buChar char="Ø"/>
            </a:pPr>
            <a:r>
              <a:rPr lang="en-US" sz="2400" b="1" dirty="0"/>
              <a:t>Commitment to Behavioral Standard in Patient Care</a:t>
            </a:r>
          </a:p>
          <a:p>
            <a:pPr marL="800100" lvl="1" indent="-342900">
              <a:buFont typeface="Wingdings" panose="05000000000000000000" pitchFamily="2" charset="2"/>
              <a:buChar char="Ø"/>
            </a:pPr>
            <a:r>
              <a:rPr lang="en-US" sz="2400" b="1" dirty="0"/>
              <a:t>Discrimination and Harassment Training</a:t>
            </a:r>
          </a:p>
          <a:p>
            <a:pPr marL="800100" lvl="1" indent="-342900">
              <a:buFont typeface="Wingdings" panose="05000000000000000000" pitchFamily="2" charset="2"/>
              <a:buChar char="Ø"/>
            </a:pPr>
            <a:r>
              <a:rPr lang="en-US" sz="2400" b="1" dirty="0"/>
              <a:t>HIPAA training</a:t>
            </a:r>
          </a:p>
          <a:p>
            <a:pPr marL="800100" lvl="1" indent="-342900">
              <a:buFont typeface="Wingdings" panose="05000000000000000000" pitchFamily="2" charset="2"/>
              <a:buChar char="Ø"/>
            </a:pPr>
            <a:r>
              <a:rPr lang="en-US" sz="2400" b="1" dirty="0"/>
              <a:t>Bloodborne Pathogens Training</a:t>
            </a:r>
          </a:p>
        </p:txBody>
      </p:sp>
    </p:spTree>
    <p:extLst>
      <p:ext uri="{BB962C8B-B14F-4D97-AF65-F5344CB8AC3E}">
        <p14:creationId xmlns:p14="http://schemas.microsoft.com/office/powerpoint/2010/main" val="836375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5913562"/>
          </a:xfrm>
          <a:prstGeom prst="rect">
            <a:avLst/>
          </a:prstGeom>
          <a:solidFill>
            <a:schemeClr val="tx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17580" y="7522"/>
            <a:ext cx="8628180" cy="1498368"/>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252661" y="335121"/>
            <a:ext cx="8229601" cy="731679"/>
          </a:xfrm>
          <a:prstGeom prst="rect">
            <a:avLst/>
          </a:prstGeom>
          <a:solidFill>
            <a:schemeClr val="tx2">
              <a:lumMod val="10000"/>
            </a:schemeClr>
          </a:solid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400" spc="600" dirty="0">
                <a:latin typeface="Times New Roman" panose="02020603050405020304" pitchFamily="18" charset="0"/>
                <a:cs typeface="Times New Roman" panose="02020603050405020304" pitchFamily="18" charset="0"/>
              </a:rPr>
              <a:t>Required Immunizations</a:t>
            </a:r>
          </a:p>
        </p:txBody>
      </p:sp>
      <p:sp>
        <p:nvSpPr>
          <p:cNvPr id="2" name="Rectangle 1"/>
          <p:cNvSpPr/>
          <p:nvPr/>
        </p:nvSpPr>
        <p:spPr>
          <a:xfrm>
            <a:off x="252661" y="1796135"/>
            <a:ext cx="8758989" cy="4093428"/>
          </a:xfrm>
          <a:prstGeom prst="rect">
            <a:avLst/>
          </a:prstGeom>
        </p:spPr>
        <p:txBody>
          <a:bodyPr wrap="square">
            <a:spAutoFit/>
          </a:bodyPr>
          <a:lstStyle/>
          <a:p>
            <a:pPr marL="361188" lvl="0"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Required Vaccines :  please obtain documentation from your healthcare provider.</a:t>
            </a:r>
          </a:p>
          <a:p>
            <a:pPr marL="726948" lvl="1"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TB: IGRA, QuantiFERON Gold or 2 Step TB skin test (annual update)</a:t>
            </a:r>
          </a:p>
          <a:p>
            <a:pPr marL="726948" lvl="1"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Hepatitis B</a:t>
            </a:r>
          </a:p>
          <a:p>
            <a:pPr marL="726948" lvl="1"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MMR, </a:t>
            </a:r>
          </a:p>
          <a:p>
            <a:pPr marL="726948" lvl="1"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Varicella</a:t>
            </a:r>
          </a:p>
          <a:p>
            <a:pPr marL="726948" lvl="1"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Tdap </a:t>
            </a:r>
          </a:p>
          <a:p>
            <a:pPr marL="726948" lvl="1"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Flu Immunization (annual update)</a:t>
            </a:r>
          </a:p>
          <a:p>
            <a:pPr marL="361188" lvl="0"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Vaccines can be administered by University Health Services (UHS)</a:t>
            </a:r>
          </a:p>
          <a:p>
            <a:pPr marL="361188" lvl="0"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Appointments may be made by calling 859-323-2778.</a:t>
            </a: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486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240269"/>
            <a:ext cx="7543800" cy="902731"/>
          </a:xfrm>
          <a:solidFill>
            <a:schemeClr val="tx2">
              <a:lumMod val="10000"/>
            </a:schemeClr>
          </a:solidFill>
        </p:spPr>
        <p:txBody>
          <a:bodyPr/>
          <a:lstStyle/>
          <a:p>
            <a:pPr algn="ctr"/>
            <a:r>
              <a:rPr lang="en-US" dirty="0"/>
              <a:t>Health Insurance</a:t>
            </a:r>
          </a:p>
        </p:txBody>
      </p:sp>
      <p:sp>
        <p:nvSpPr>
          <p:cNvPr id="3" name="Content Placeholder 2"/>
          <p:cNvSpPr>
            <a:spLocks noGrp="1"/>
          </p:cNvSpPr>
          <p:nvPr>
            <p:ph sz="quarter" idx="13"/>
          </p:nvPr>
        </p:nvSpPr>
        <p:spPr>
          <a:xfrm>
            <a:off x="152400" y="1143000"/>
            <a:ext cx="4038600" cy="5715000"/>
          </a:xfrm>
          <a:solidFill>
            <a:schemeClr val="tx2">
              <a:lumMod val="10000"/>
            </a:schemeClr>
          </a:solidFill>
        </p:spPr>
        <p:txBody>
          <a:bodyPr>
            <a:normAutofit/>
          </a:bodyPr>
          <a:lstStyle/>
          <a:p>
            <a:pPr>
              <a:buFont typeface="Wingdings" panose="05000000000000000000" pitchFamily="2" charset="2"/>
              <a:buChar char="Ø"/>
            </a:pPr>
            <a:r>
              <a:rPr lang="en-US" sz="1900" dirty="0"/>
              <a:t>You must provide a copy of your current health insurance card (front and back). </a:t>
            </a:r>
            <a:r>
              <a:rPr lang="en-US" sz="2000" dirty="0">
                <a:solidFill>
                  <a:schemeClr val="bg1"/>
                </a:solidFill>
                <a:latin typeface="Palatino Linotype" panose="02040502050505030304" pitchFamily="18" charset="0"/>
              </a:rPr>
              <a:t>.</a:t>
            </a:r>
            <a:r>
              <a:rPr lang="en-US" sz="1800" b="1" u="sng" dirty="0">
                <a:latin typeface="Palatino Linotype" panose="02040502050505030304" pitchFamily="18" charset="0"/>
              </a:rPr>
              <a:t>Please make sure your name is on the card.</a:t>
            </a:r>
          </a:p>
          <a:p>
            <a:pPr>
              <a:buFont typeface="Wingdings" panose="05000000000000000000" pitchFamily="2" charset="2"/>
              <a:buChar char="Ø"/>
            </a:pPr>
            <a:endParaRPr lang="en-US" sz="1900" dirty="0"/>
          </a:p>
          <a:p>
            <a:pPr>
              <a:buFont typeface="Wingdings" panose="05000000000000000000" pitchFamily="2" charset="2"/>
              <a:buChar char="Ø"/>
            </a:pPr>
            <a:r>
              <a:rPr lang="en-US" sz="1900" b="1" u="sng" dirty="0"/>
              <a:t>If your name is different than the name listed on the card, you will need to upload documentation confirming your coverage along with a picture of the front and back of your insurance card.  All documents must be uploaded as 1 upload.</a:t>
            </a:r>
          </a:p>
          <a:p>
            <a:pPr>
              <a:buFont typeface="Wingdings" panose="05000000000000000000" pitchFamily="2" charset="2"/>
              <a:buChar char="Ø"/>
            </a:pPr>
            <a:endParaRPr lang="en-US" sz="1900" b="1" u="sng" dirty="0"/>
          </a:p>
          <a:p>
            <a:pPr>
              <a:buFont typeface="Wingdings" panose="05000000000000000000" pitchFamily="2" charset="2"/>
              <a:buChar char="Ø"/>
            </a:pPr>
            <a:r>
              <a:rPr lang="en-US" sz="1900" dirty="0"/>
              <a:t>Make sure that you upload a copy of the front AND back of the insurance card and any other documents needed as 1 upload. </a:t>
            </a:r>
          </a:p>
        </p:txBody>
      </p:sp>
      <p:pic>
        <p:nvPicPr>
          <p:cNvPr id="7" name="Content Placeholder 4"/>
          <p:cNvPicPr>
            <a:picLocks noGrp="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648200" y="2438400"/>
            <a:ext cx="4038600" cy="2971800"/>
          </a:xfrm>
          <a:prstGeom prst="rect">
            <a:avLst/>
          </a:prstGeom>
          <a:noFill/>
          <a:ln>
            <a:noFill/>
          </a:ln>
        </p:spPr>
      </p:pic>
      <p:sp>
        <p:nvSpPr>
          <p:cNvPr id="6" name="TextBox 5"/>
          <p:cNvSpPr txBox="1"/>
          <p:nvPr/>
        </p:nvSpPr>
        <p:spPr>
          <a:xfrm>
            <a:off x="5029200" y="1828800"/>
            <a:ext cx="3200400" cy="369332"/>
          </a:xfrm>
          <a:prstGeom prst="rect">
            <a:avLst/>
          </a:prstGeom>
          <a:solidFill>
            <a:schemeClr val="tx2">
              <a:lumMod val="10000"/>
            </a:schemeClr>
          </a:solidFill>
        </p:spPr>
        <p:txBody>
          <a:bodyPr wrap="square" rtlCol="0">
            <a:spAutoFit/>
          </a:bodyPr>
          <a:lstStyle/>
          <a:p>
            <a:pPr algn="ctr"/>
            <a:r>
              <a:rPr lang="en-US" dirty="0"/>
              <a:t>Example of uploaded card:</a:t>
            </a:r>
          </a:p>
        </p:txBody>
      </p:sp>
    </p:spTree>
    <p:extLst>
      <p:ext uri="{BB962C8B-B14F-4D97-AF65-F5344CB8AC3E}">
        <p14:creationId xmlns:p14="http://schemas.microsoft.com/office/powerpoint/2010/main" val="38597219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9.0&quot;&gt;&lt;object type=&quot;1&quot; unique_id=&quot;10001&quot;&gt;&lt;object type=&quot;2&quot; unique_id=&quot;10039&quot;&gt;&lt;object type=&quot;3&quot; unique_id=&quot;10040&quot;&gt;&lt;property id=&quot;20148&quot; value=&quot;5&quot;/&gt;&lt;property id=&quot;20300&quot; value=&quot;Slide 1 - &amp;quot;Compliance Requirements  for Students in the Communication Sciences and Disorders Graduate Program&amp;quot;&quot;/&gt;&lt;property id=&quot;20307&quot; value=&quot;256&quot;/&gt;&lt;/object&gt;&lt;object type=&quot;3&quot; unique_id=&quot;10041&quot;&gt;&lt;property id=&quot;20148&quot; value=&quot;5&quot;/&gt;&lt;property id=&quot;20300&quot; value=&quot;Slide 2 - &amp;quot;Requirements&amp;quot;&quot;/&gt;&lt;property id=&quot;20307&quot; value=&quot;257&quot;/&gt;&lt;/object&gt;&lt;object type=&quot;3&quot; unique_id=&quot;10042&quot;&gt;&lt;property id=&quot;20148&quot; value=&quot;5&quot;/&gt;&lt;property id=&quot;20300&quot; value=&quot;Slide 4 - &amp;quot;How to get started: Create an account on Castle Branch&amp;quot;&quot;/&gt;&lt;property id=&quot;20307&quot; value=&quot;258&quot;/&gt;&lt;/object&gt;&lt;object type=&quot;3&quot; unique_id=&quot;10043&quot;&gt;&lt;property id=&quot;20148&quot; value=&quot;5&quot;/&gt;&lt;property id=&quot;20300&quot; value=&quot;Slide 5&quot;/&gt;&lt;property id=&quot;20307&quot; value=&quot;259&quot;/&gt;&lt;/object&gt;&lt;object type=&quot;3&quot; unique_id=&quot;10044&quot;&gt;&lt;property id=&quot;20148&quot; value=&quot;5&quot;/&gt;&lt;property id=&quot;20300&quot; value=&quot;Slide 6&quot;/&gt;&lt;property id=&quot;20307&quot; value=&quot;260&quot;/&gt;&lt;/object&gt;&lt;object type=&quot;3&quot; unique_id=&quot;10045&quot;&gt;&lt;property id=&quot;20148&quot; value=&quot;5&quot;/&gt;&lt;property id=&quot;20300&quot; value=&quot;Slide 7 - &amp;quot;Clinical Requirements&amp;quot;&quot;/&gt;&lt;property id=&quot;20307&quot; value=&quot;261&quot;/&gt;&lt;/object&gt;&lt;object type=&quot;3&quot; unique_id=&quot;10046&quot;&gt;&lt;property id=&quot;20148&quot; value=&quot;5&quot;/&gt;&lt;property id=&quot;20300&quot; value=&quot;Slide 8 - &amp;quot;Health Insurance&amp;quot;&quot;/&gt;&lt;property id=&quot;20307&quot; value=&quot;262&quot;/&gt;&lt;/object&gt;&lt;object type=&quot;3&quot; unique_id=&quot;10047&quot;&gt;&lt;property id=&quot;20148&quot; value=&quot;5&quot;/&gt;&lt;property id=&quot;20300&quot; value=&quot;Slide 10 - &amp;quot;Influenza Vaccination&amp;quot;&quot;/&gt;&lt;property id=&quot;20307&quot; value=&quot;263&quot;/&gt;&lt;/object&gt;&lt;object type=&quot;3&quot; unique_id=&quot;10049&quot;&gt;&lt;property id=&quot;20148&quot; value=&quot;5&quot;/&gt;&lt;property id=&quot;20300&quot; value=&quot;Slide 14 - &amp;quot;Tuberculosis Test&amp;quot;&quot;/&gt;&lt;property id=&quot;20307&quot; value=&quot;265&quot;/&gt;&lt;/object&gt;&lt;object type=&quot;3&quot; unique_id=&quot;10050&quot;&gt;&lt;property id=&quot;20148&quot; value=&quot;5&quot;/&gt;&lt;property id=&quot;20300&quot; value=&quot;Slide 15 - &amp;quot;Commitment to Behavioral Standard in Patient Care&amp;quot;&quot;/&gt;&lt;property id=&quot;20307&quot; value=&quot;266&quot;/&gt;&lt;/object&gt;&lt;object type=&quot;3&quot; unique_id=&quot;10051&quot;&gt;&lt;property id=&quot;20148&quot; value=&quot;5&quot;/&gt;&lt;property id=&quot;20300&quot; value=&quot;Slide 16 - &amp;quot;CPR Certification&amp;quot;&quot;/&gt;&lt;property id=&quot;20307&quot; value=&quot;268&quot;/&gt;&lt;/object&gt;&lt;object type=&quot;3&quot; unique_id=&quot;10052&quot;&gt;&lt;property id=&quot;20148&quot; value=&quot;5&quot;/&gt;&lt;property id=&quot;20300&quot; value=&quot;Slide 17 - &amp;quot;HIPAA and Discrimination and Harassment Trainings&amp;quot;&quot;/&gt;&lt;property id=&quot;20307&quot; value=&quot;272&quot;/&gt;&lt;/object&gt;&lt;object type=&quot;3&quot; unique_id=&quot;10053&quot;&gt;&lt;property id=&quot;20148&quot; value=&quot;5&quot;/&gt;&lt;property id=&quot;20300&quot; value=&quot;Slide 19 - &amp;quot;Policy and Standard Acknowledgments&amp;quot;&quot;/&gt;&lt;property id=&quot;20307&quot; value=&quot;273&quot;/&gt;&lt;/object&gt;&lt;object type=&quot;3&quot; unique_id=&quot;10054&quot;&gt;&lt;property id=&quot;20148&quot; value=&quot;5&quot;/&gt;&lt;property id=&quot;20300&quot; value=&quot;Slide 20 - &amp;quot;Policy and Standard Acknowledgements&amp;quot;&quot;/&gt;&lt;property id=&quot;20307&quot; value=&quot;274&quot;/&gt;&lt;/object&gt;&lt;object type=&quot;3&quot; unique_id=&quot;10055&quot;&gt;&lt;property id=&quot;20148&quot; value=&quot;5&quot;/&gt;&lt;property id=&quot;20300&quot; value=&quot;Slide 21 - &amp;quot;Important Notes&amp;quot;&quot;/&gt;&lt;property id=&quot;20307&quot; value=&quot;267&quot;/&gt;&lt;/object&gt;&lt;object type=&quot;3&quot; unique_id=&quot;10220&quot;&gt;&lt;property id=&quot;20148&quot; value=&quot;5&quot;/&gt;&lt;property id=&quot;20300&quot; value=&quot;Slide 18 - &amp;quot;The document you upload for the HIPAA and Discrimination training should look like this:&amp;quot;&quot;/&gt;&lt;property id=&quot;20307&quot; value=&quot;275&quot;/&gt;&lt;/object&gt;&lt;object type=&quot;3&quot; unique_id=&quot;10358&quot;&gt;&lt;property id=&quot;20148&quot; value=&quot;5&quot;/&gt;&lt;property id=&quot;20300&quot; value=&quot;Slide 9 - &amp;quot;Professional Liability Insurance&amp;quot;&quot;/&gt;&lt;property id=&quot;20307&quot; value=&quot;276&quot;/&gt;&lt;/object&gt;&lt;object type=&quot;3&quot; unique_id=&quot;10567&quot;&gt;&lt;property id=&quot;20148&quot; value=&quot;5&quot;/&gt;&lt;property id=&quot;20300&quot; value=&quot;Slide 3 - &amp;quot;Note:&amp;quot;&quot;/&gt;&lt;property id=&quot;20307&quot; value=&quot;277&quot;/&gt;&lt;/object&gt;&lt;object type=&quot;3&quot; unique_id=&quot;10679&quot;&gt;&lt;property id=&quot;20148&quot; value=&quot;5&quot;/&gt;&lt;property id=&quot;20300&quot; value=&quot;Slide 11 - &amp;quot;Compliance Form&amp;quot;&quot;/&gt;&lt;property id=&quot;20307&quot; value=&quot;278&quot;/&gt;&lt;/object&gt;&lt;object type=&quot;3&quot; unique_id=&quot;10680&quot;&gt;&lt;property id=&quot;20148&quot; value=&quot;5&quot;/&gt;&lt;property id=&quot;20300&quot; value=&quot;Slide 12 - &amp;quot;Compliance Form&amp;quot;&quot;/&gt;&lt;property id=&quot;20307&quot; value=&quot;279&quot;/&gt;&lt;/object&gt;&lt;object type=&quot;3&quot; unique_id=&quot;10681&quot;&gt;&lt;property id=&quot;20148&quot; value=&quot;5&quot;/&gt;&lt;property id=&quot;20300&quot; value=&quot;Slide 13 - &amp;quot;Compliance Form&amp;quot;&quot;/&gt;&lt;property id=&quot;20307&quot; value=&quot;280&quot;/&gt;&lt;/object&gt;&lt;/object&gt;&lt;object type=&quot;8&quot; unique_id=&quot;10073&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1767</TotalTime>
  <Words>2199</Words>
  <Application>Microsoft Office PowerPoint</Application>
  <PresentationFormat>On-screen Show (4:3)</PresentationFormat>
  <Paragraphs>218</Paragraphs>
  <Slides>23</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Courier New</vt:lpstr>
      <vt:lpstr>Palatino Linotype</vt:lpstr>
      <vt:lpstr>Symbol</vt:lpstr>
      <vt:lpstr>Times New Roman</vt:lpstr>
      <vt:lpstr>Trebuchet MS</vt:lpstr>
      <vt:lpstr>Wingdings</vt:lpstr>
      <vt:lpstr>Elemental</vt:lpstr>
      <vt:lpstr>Compliance Requirements  for Students in the Communication Sciences and Disorders Graduate Program</vt:lpstr>
      <vt:lpstr>Requirements</vt:lpstr>
      <vt:lpstr>How to get started: Create an account on Castle Branch</vt:lpstr>
      <vt:lpstr>Due Dates</vt:lpstr>
      <vt:lpstr>PowerPoint Presentation</vt:lpstr>
      <vt:lpstr>PowerPoint Presentation</vt:lpstr>
      <vt:lpstr>Clinical Requirements</vt:lpstr>
      <vt:lpstr>PowerPoint Presentation</vt:lpstr>
      <vt:lpstr>Health Insurance</vt:lpstr>
      <vt:lpstr>Professional Liability Insurance</vt:lpstr>
      <vt:lpstr>MMR Vaccine</vt:lpstr>
      <vt:lpstr>PowerPoint Presentation</vt:lpstr>
      <vt:lpstr>HEPATITIS B  (Positive titer not accepted)</vt:lpstr>
      <vt:lpstr>PowerPoint Presentation</vt:lpstr>
      <vt:lpstr>Tuberculosis Test</vt:lpstr>
      <vt:lpstr>PowerPoint Presentation</vt:lpstr>
      <vt:lpstr>Influenza Vaccination</vt:lpstr>
      <vt:lpstr>Commitment to Behavioral Standard in Patient Care</vt:lpstr>
      <vt:lpstr>   BLS/CPR Certification</vt:lpstr>
      <vt:lpstr>HIPAA and Discrimination and Harassment Trainings</vt:lpstr>
      <vt:lpstr>The document you upload for the HIPAA and Discrimination training should look like this:</vt:lpstr>
      <vt:lpstr>Policy and Standard Acknowledgements</vt:lpstr>
      <vt:lpstr>Important 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Ashley L</dc:creator>
  <cp:lastModifiedBy>Edge, Tammy W.</cp:lastModifiedBy>
  <cp:revision>170</cp:revision>
  <dcterms:created xsi:type="dcterms:W3CDTF">2016-02-25T18:57:01Z</dcterms:created>
  <dcterms:modified xsi:type="dcterms:W3CDTF">2024-08-20T16:14:13Z</dcterms:modified>
</cp:coreProperties>
</file>