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5143500" type="screen16x9"/>
  <p:notesSz cx="6858000" cy="9144000"/>
  <p:embeddedFontLst>
    <p:embeddedFont>
      <p:font typeface="Lato" panose="020F0502020204030203" pitchFamily="34" charset="0"/>
      <p:regular r:id="rId15"/>
      <p:bold r:id="rId16"/>
      <p:italic r:id="rId17"/>
      <p:boldItalic r:id="rId18"/>
    </p:embeddedFont>
    <p:embeddedFont>
      <p:font typeface="Libre Baskerville" panose="02000000000000000000" pitchFamily="2" charset="0"/>
      <p:regular r:id="rId19"/>
      <p:bold r:id="rId20"/>
      <p:italic r:id="rId21"/>
    </p:embeddedFont>
    <p:embeddedFont>
      <p:font typeface="Libre Franklin" pitchFamily="2" charset="0"/>
      <p:regular r:id="rId22"/>
      <p:bold r:id="rId23"/>
      <p:italic r:id="rId24"/>
      <p:boldItalic r:id="rId25"/>
    </p:embeddedFont>
    <p:embeddedFont>
      <p:font typeface="Raleway" panose="020B0604020202020204" pitchFamily="2" charset="0"/>
      <p:regular r:id="rId26"/>
      <p:bold r:id="rId27"/>
      <p:italic r:id="rId28"/>
      <p:boldItalic r:id="rId2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800" y="5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4.fntdata"/><Relationship Id="rId26" Type="http://schemas.openxmlformats.org/officeDocument/2006/relationships/font" Target="fonts/font12.fntdata"/><Relationship Id="rId3" Type="http://schemas.openxmlformats.org/officeDocument/2006/relationships/slide" Target="slides/slide2.xml"/><Relationship Id="rId21" Type="http://schemas.openxmlformats.org/officeDocument/2006/relationships/font" Target="fonts/font7.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3.fntdata"/><Relationship Id="rId25" Type="http://schemas.openxmlformats.org/officeDocument/2006/relationships/font" Target="fonts/font11.fntdata"/><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font" Target="fonts/font2.fntdata"/><Relationship Id="rId20" Type="http://schemas.openxmlformats.org/officeDocument/2006/relationships/font" Target="fonts/font6.fntdata"/><Relationship Id="rId29" Type="http://schemas.openxmlformats.org/officeDocument/2006/relationships/font" Target="fonts/font15.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10.fntdata"/><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font" Target="fonts/font1.fntdata"/><Relationship Id="rId23" Type="http://schemas.openxmlformats.org/officeDocument/2006/relationships/font" Target="fonts/font9.fntdata"/><Relationship Id="rId28" Type="http://schemas.openxmlformats.org/officeDocument/2006/relationships/font" Target="fonts/font14.fntdata"/><Relationship Id="rId10" Type="http://schemas.openxmlformats.org/officeDocument/2006/relationships/slide" Target="slides/slide9.xml"/><Relationship Id="rId19" Type="http://schemas.openxmlformats.org/officeDocument/2006/relationships/font" Target="fonts/font5.fntdata"/><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font" Target="fonts/font8.fntdata"/><Relationship Id="rId27" Type="http://schemas.openxmlformats.org/officeDocument/2006/relationships/font" Target="fonts/font13.fntdata"/><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188182b87cc_0_29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 name="Google Shape;138;g188182b87cc_0_29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18f6ab0456f_0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18f6ab0456f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188182b87cc_0_30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0" name="Google Shape;150;g188182b87cc_0_30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188182b87cc_0_2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188182b87cc_0_2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188182b87cc_0_29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188182b87cc_0_29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188182b87cc_0_2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188182b87cc_0_2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18f6ab0456f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18f6ab0456f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18f6ab0456f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18f6ab0456f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188182b87cc_0_30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g188182b87cc_0_3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188182b87cc_0_28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g188182b87cc_0_2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18b73f80e66_0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g18b73f80e66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lt2"/>
        </a:solidFill>
        <a:effectLst/>
      </p:bgPr>
    </p:bg>
    <p:spTree>
      <p:nvGrpSpPr>
        <p:cNvPr id="1" name="Shape 9"/>
        <p:cNvGrpSpPr/>
        <p:nvPr/>
      </p:nvGrpSpPr>
      <p:grpSpPr>
        <a:xfrm>
          <a:off x="0" y="0"/>
          <a:ext cx="0" cy="0"/>
          <a:chOff x="0" y="0"/>
          <a:chExt cx="0" cy="0"/>
        </a:xfrm>
      </p:grpSpPr>
      <p:sp>
        <p:nvSpPr>
          <p:cNvPr id="10" name="Google Shape;10;p2"/>
          <p:cNvSpPr/>
          <p:nvPr/>
        </p:nvSpPr>
        <p:spPr>
          <a:xfrm>
            <a:off x="0" y="0"/>
            <a:ext cx="9144000" cy="4878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 name="Google Shape;11;p2"/>
          <p:cNvGrpSpPr/>
          <p:nvPr/>
        </p:nvGrpSpPr>
        <p:grpSpPr>
          <a:xfrm>
            <a:off x="830392" y="1191256"/>
            <a:ext cx="745763" cy="45826"/>
            <a:chOff x="4580561" y="2589004"/>
            <a:chExt cx="1064464" cy="25200"/>
          </a:xfrm>
        </p:grpSpPr>
        <p:sp>
          <p:nvSpPr>
            <p:cNvPr id="12" name="Google Shape;12;p2"/>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 name="Google Shape;14;p2"/>
          <p:cNvSpPr txBox="1">
            <a:spLocks noGrp="1"/>
          </p:cNvSpPr>
          <p:nvPr>
            <p:ph type="ctrTitle"/>
          </p:nvPr>
        </p:nvSpPr>
        <p:spPr>
          <a:xfrm>
            <a:off x="729450" y="1322450"/>
            <a:ext cx="7688100" cy="1664700"/>
          </a:xfrm>
          <a:prstGeom prst="rect">
            <a:avLst/>
          </a:prstGeom>
        </p:spPr>
        <p:txBody>
          <a:bodyPr spcFirstLastPara="1" wrap="square" lIns="91425" tIns="91425" rIns="91425" bIns="91425" anchor="t" anchorCtr="0">
            <a:norm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a:endParaRPr/>
          </a:p>
        </p:txBody>
      </p:sp>
      <p:sp>
        <p:nvSpPr>
          <p:cNvPr id="15" name="Google Shape;15;p2"/>
          <p:cNvSpPr txBox="1">
            <a:spLocks noGrp="1"/>
          </p:cNvSpPr>
          <p:nvPr>
            <p:ph type="subTitle" idx="1"/>
          </p:nvPr>
        </p:nvSpPr>
        <p:spPr>
          <a:xfrm>
            <a:off x="729627" y="3172900"/>
            <a:ext cx="7688100" cy="5412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a:endParaRPr/>
          </a:p>
        </p:txBody>
      </p:sp>
      <p:sp>
        <p:nvSpPr>
          <p:cNvPr id="16" name="Google Shape;16;p2"/>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dk1"/>
        </a:solidFill>
        <a:effectLst/>
      </p:bgPr>
    </p:bg>
    <p:spTree>
      <p:nvGrpSpPr>
        <p:cNvPr id="1" name="Shape 73"/>
        <p:cNvGrpSpPr/>
        <p:nvPr/>
      </p:nvGrpSpPr>
      <p:grpSpPr>
        <a:xfrm>
          <a:off x="0" y="0"/>
          <a:ext cx="0" cy="0"/>
          <a:chOff x="0" y="0"/>
          <a:chExt cx="0" cy="0"/>
        </a:xfrm>
      </p:grpSpPr>
      <p:grpSp>
        <p:nvGrpSpPr>
          <p:cNvPr id="74" name="Google Shape;74;p11"/>
          <p:cNvGrpSpPr/>
          <p:nvPr/>
        </p:nvGrpSpPr>
        <p:grpSpPr>
          <a:xfrm>
            <a:off x="830392" y="4169130"/>
            <a:ext cx="745763" cy="45826"/>
            <a:chOff x="4580561" y="2589004"/>
            <a:chExt cx="1064464" cy="25200"/>
          </a:xfrm>
        </p:grpSpPr>
        <p:sp>
          <p:nvSpPr>
            <p:cNvPr id="75" name="Google Shape;75;p11"/>
            <p:cNvSpPr/>
            <p:nvPr/>
          </p:nvSpPr>
          <p:spPr>
            <a:xfrm rot="-5400000">
              <a:off x="5366325" y="2335504"/>
              <a:ext cx="25200" cy="5322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11"/>
            <p:cNvSpPr/>
            <p:nvPr/>
          </p:nvSpPr>
          <p:spPr>
            <a:xfrm rot="-5400000">
              <a:off x="4836311" y="2333254"/>
              <a:ext cx="25200" cy="5367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7" name="Google Shape;77;p11"/>
          <p:cNvSpPr txBox="1">
            <a:spLocks noGrp="1"/>
          </p:cNvSpPr>
          <p:nvPr>
            <p:ph type="title" hasCustomPrompt="1"/>
          </p:nvPr>
        </p:nvSpPr>
        <p:spPr>
          <a:xfrm>
            <a:off x="729450" y="733950"/>
            <a:ext cx="7688400" cy="1244700"/>
          </a:xfrm>
          <a:prstGeom prst="rect">
            <a:avLst/>
          </a:prstGeom>
        </p:spPr>
        <p:txBody>
          <a:bodyPr spcFirstLastPara="1" wrap="square" lIns="91425" tIns="91425" rIns="91425" bIns="91425" anchor="t" anchorCtr="0">
            <a:normAutofit/>
          </a:bodyPr>
          <a:lstStyle>
            <a:lvl1pPr lvl="0">
              <a:spcBef>
                <a:spcPts val="0"/>
              </a:spcBef>
              <a:spcAft>
                <a:spcPts val="0"/>
              </a:spcAft>
              <a:buClr>
                <a:schemeClr val="lt1"/>
              </a:buClr>
              <a:buSzPts val="8000"/>
              <a:buNone/>
              <a:defRPr sz="8000">
                <a:solidFill>
                  <a:schemeClr val="lt1"/>
                </a:solidFill>
              </a:defRPr>
            </a:lvl1pPr>
            <a:lvl2pPr lvl="1">
              <a:spcBef>
                <a:spcPts val="0"/>
              </a:spcBef>
              <a:spcAft>
                <a:spcPts val="0"/>
              </a:spcAft>
              <a:buClr>
                <a:schemeClr val="lt1"/>
              </a:buClr>
              <a:buSzPts val="8000"/>
              <a:buNone/>
              <a:defRPr sz="8000">
                <a:solidFill>
                  <a:schemeClr val="lt1"/>
                </a:solidFill>
              </a:defRPr>
            </a:lvl2pPr>
            <a:lvl3pPr lvl="2">
              <a:spcBef>
                <a:spcPts val="0"/>
              </a:spcBef>
              <a:spcAft>
                <a:spcPts val="0"/>
              </a:spcAft>
              <a:buClr>
                <a:schemeClr val="lt1"/>
              </a:buClr>
              <a:buSzPts val="8000"/>
              <a:buNone/>
              <a:defRPr sz="8000">
                <a:solidFill>
                  <a:schemeClr val="lt1"/>
                </a:solidFill>
              </a:defRPr>
            </a:lvl3pPr>
            <a:lvl4pPr lvl="3">
              <a:spcBef>
                <a:spcPts val="0"/>
              </a:spcBef>
              <a:spcAft>
                <a:spcPts val="0"/>
              </a:spcAft>
              <a:buClr>
                <a:schemeClr val="lt1"/>
              </a:buClr>
              <a:buSzPts val="8000"/>
              <a:buNone/>
              <a:defRPr sz="8000">
                <a:solidFill>
                  <a:schemeClr val="lt1"/>
                </a:solidFill>
              </a:defRPr>
            </a:lvl4pPr>
            <a:lvl5pPr lvl="4">
              <a:spcBef>
                <a:spcPts val="0"/>
              </a:spcBef>
              <a:spcAft>
                <a:spcPts val="0"/>
              </a:spcAft>
              <a:buClr>
                <a:schemeClr val="lt1"/>
              </a:buClr>
              <a:buSzPts val="8000"/>
              <a:buNone/>
              <a:defRPr sz="8000">
                <a:solidFill>
                  <a:schemeClr val="lt1"/>
                </a:solidFill>
              </a:defRPr>
            </a:lvl5pPr>
            <a:lvl6pPr lvl="5">
              <a:spcBef>
                <a:spcPts val="0"/>
              </a:spcBef>
              <a:spcAft>
                <a:spcPts val="0"/>
              </a:spcAft>
              <a:buClr>
                <a:schemeClr val="lt1"/>
              </a:buClr>
              <a:buSzPts val="8000"/>
              <a:buNone/>
              <a:defRPr sz="8000">
                <a:solidFill>
                  <a:schemeClr val="lt1"/>
                </a:solidFill>
              </a:defRPr>
            </a:lvl6pPr>
            <a:lvl7pPr lvl="6">
              <a:spcBef>
                <a:spcPts val="0"/>
              </a:spcBef>
              <a:spcAft>
                <a:spcPts val="0"/>
              </a:spcAft>
              <a:buClr>
                <a:schemeClr val="lt1"/>
              </a:buClr>
              <a:buSzPts val="8000"/>
              <a:buNone/>
              <a:defRPr sz="8000">
                <a:solidFill>
                  <a:schemeClr val="lt1"/>
                </a:solidFill>
              </a:defRPr>
            </a:lvl7pPr>
            <a:lvl8pPr lvl="7">
              <a:spcBef>
                <a:spcPts val="0"/>
              </a:spcBef>
              <a:spcAft>
                <a:spcPts val="0"/>
              </a:spcAft>
              <a:buClr>
                <a:schemeClr val="lt1"/>
              </a:buClr>
              <a:buSzPts val="8000"/>
              <a:buNone/>
              <a:defRPr sz="8000">
                <a:solidFill>
                  <a:schemeClr val="lt1"/>
                </a:solidFill>
              </a:defRPr>
            </a:lvl8pPr>
            <a:lvl9pPr lvl="8">
              <a:spcBef>
                <a:spcPts val="0"/>
              </a:spcBef>
              <a:spcAft>
                <a:spcPts val="0"/>
              </a:spcAft>
              <a:buClr>
                <a:schemeClr val="lt1"/>
              </a:buClr>
              <a:buSzPts val="8000"/>
              <a:buNone/>
              <a:defRPr sz="8000">
                <a:solidFill>
                  <a:schemeClr val="lt1"/>
                </a:solidFill>
              </a:defRPr>
            </a:lvl9pPr>
          </a:lstStyle>
          <a:p>
            <a:r>
              <a:t>xx%</a:t>
            </a:r>
          </a:p>
        </p:txBody>
      </p:sp>
      <p:sp>
        <p:nvSpPr>
          <p:cNvPr id="78" name="Google Shape;78;p11"/>
          <p:cNvSpPr txBox="1">
            <a:spLocks noGrp="1"/>
          </p:cNvSpPr>
          <p:nvPr>
            <p:ph type="body" idx="1"/>
          </p:nvPr>
        </p:nvSpPr>
        <p:spPr>
          <a:xfrm>
            <a:off x="729450" y="2272888"/>
            <a:ext cx="7688400" cy="15804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Clr>
                <a:schemeClr val="lt1"/>
              </a:buClr>
              <a:buSzPts val="1300"/>
              <a:buChar char="●"/>
              <a:defRPr>
                <a:solidFill>
                  <a:schemeClr val="lt1"/>
                </a:solidFill>
              </a:defRPr>
            </a:lvl1pPr>
            <a:lvl2pPr marL="914400" lvl="1" indent="-298450">
              <a:spcBef>
                <a:spcPts val="0"/>
              </a:spcBef>
              <a:spcAft>
                <a:spcPts val="0"/>
              </a:spcAft>
              <a:buClr>
                <a:schemeClr val="lt1"/>
              </a:buClr>
              <a:buSzPts val="1100"/>
              <a:buChar char="○"/>
              <a:defRPr>
                <a:solidFill>
                  <a:schemeClr val="lt1"/>
                </a:solidFill>
              </a:defRPr>
            </a:lvl2pPr>
            <a:lvl3pPr marL="1371600" lvl="2" indent="-298450">
              <a:spcBef>
                <a:spcPts val="0"/>
              </a:spcBef>
              <a:spcAft>
                <a:spcPts val="0"/>
              </a:spcAft>
              <a:buClr>
                <a:schemeClr val="lt1"/>
              </a:buClr>
              <a:buSzPts val="1100"/>
              <a:buChar char="■"/>
              <a:defRPr>
                <a:solidFill>
                  <a:schemeClr val="lt1"/>
                </a:solidFill>
              </a:defRPr>
            </a:lvl3pPr>
            <a:lvl4pPr marL="1828800" lvl="3" indent="-298450">
              <a:spcBef>
                <a:spcPts val="0"/>
              </a:spcBef>
              <a:spcAft>
                <a:spcPts val="0"/>
              </a:spcAft>
              <a:buClr>
                <a:schemeClr val="lt1"/>
              </a:buClr>
              <a:buSzPts val="1100"/>
              <a:buChar char="●"/>
              <a:defRPr>
                <a:solidFill>
                  <a:schemeClr val="lt1"/>
                </a:solidFill>
              </a:defRPr>
            </a:lvl4pPr>
            <a:lvl5pPr marL="2286000" lvl="4" indent="-298450">
              <a:spcBef>
                <a:spcPts val="0"/>
              </a:spcBef>
              <a:spcAft>
                <a:spcPts val="0"/>
              </a:spcAft>
              <a:buClr>
                <a:schemeClr val="lt1"/>
              </a:buClr>
              <a:buSzPts val="1100"/>
              <a:buChar char="○"/>
              <a:defRPr>
                <a:solidFill>
                  <a:schemeClr val="lt1"/>
                </a:solidFill>
              </a:defRPr>
            </a:lvl5pPr>
            <a:lvl6pPr marL="2743200" lvl="5" indent="-298450">
              <a:spcBef>
                <a:spcPts val="0"/>
              </a:spcBef>
              <a:spcAft>
                <a:spcPts val="0"/>
              </a:spcAft>
              <a:buClr>
                <a:schemeClr val="lt1"/>
              </a:buClr>
              <a:buSzPts val="1100"/>
              <a:buChar char="■"/>
              <a:defRPr>
                <a:solidFill>
                  <a:schemeClr val="lt1"/>
                </a:solidFill>
              </a:defRPr>
            </a:lvl6pPr>
            <a:lvl7pPr marL="3200400" lvl="6" indent="-298450">
              <a:spcBef>
                <a:spcPts val="0"/>
              </a:spcBef>
              <a:spcAft>
                <a:spcPts val="0"/>
              </a:spcAft>
              <a:buClr>
                <a:schemeClr val="lt1"/>
              </a:buClr>
              <a:buSzPts val="1100"/>
              <a:buChar char="●"/>
              <a:defRPr>
                <a:solidFill>
                  <a:schemeClr val="lt1"/>
                </a:solidFill>
              </a:defRPr>
            </a:lvl7pPr>
            <a:lvl8pPr marL="3657600" lvl="7" indent="-298450">
              <a:spcBef>
                <a:spcPts val="0"/>
              </a:spcBef>
              <a:spcAft>
                <a:spcPts val="0"/>
              </a:spcAft>
              <a:buClr>
                <a:schemeClr val="lt1"/>
              </a:buClr>
              <a:buSzPts val="1100"/>
              <a:buChar char="○"/>
              <a:defRPr>
                <a:solidFill>
                  <a:schemeClr val="lt1"/>
                </a:solidFill>
              </a:defRPr>
            </a:lvl8pPr>
            <a:lvl9pPr marL="4114800" lvl="8" indent="-298450">
              <a:spcBef>
                <a:spcPts val="0"/>
              </a:spcBef>
              <a:spcAft>
                <a:spcPts val="0"/>
              </a:spcAft>
              <a:buClr>
                <a:schemeClr val="lt1"/>
              </a:buClr>
              <a:buSzPts val="1100"/>
              <a:buChar char="■"/>
              <a:defRPr>
                <a:solidFill>
                  <a:schemeClr val="lt1"/>
                </a:solidFill>
              </a:defRPr>
            </a:lvl9pPr>
          </a:lstStyle>
          <a:p>
            <a:endParaRPr/>
          </a:p>
        </p:txBody>
      </p:sp>
      <p:sp>
        <p:nvSpPr>
          <p:cNvPr id="79" name="Google Shape;79;p11"/>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80"/>
        <p:cNvGrpSpPr/>
        <p:nvPr/>
      </p:nvGrpSpPr>
      <p:grpSpPr>
        <a:xfrm>
          <a:off x="0" y="0"/>
          <a:ext cx="0" cy="0"/>
          <a:chOff x="0" y="0"/>
          <a:chExt cx="0" cy="0"/>
        </a:xfrm>
      </p:grpSpPr>
      <p:sp>
        <p:nvSpPr>
          <p:cNvPr id="81" name="Google Shape;81;p12"/>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7"/>
        <p:cNvGrpSpPr/>
        <p:nvPr/>
      </p:nvGrpSpPr>
      <p:grpSpPr>
        <a:xfrm>
          <a:off x="0" y="0"/>
          <a:ext cx="0" cy="0"/>
          <a:chOff x="0" y="0"/>
          <a:chExt cx="0" cy="0"/>
        </a:xfrm>
      </p:grpSpPr>
      <p:grpSp>
        <p:nvGrpSpPr>
          <p:cNvPr id="18" name="Google Shape;18;p3"/>
          <p:cNvGrpSpPr/>
          <p:nvPr/>
        </p:nvGrpSpPr>
        <p:grpSpPr>
          <a:xfrm>
            <a:off x="830392" y="1191256"/>
            <a:ext cx="745763" cy="45826"/>
            <a:chOff x="4580561" y="2589004"/>
            <a:chExt cx="1064464" cy="25200"/>
          </a:xfrm>
        </p:grpSpPr>
        <p:sp>
          <p:nvSpPr>
            <p:cNvPr id="19" name="Google Shape;19;p3"/>
            <p:cNvSpPr/>
            <p:nvPr/>
          </p:nvSpPr>
          <p:spPr>
            <a:xfrm rot="-5400000">
              <a:off x="5366325" y="2335504"/>
              <a:ext cx="25200" cy="5322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3"/>
            <p:cNvSpPr/>
            <p:nvPr/>
          </p:nvSpPr>
          <p:spPr>
            <a:xfrm rot="-5400000">
              <a:off x="4836311" y="2333254"/>
              <a:ext cx="25200" cy="5367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 name="Google Shape;21;p3"/>
          <p:cNvSpPr txBox="1">
            <a:spLocks noGrp="1"/>
          </p:cNvSpPr>
          <p:nvPr>
            <p:ph type="title"/>
          </p:nvPr>
        </p:nvSpPr>
        <p:spPr>
          <a:xfrm>
            <a:off x="729450" y="1322450"/>
            <a:ext cx="7688400" cy="1518600"/>
          </a:xfrm>
          <a:prstGeom prst="rect">
            <a:avLst/>
          </a:prstGeom>
        </p:spPr>
        <p:txBody>
          <a:bodyPr spcFirstLastPara="1" wrap="square" lIns="91425" tIns="91425" rIns="91425" bIns="91425" anchor="t" anchorCtr="0">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22" name="Google Shape;22;p3"/>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3"/>
        <p:cNvGrpSpPr/>
        <p:nvPr/>
      </p:nvGrpSpPr>
      <p:grpSpPr>
        <a:xfrm>
          <a:off x="0" y="0"/>
          <a:ext cx="0" cy="0"/>
          <a:chOff x="0" y="0"/>
          <a:chExt cx="0" cy="0"/>
        </a:xfrm>
      </p:grpSpPr>
      <p:sp>
        <p:nvSpPr>
          <p:cNvPr id="24" name="Google Shape;24;p4"/>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5" name="Google Shape;25;p4"/>
          <p:cNvGrpSpPr/>
          <p:nvPr/>
        </p:nvGrpSpPr>
        <p:grpSpPr>
          <a:xfrm>
            <a:off x="830392" y="1191256"/>
            <a:ext cx="745763" cy="45826"/>
            <a:chOff x="4580561" y="2589004"/>
            <a:chExt cx="1064464" cy="25200"/>
          </a:xfrm>
        </p:grpSpPr>
        <p:sp>
          <p:nvSpPr>
            <p:cNvPr id="26" name="Google Shape;26;p4"/>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4"/>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8" name="Google Shape;28;p4"/>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a:endParaRPr/>
          </a:p>
        </p:txBody>
      </p:sp>
      <p:sp>
        <p:nvSpPr>
          <p:cNvPr id="29" name="Google Shape;29;p4"/>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30" name="Google Shape;30;p4"/>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1"/>
        <p:cNvGrpSpPr/>
        <p:nvPr/>
      </p:nvGrpSpPr>
      <p:grpSpPr>
        <a:xfrm>
          <a:off x="0" y="0"/>
          <a:ext cx="0" cy="0"/>
          <a:chOff x="0" y="0"/>
          <a:chExt cx="0" cy="0"/>
        </a:xfrm>
      </p:grpSpPr>
      <p:sp>
        <p:nvSpPr>
          <p:cNvPr id="32" name="Google Shape;32;p5"/>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3" name="Google Shape;33;p5"/>
          <p:cNvGrpSpPr/>
          <p:nvPr/>
        </p:nvGrpSpPr>
        <p:grpSpPr>
          <a:xfrm>
            <a:off x="830392" y="1191256"/>
            <a:ext cx="745763" cy="45826"/>
            <a:chOff x="4580561" y="2589004"/>
            <a:chExt cx="1064464" cy="25200"/>
          </a:xfrm>
        </p:grpSpPr>
        <p:sp>
          <p:nvSpPr>
            <p:cNvPr id="34" name="Google Shape;34;p5"/>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5"/>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6" name="Google Shape;36;p5"/>
          <p:cNvSpPr txBox="1">
            <a:spLocks noGrp="1"/>
          </p:cNvSpPr>
          <p:nvPr>
            <p:ph type="title"/>
          </p:nvPr>
        </p:nvSpPr>
        <p:spPr>
          <a:xfrm>
            <a:off x="729450" y="1318650"/>
            <a:ext cx="7688400" cy="535200"/>
          </a:xfrm>
          <a:prstGeom prst="rect">
            <a:avLst/>
          </a:prstGeom>
        </p:spPr>
        <p:txBody>
          <a:bodyPr spcFirstLastPara="1" wrap="square" lIns="91425" tIns="91425" rIns="91425" bIns="91425" anchor="t" anchorCtr="0">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a:endParaRPr/>
          </a:p>
        </p:txBody>
      </p:sp>
      <p:sp>
        <p:nvSpPr>
          <p:cNvPr id="37" name="Google Shape;37;p5"/>
          <p:cNvSpPr txBox="1">
            <a:spLocks noGrp="1"/>
          </p:cNvSpPr>
          <p:nvPr>
            <p:ph type="body" idx="1"/>
          </p:nvPr>
        </p:nvSpPr>
        <p:spPr>
          <a:xfrm>
            <a:off x="729325" y="2078875"/>
            <a:ext cx="3774300" cy="22611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38" name="Google Shape;38;p5"/>
          <p:cNvSpPr txBox="1">
            <a:spLocks noGrp="1"/>
          </p:cNvSpPr>
          <p:nvPr>
            <p:ph type="body" idx="2"/>
          </p:nvPr>
        </p:nvSpPr>
        <p:spPr>
          <a:xfrm>
            <a:off x="4643604" y="2078875"/>
            <a:ext cx="3774300" cy="22611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39" name="Google Shape;39;p5"/>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0"/>
        <p:cNvGrpSpPr/>
        <p:nvPr/>
      </p:nvGrpSpPr>
      <p:grpSpPr>
        <a:xfrm>
          <a:off x="0" y="0"/>
          <a:ext cx="0" cy="0"/>
          <a:chOff x="0" y="0"/>
          <a:chExt cx="0" cy="0"/>
        </a:xfrm>
      </p:grpSpPr>
      <p:sp>
        <p:nvSpPr>
          <p:cNvPr id="41" name="Google Shape;41;p6"/>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2" name="Google Shape;42;p6"/>
          <p:cNvGrpSpPr/>
          <p:nvPr/>
        </p:nvGrpSpPr>
        <p:grpSpPr>
          <a:xfrm>
            <a:off x="830392" y="1191256"/>
            <a:ext cx="745763" cy="45826"/>
            <a:chOff x="4580561" y="2589004"/>
            <a:chExt cx="1064464" cy="25200"/>
          </a:xfrm>
        </p:grpSpPr>
        <p:sp>
          <p:nvSpPr>
            <p:cNvPr id="43" name="Google Shape;43;p6"/>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6"/>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5" name="Google Shape;45;p6"/>
          <p:cNvSpPr txBox="1">
            <a:spLocks noGrp="1"/>
          </p:cNvSpPr>
          <p:nvPr>
            <p:ph type="title"/>
          </p:nvPr>
        </p:nvSpPr>
        <p:spPr>
          <a:xfrm>
            <a:off x="729450" y="1318650"/>
            <a:ext cx="7688400" cy="535200"/>
          </a:xfrm>
          <a:prstGeom prst="rect">
            <a:avLst/>
          </a:prstGeom>
        </p:spPr>
        <p:txBody>
          <a:bodyPr spcFirstLastPara="1" wrap="square" lIns="91425" tIns="91425" rIns="91425" bIns="91425" anchor="t" anchorCtr="0">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a:endParaRPr/>
          </a:p>
        </p:txBody>
      </p:sp>
      <p:sp>
        <p:nvSpPr>
          <p:cNvPr id="46" name="Google Shape;46;p6"/>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7"/>
        <p:cNvGrpSpPr/>
        <p:nvPr/>
      </p:nvGrpSpPr>
      <p:grpSpPr>
        <a:xfrm>
          <a:off x="0" y="0"/>
          <a:ext cx="0" cy="0"/>
          <a:chOff x="0" y="0"/>
          <a:chExt cx="0" cy="0"/>
        </a:xfrm>
      </p:grpSpPr>
      <p:sp>
        <p:nvSpPr>
          <p:cNvPr id="48" name="Google Shape;48;p7"/>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9" name="Google Shape;49;p7"/>
          <p:cNvGrpSpPr/>
          <p:nvPr/>
        </p:nvGrpSpPr>
        <p:grpSpPr>
          <a:xfrm>
            <a:off x="830392" y="1191256"/>
            <a:ext cx="745763" cy="45826"/>
            <a:chOff x="4580561" y="2589004"/>
            <a:chExt cx="1064464" cy="25200"/>
          </a:xfrm>
        </p:grpSpPr>
        <p:sp>
          <p:nvSpPr>
            <p:cNvPr id="50" name="Google Shape;50;p7"/>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7"/>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2" name="Google Shape;52;p7"/>
          <p:cNvSpPr txBox="1">
            <a:spLocks noGrp="1"/>
          </p:cNvSpPr>
          <p:nvPr>
            <p:ph type="title"/>
          </p:nvPr>
        </p:nvSpPr>
        <p:spPr>
          <a:xfrm>
            <a:off x="730000" y="1318650"/>
            <a:ext cx="3300900" cy="1381500"/>
          </a:xfrm>
          <a:prstGeom prst="rect">
            <a:avLst/>
          </a:prstGeom>
        </p:spPr>
        <p:txBody>
          <a:bodyPr spcFirstLastPara="1" wrap="square" lIns="91425" tIns="91425" rIns="91425" bIns="91425" anchor="t" anchorCtr="0">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a:endParaRPr/>
          </a:p>
        </p:txBody>
      </p:sp>
      <p:sp>
        <p:nvSpPr>
          <p:cNvPr id="53" name="Google Shape;53;p7"/>
          <p:cNvSpPr txBox="1">
            <a:spLocks noGrp="1"/>
          </p:cNvSpPr>
          <p:nvPr>
            <p:ph type="body" idx="1"/>
          </p:nvPr>
        </p:nvSpPr>
        <p:spPr>
          <a:xfrm>
            <a:off x="721225" y="2781725"/>
            <a:ext cx="3300900" cy="15975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54" name="Google Shape;54;p7"/>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3"/>
        </a:solidFill>
        <a:effectLst/>
      </p:bgPr>
    </p:bg>
    <p:spTree>
      <p:nvGrpSpPr>
        <p:cNvPr id="1" name="Shape 55"/>
        <p:cNvGrpSpPr/>
        <p:nvPr/>
      </p:nvGrpSpPr>
      <p:grpSpPr>
        <a:xfrm>
          <a:off x="0" y="0"/>
          <a:ext cx="0" cy="0"/>
          <a:chOff x="0" y="0"/>
          <a:chExt cx="0" cy="0"/>
        </a:xfrm>
      </p:grpSpPr>
      <p:grpSp>
        <p:nvGrpSpPr>
          <p:cNvPr id="56" name="Google Shape;56;p8"/>
          <p:cNvGrpSpPr/>
          <p:nvPr/>
        </p:nvGrpSpPr>
        <p:grpSpPr>
          <a:xfrm>
            <a:off x="830392" y="4169130"/>
            <a:ext cx="745763" cy="45826"/>
            <a:chOff x="4580561" y="2589004"/>
            <a:chExt cx="1064464" cy="25200"/>
          </a:xfrm>
        </p:grpSpPr>
        <p:sp>
          <p:nvSpPr>
            <p:cNvPr id="57" name="Google Shape;57;p8"/>
            <p:cNvSpPr/>
            <p:nvPr/>
          </p:nvSpPr>
          <p:spPr>
            <a:xfrm rot="-5400000">
              <a:off x="5366325" y="2335504"/>
              <a:ext cx="25200" cy="5322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8"/>
            <p:cNvSpPr/>
            <p:nvPr/>
          </p:nvSpPr>
          <p:spPr>
            <a:xfrm rot="-5400000">
              <a:off x="4836311" y="2333254"/>
              <a:ext cx="25200" cy="5367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9" name="Google Shape;59;p8"/>
          <p:cNvSpPr txBox="1">
            <a:spLocks noGrp="1"/>
          </p:cNvSpPr>
          <p:nvPr>
            <p:ph type="title"/>
          </p:nvPr>
        </p:nvSpPr>
        <p:spPr>
          <a:xfrm>
            <a:off x="729450" y="864300"/>
            <a:ext cx="7021200" cy="29850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60" name="Google Shape;60;p8"/>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61"/>
        <p:cNvGrpSpPr/>
        <p:nvPr/>
      </p:nvGrpSpPr>
      <p:grpSpPr>
        <a:xfrm>
          <a:off x="0" y="0"/>
          <a:ext cx="0" cy="0"/>
          <a:chOff x="0" y="0"/>
          <a:chExt cx="0" cy="0"/>
        </a:xfrm>
      </p:grpSpPr>
      <p:sp>
        <p:nvSpPr>
          <p:cNvPr id="62" name="Google Shape;62;p9"/>
          <p:cNvSpPr/>
          <p:nvPr/>
        </p:nvSpPr>
        <p:spPr>
          <a:xfrm>
            <a:off x="0" y="0"/>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3" name="Google Shape;63;p9"/>
          <p:cNvGrpSpPr/>
          <p:nvPr/>
        </p:nvGrpSpPr>
        <p:grpSpPr>
          <a:xfrm>
            <a:off x="830392" y="1191256"/>
            <a:ext cx="745763" cy="45826"/>
            <a:chOff x="4580561" y="2589004"/>
            <a:chExt cx="1064464" cy="25200"/>
          </a:xfrm>
        </p:grpSpPr>
        <p:sp>
          <p:nvSpPr>
            <p:cNvPr id="64" name="Google Shape;64;p9"/>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9"/>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6" name="Google Shape;66;p9"/>
          <p:cNvSpPr txBox="1">
            <a:spLocks noGrp="1"/>
          </p:cNvSpPr>
          <p:nvPr>
            <p:ph type="title"/>
          </p:nvPr>
        </p:nvSpPr>
        <p:spPr>
          <a:xfrm>
            <a:off x="730000" y="1318650"/>
            <a:ext cx="3300900" cy="1687200"/>
          </a:xfrm>
          <a:prstGeom prst="rect">
            <a:avLst/>
          </a:prstGeom>
        </p:spPr>
        <p:txBody>
          <a:bodyPr spcFirstLastPara="1" wrap="square" lIns="91425" tIns="91425" rIns="91425" bIns="91425" anchor="t" anchorCtr="0">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a:endParaRPr/>
          </a:p>
        </p:txBody>
      </p:sp>
      <p:sp>
        <p:nvSpPr>
          <p:cNvPr id="67" name="Google Shape;67;p9"/>
          <p:cNvSpPr txBox="1">
            <a:spLocks noGrp="1"/>
          </p:cNvSpPr>
          <p:nvPr>
            <p:ph type="subTitle" idx="1"/>
          </p:nvPr>
        </p:nvSpPr>
        <p:spPr>
          <a:xfrm>
            <a:off x="724950" y="3161525"/>
            <a:ext cx="3300900" cy="7590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a:endParaRPr/>
          </a:p>
        </p:txBody>
      </p:sp>
      <p:sp>
        <p:nvSpPr>
          <p:cNvPr id="68" name="Google Shape;68;p9"/>
          <p:cNvSpPr txBox="1">
            <a:spLocks noGrp="1"/>
          </p:cNvSpPr>
          <p:nvPr>
            <p:ph type="body" idx="2"/>
          </p:nvPr>
        </p:nvSpPr>
        <p:spPr>
          <a:xfrm>
            <a:off x="5174225" y="1352625"/>
            <a:ext cx="3374400" cy="30255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69" name="Google Shape;69;p9"/>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70"/>
        <p:cNvGrpSpPr/>
        <p:nvPr/>
      </p:nvGrpSpPr>
      <p:grpSpPr>
        <a:xfrm>
          <a:off x="0" y="0"/>
          <a:ext cx="0" cy="0"/>
          <a:chOff x="0" y="0"/>
          <a:chExt cx="0" cy="0"/>
        </a:xfrm>
      </p:grpSpPr>
      <p:sp>
        <p:nvSpPr>
          <p:cNvPr id="71" name="Google Shape;71;p10"/>
          <p:cNvSpPr txBox="1">
            <a:spLocks noGrp="1"/>
          </p:cNvSpPr>
          <p:nvPr>
            <p:ph type="body" idx="1"/>
          </p:nvPr>
        </p:nvSpPr>
        <p:spPr>
          <a:xfrm>
            <a:off x="724950" y="4372551"/>
            <a:ext cx="7697400" cy="4605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300"/>
              <a:buNone/>
              <a:defRPr/>
            </a:lvl1pPr>
          </a:lstStyle>
          <a:p>
            <a:endParaRPr/>
          </a:p>
        </p:txBody>
      </p:sp>
      <p:sp>
        <p:nvSpPr>
          <p:cNvPr id="72" name="Google Shape;72;p10"/>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treamline">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1pPr>
            <a:lvl2pPr lvl="1">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2pPr>
            <a:lvl3pPr lvl="2">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3pPr>
            <a:lvl4pPr lvl="3">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4pPr>
            <a:lvl5pPr lvl="4">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5pPr>
            <a:lvl6pPr lvl="5">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6pPr>
            <a:lvl7pPr lvl="6">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7pPr>
            <a:lvl8pPr lvl="7">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8pPr>
            <a:lvl9pPr lvl="8">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11150">
              <a:lnSpc>
                <a:spcPct val="115000"/>
              </a:lnSpc>
              <a:spcBef>
                <a:spcPts val="0"/>
              </a:spcBef>
              <a:spcAft>
                <a:spcPts val="0"/>
              </a:spcAft>
              <a:buClr>
                <a:schemeClr val="accent1"/>
              </a:buClr>
              <a:buSzPts val="1300"/>
              <a:buFont typeface="Lato"/>
              <a:buChar char="●"/>
              <a:defRPr sz="1300">
                <a:solidFill>
                  <a:schemeClr val="accent1"/>
                </a:solidFill>
                <a:latin typeface="Lato"/>
                <a:ea typeface="Lato"/>
                <a:cs typeface="Lato"/>
                <a:sym typeface="Lato"/>
              </a:defRPr>
            </a:lvl1pPr>
            <a:lvl2pPr marL="914400" lvl="1"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2pPr>
            <a:lvl3pPr marL="1371600" lvl="2"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3pPr>
            <a:lvl4pPr marL="1828800" lvl="3"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4pPr>
            <a:lvl5pPr marL="2286000" lvl="4"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5pPr>
            <a:lvl6pPr marL="2743200" lvl="5"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6pPr>
            <a:lvl7pPr marL="3200400" lvl="6"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7pPr>
            <a:lvl8pPr marL="3657600" lvl="7"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8pPr>
            <a:lvl9pPr marL="4114800" lvl="8"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9pPr>
          </a:lstStyle>
          <a:p>
            <a:endParaRPr/>
          </a:p>
        </p:txBody>
      </p:sp>
      <p:sp>
        <p:nvSpPr>
          <p:cNvPr id="8" name="Google Shape;8;p1"/>
          <p:cNvSpPr txBox="1">
            <a:spLocks noGrp="1"/>
          </p:cNvSpPr>
          <p:nvPr>
            <p:ph type="sldNum" idx="12"/>
          </p:nvPr>
        </p:nvSpPr>
        <p:spPr>
          <a:xfrm>
            <a:off x="8536302" y="4749851"/>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accent1"/>
                </a:solidFill>
                <a:latin typeface="Lato"/>
                <a:ea typeface="Lato"/>
                <a:cs typeface="Lato"/>
                <a:sym typeface="Lato"/>
              </a:defRPr>
            </a:lvl1pPr>
            <a:lvl2pPr lvl="1" algn="r">
              <a:buNone/>
              <a:defRPr sz="1000">
                <a:solidFill>
                  <a:schemeClr val="accent1"/>
                </a:solidFill>
                <a:latin typeface="Lato"/>
                <a:ea typeface="Lato"/>
                <a:cs typeface="Lato"/>
                <a:sym typeface="Lato"/>
              </a:defRPr>
            </a:lvl2pPr>
            <a:lvl3pPr lvl="2" algn="r">
              <a:buNone/>
              <a:defRPr sz="1000">
                <a:solidFill>
                  <a:schemeClr val="accent1"/>
                </a:solidFill>
                <a:latin typeface="Lato"/>
                <a:ea typeface="Lato"/>
                <a:cs typeface="Lato"/>
                <a:sym typeface="Lato"/>
              </a:defRPr>
            </a:lvl3pPr>
            <a:lvl4pPr lvl="3" algn="r">
              <a:buNone/>
              <a:defRPr sz="1000">
                <a:solidFill>
                  <a:schemeClr val="accent1"/>
                </a:solidFill>
                <a:latin typeface="Lato"/>
                <a:ea typeface="Lato"/>
                <a:cs typeface="Lato"/>
                <a:sym typeface="Lato"/>
              </a:defRPr>
            </a:lvl4pPr>
            <a:lvl5pPr lvl="4" algn="r">
              <a:buNone/>
              <a:defRPr sz="1000">
                <a:solidFill>
                  <a:schemeClr val="accent1"/>
                </a:solidFill>
                <a:latin typeface="Lato"/>
                <a:ea typeface="Lato"/>
                <a:cs typeface="Lato"/>
                <a:sym typeface="Lato"/>
              </a:defRPr>
            </a:lvl5pPr>
            <a:lvl6pPr lvl="5" algn="r">
              <a:buNone/>
              <a:defRPr sz="1000">
                <a:solidFill>
                  <a:schemeClr val="accent1"/>
                </a:solidFill>
                <a:latin typeface="Lato"/>
                <a:ea typeface="Lato"/>
                <a:cs typeface="Lato"/>
                <a:sym typeface="Lato"/>
              </a:defRPr>
            </a:lvl6pPr>
            <a:lvl7pPr lvl="6" algn="r">
              <a:buNone/>
              <a:defRPr sz="1000">
                <a:solidFill>
                  <a:schemeClr val="accent1"/>
                </a:solidFill>
                <a:latin typeface="Lato"/>
                <a:ea typeface="Lato"/>
                <a:cs typeface="Lato"/>
                <a:sym typeface="Lato"/>
              </a:defRPr>
            </a:lvl7pPr>
            <a:lvl8pPr lvl="7" algn="r">
              <a:buNone/>
              <a:defRPr sz="1000">
                <a:solidFill>
                  <a:schemeClr val="accent1"/>
                </a:solidFill>
                <a:latin typeface="Lato"/>
                <a:ea typeface="Lato"/>
                <a:cs typeface="Lato"/>
                <a:sym typeface="Lato"/>
              </a:defRPr>
            </a:lvl8pPr>
            <a:lvl9pPr lvl="8" algn="r">
              <a:buNone/>
              <a:defRPr sz="1000">
                <a:solidFill>
                  <a:schemeClr val="accent1"/>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wasinger@ncai.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s://ncai.assetbank-server.com/assetbank-ncai/action/viewDownloadSharedAsset?download=7048646a2b6a6a4b66646b4c65503347374c30444b413d3d&amp;asset=433759357337437651777a666338714b682f344c57773d3d"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mailto:Cwasinger@ncai.org"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 Id="rId5" Type="http://schemas.openxmlformats.org/officeDocument/2006/relationships/hyperlink" Target="mailto:qbuchwald@ncai.org" TargetMode="External"/><Relationship Id="rId4" Type="http://schemas.openxmlformats.org/officeDocument/2006/relationships/image" Target="../media/image1.jp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ceq.doe.gov/get-involved/tribes-and-nepa.html"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www.doi.gov/pressreleases/interior-department-launches-interagency-working-group-mining-reform"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hyperlink" Target="https://ncai.assetbank-server.com/assetbank-ncai/action/viewDownloadSharedAsset?download=7048646a2b6a6a4b66646b4c65503347374c30444b413d3d&amp;asset=433759357337437651777a666338714b682f344c57773d3d" TargetMode="External"/><Relationship Id="rId5" Type="http://schemas.openxmlformats.org/officeDocument/2006/relationships/hyperlink" Target="https://ncai.assetbank-server.com/assetbank-ncai/assetfile/1954.pdf" TargetMode="External"/><Relationship Id="rId4" Type="http://schemas.openxmlformats.org/officeDocument/2006/relationships/hyperlink" Target="https://www.whitehouse.gov/briefing-room/statements-releases/2022/05/11/readout-of-the-white-houses-first-stakeholder-convening-on-mining-reform/"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3"/>
          <p:cNvSpPr txBox="1">
            <a:spLocks noGrp="1"/>
          </p:cNvSpPr>
          <p:nvPr>
            <p:ph type="ctrTitle"/>
          </p:nvPr>
        </p:nvSpPr>
        <p:spPr>
          <a:xfrm>
            <a:off x="729450" y="1322450"/>
            <a:ext cx="7688100" cy="1664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3380" dirty="0">
                <a:latin typeface="Libre Baskerville"/>
                <a:ea typeface="Libre Baskerville"/>
                <a:cs typeface="Libre Baskerville"/>
                <a:sym typeface="Libre Baskerville"/>
              </a:rPr>
              <a:t>National Congress of American Indians: General Mining Act of 1872, Reform, &amp; Policy Updates</a:t>
            </a:r>
            <a:endParaRPr sz="3380" dirty="0">
              <a:latin typeface="Libre Baskerville"/>
              <a:ea typeface="Libre Baskerville"/>
              <a:cs typeface="Libre Baskerville"/>
              <a:sym typeface="Libre Baskerville"/>
            </a:endParaRPr>
          </a:p>
        </p:txBody>
      </p:sp>
      <p:sp>
        <p:nvSpPr>
          <p:cNvPr id="87" name="Google Shape;87;p13"/>
          <p:cNvSpPr txBox="1">
            <a:spLocks noGrp="1"/>
          </p:cNvSpPr>
          <p:nvPr>
            <p:ph type="subTitle" idx="1"/>
          </p:nvPr>
        </p:nvSpPr>
        <p:spPr>
          <a:xfrm>
            <a:off x="729627" y="3172900"/>
            <a:ext cx="7688100" cy="541200"/>
          </a:xfrm>
          <a:prstGeom prst="rect">
            <a:avLst/>
          </a:prstGeom>
        </p:spPr>
        <p:txBody>
          <a:bodyPr spcFirstLastPara="1" wrap="square" lIns="91425" tIns="91425" rIns="91425" bIns="91425" anchor="t" anchorCtr="0">
            <a:noAutofit/>
          </a:bodyPr>
          <a:lstStyle/>
          <a:p>
            <a:pPr marL="0" lvl="0" indent="0" algn="l" rtl="0">
              <a:lnSpc>
                <a:spcPct val="80000"/>
              </a:lnSpc>
              <a:spcBef>
                <a:spcPts val="0"/>
              </a:spcBef>
              <a:spcAft>
                <a:spcPts val="0"/>
              </a:spcAft>
              <a:buSzPts val="935"/>
              <a:buNone/>
            </a:pPr>
            <a:r>
              <a:rPr lang="en" sz="1560" dirty="0">
                <a:latin typeface="Libre Baskerville"/>
                <a:ea typeface="Libre Baskerville"/>
                <a:cs typeface="Libre Baskerville"/>
                <a:sym typeface="Libre Baskerville"/>
              </a:rPr>
              <a:t>Carolina Wasinger, Policy Associate</a:t>
            </a:r>
            <a:endParaRPr sz="1560" dirty="0">
              <a:latin typeface="Libre Baskerville"/>
              <a:ea typeface="Libre Baskerville"/>
              <a:cs typeface="Libre Baskerville"/>
              <a:sym typeface="Libre Baskerville"/>
            </a:endParaRPr>
          </a:p>
          <a:p>
            <a:pPr marL="0" lvl="0" indent="0" algn="l" rtl="0">
              <a:lnSpc>
                <a:spcPct val="80000"/>
              </a:lnSpc>
              <a:spcBef>
                <a:spcPts val="0"/>
              </a:spcBef>
              <a:spcAft>
                <a:spcPts val="0"/>
              </a:spcAft>
              <a:buSzPts val="935"/>
              <a:buNone/>
            </a:pPr>
            <a:r>
              <a:rPr lang="en" sz="1560" u="sng" dirty="0">
                <a:solidFill>
                  <a:schemeClr val="hlink"/>
                </a:solidFill>
                <a:latin typeface="Libre Baskerville"/>
                <a:ea typeface="Libre Baskerville"/>
                <a:cs typeface="Libre Baskerville"/>
                <a:sym typeface="Libre Baskerville"/>
                <a:hlinkClick r:id="rId3"/>
              </a:rPr>
              <a:t>cwasinger@ncai.org</a:t>
            </a:r>
            <a:r>
              <a:rPr lang="en" sz="1560" dirty="0">
                <a:latin typeface="Libre Baskerville"/>
                <a:ea typeface="Libre Baskerville"/>
                <a:cs typeface="Libre Baskerville"/>
                <a:sym typeface="Libre Baskerville"/>
              </a:rPr>
              <a:t> – (202)-515-8885</a:t>
            </a:r>
            <a:endParaRPr sz="1560" dirty="0">
              <a:latin typeface="Libre Baskerville"/>
              <a:ea typeface="Libre Baskerville"/>
              <a:cs typeface="Libre Baskerville"/>
              <a:sym typeface="Libre Baskerville"/>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22"/>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Resolution #SAC-22-014</a:t>
            </a:r>
            <a:endParaRPr/>
          </a:p>
        </p:txBody>
      </p:sp>
      <p:sp>
        <p:nvSpPr>
          <p:cNvPr id="141" name="Google Shape;141;p22"/>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Autofit/>
          </a:bodyPr>
          <a:lstStyle/>
          <a:p>
            <a:pPr marL="457200" lvl="0" indent="-323850" algn="l" rtl="0">
              <a:lnSpc>
                <a:spcPct val="105000"/>
              </a:lnSpc>
              <a:spcBef>
                <a:spcPts val="0"/>
              </a:spcBef>
              <a:spcAft>
                <a:spcPts val="0"/>
              </a:spcAft>
              <a:buClr>
                <a:srgbClr val="000000"/>
              </a:buClr>
              <a:buSzPts val="1500"/>
              <a:buFont typeface="Libre Franklin"/>
              <a:buChar char="●"/>
            </a:pPr>
            <a:r>
              <a:rPr lang="en" sz="1500">
                <a:solidFill>
                  <a:srgbClr val="000000"/>
                </a:solidFill>
                <a:latin typeface="Libre Franklin"/>
                <a:ea typeface="Libre Franklin"/>
                <a:cs typeface="Libre Franklin"/>
                <a:sym typeface="Libre Franklin"/>
              </a:rPr>
              <a:t>Support for Mining Reform to Protect Sacred Sites </a:t>
            </a:r>
            <a:endParaRPr sz="1500">
              <a:solidFill>
                <a:srgbClr val="000000"/>
              </a:solidFill>
              <a:latin typeface="Libre Franklin"/>
              <a:ea typeface="Libre Franklin"/>
              <a:cs typeface="Libre Franklin"/>
              <a:sym typeface="Libre Franklin"/>
            </a:endParaRPr>
          </a:p>
          <a:p>
            <a:pPr marL="914400" lvl="1" indent="-323850" algn="l" rtl="0">
              <a:lnSpc>
                <a:spcPct val="105000"/>
              </a:lnSpc>
              <a:spcBef>
                <a:spcPts val="1000"/>
              </a:spcBef>
              <a:spcAft>
                <a:spcPts val="1000"/>
              </a:spcAft>
              <a:buClr>
                <a:srgbClr val="000000"/>
              </a:buClr>
              <a:buSzPts val="1500"/>
              <a:buFont typeface="Libre Franklin"/>
              <a:buChar char="○"/>
            </a:pPr>
            <a:r>
              <a:rPr lang="en" sz="1500">
                <a:solidFill>
                  <a:srgbClr val="000000"/>
                </a:solidFill>
                <a:latin typeface="Libre Franklin"/>
                <a:ea typeface="Libre Franklin"/>
                <a:cs typeface="Libre Franklin"/>
                <a:sym typeface="Libre Franklin"/>
              </a:rPr>
              <a:t>“calls upon the Department of the Interior and Department of Agriculture to support reform of the 1872 Mining Law and to update law, policy, and guidance to ensure the Free, Prior, and Informed Consent of Tribal Nations adversely impacted by mining activity, to provide for substantive protections for sacred sites and cultural heritage and resources, and to allow federal land managers to reject mining proposals that may cause irreparable harm to Tribal Nations’ natural resources, cultures, ceremonies, traditional and sacred places, and tribal ways of life”</a:t>
            </a:r>
            <a:endParaRPr sz="1500">
              <a:solidFill>
                <a:srgbClr val="000000"/>
              </a:solidFill>
              <a:latin typeface="Libre Franklin"/>
              <a:ea typeface="Libre Franklin"/>
              <a:cs typeface="Libre Franklin"/>
              <a:sym typeface="Libre Franklin"/>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23"/>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1872 Mining Law </a:t>
            </a:r>
            <a:endParaRPr/>
          </a:p>
        </p:txBody>
      </p:sp>
      <p:sp>
        <p:nvSpPr>
          <p:cNvPr id="147" name="Google Shape;147;p23"/>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rmAutofit/>
          </a:bodyPr>
          <a:lstStyle/>
          <a:p>
            <a:pPr marL="457200" lvl="0" indent="-330200" algn="l" rtl="0">
              <a:lnSpc>
                <a:spcPct val="100000"/>
              </a:lnSpc>
              <a:spcBef>
                <a:spcPts val="0"/>
              </a:spcBef>
              <a:spcAft>
                <a:spcPts val="0"/>
              </a:spcAft>
              <a:buClr>
                <a:srgbClr val="000000"/>
              </a:buClr>
              <a:buSzPts val="1600"/>
              <a:buFont typeface="Libre Franklin"/>
              <a:buChar char="●"/>
            </a:pPr>
            <a:r>
              <a:rPr lang="en" sz="1600">
                <a:solidFill>
                  <a:srgbClr val="000000"/>
                </a:solidFill>
                <a:latin typeface="Libre Franklin"/>
                <a:ea typeface="Libre Franklin"/>
                <a:cs typeface="Libre Franklin"/>
                <a:sym typeface="Libre Franklin"/>
              </a:rPr>
              <a:t>“Department of Interior (DOI) and the Department of Agriculture (USDA) in the administration of the 1872 Mining Law favors hardrock mining over all other land uses, </a:t>
            </a:r>
            <a:r>
              <a:rPr lang="en" sz="1500">
                <a:solidFill>
                  <a:srgbClr val="000000"/>
                </a:solidFill>
                <a:latin typeface="Libre Franklin"/>
                <a:ea typeface="Libre Franklin"/>
                <a:cs typeface="Libre Franklin"/>
                <a:sym typeface="Libre Franklin"/>
              </a:rPr>
              <a:t>incorrectly </a:t>
            </a:r>
            <a:r>
              <a:rPr lang="en" sz="1600">
                <a:solidFill>
                  <a:srgbClr val="000000"/>
                </a:solidFill>
                <a:latin typeface="Libre Franklin"/>
                <a:ea typeface="Libre Franklin"/>
                <a:cs typeface="Libre Franklin"/>
                <a:sym typeface="Libre Franklin"/>
              </a:rPr>
              <a:t>limiting the ability of DOI and USDA to balance mining with competing uses, including the protection of our treaty rights, our natural resources, our cultures, ceremonies, traditional and sacred places, and tribal ways of life” - </a:t>
            </a:r>
            <a:r>
              <a:rPr lang="en" sz="1600" u="sng">
                <a:solidFill>
                  <a:schemeClr val="hlink"/>
                </a:solidFill>
                <a:latin typeface="Libre Franklin"/>
                <a:ea typeface="Libre Franklin"/>
                <a:cs typeface="Libre Franklin"/>
                <a:sym typeface="Libre Franklin"/>
                <a:hlinkClick r:id="rId3"/>
              </a:rPr>
              <a:t>NCAI Resolution #SAC-22-014 </a:t>
            </a:r>
            <a:endParaRPr sz="1600">
              <a:solidFill>
                <a:srgbClr val="000000"/>
              </a:solidFill>
              <a:latin typeface="Libre Franklin"/>
              <a:ea typeface="Libre Franklin"/>
              <a:cs typeface="Libre Franklin"/>
              <a:sym typeface="Libre Franklin"/>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24"/>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Contact Information: </a:t>
            </a:r>
            <a:endParaRPr/>
          </a:p>
        </p:txBody>
      </p:sp>
      <p:sp>
        <p:nvSpPr>
          <p:cNvPr id="153" name="Google Shape;153;p24"/>
          <p:cNvSpPr txBox="1">
            <a:spLocks noGrp="1"/>
          </p:cNvSpPr>
          <p:nvPr>
            <p:ph type="body" idx="1"/>
          </p:nvPr>
        </p:nvSpPr>
        <p:spPr>
          <a:xfrm>
            <a:off x="5116150" y="1755875"/>
            <a:ext cx="3377100" cy="2261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1400">
                <a:solidFill>
                  <a:schemeClr val="dk2"/>
                </a:solidFill>
                <a:latin typeface="Libre Franklin"/>
                <a:ea typeface="Libre Franklin"/>
                <a:cs typeface="Libre Franklin"/>
                <a:sym typeface="Libre Franklin"/>
              </a:rPr>
              <a:t>Carolina Wasinger, </a:t>
            </a:r>
            <a:r>
              <a:rPr lang="en" sz="1400" i="1">
                <a:solidFill>
                  <a:schemeClr val="dk2"/>
                </a:solidFill>
                <a:latin typeface="Libre Franklin"/>
                <a:ea typeface="Libre Franklin"/>
                <a:cs typeface="Libre Franklin"/>
                <a:sym typeface="Libre Franklin"/>
              </a:rPr>
              <a:t>Delaware Tribe of Indians, Cherokee Nation</a:t>
            </a:r>
            <a:endParaRPr sz="1400" i="1">
              <a:solidFill>
                <a:schemeClr val="dk2"/>
              </a:solidFill>
              <a:latin typeface="Libre Franklin"/>
              <a:ea typeface="Libre Franklin"/>
              <a:cs typeface="Libre Franklin"/>
              <a:sym typeface="Libre Franklin"/>
            </a:endParaRPr>
          </a:p>
          <a:p>
            <a:pPr marL="0" lvl="0" indent="0" algn="l" rtl="0">
              <a:spcBef>
                <a:spcPts val="1200"/>
              </a:spcBef>
              <a:spcAft>
                <a:spcPts val="0"/>
              </a:spcAft>
              <a:buNone/>
            </a:pPr>
            <a:r>
              <a:rPr lang="en" sz="1400">
                <a:solidFill>
                  <a:schemeClr val="dk2"/>
                </a:solidFill>
                <a:latin typeface="Libre Franklin"/>
                <a:ea typeface="Libre Franklin"/>
                <a:cs typeface="Libre Franklin"/>
                <a:sym typeface="Libre Franklin"/>
              </a:rPr>
              <a:t>Policy Associate</a:t>
            </a:r>
            <a:endParaRPr sz="1400">
              <a:solidFill>
                <a:schemeClr val="dk2"/>
              </a:solidFill>
              <a:latin typeface="Libre Franklin"/>
              <a:ea typeface="Libre Franklin"/>
              <a:cs typeface="Libre Franklin"/>
              <a:sym typeface="Libre Franklin"/>
            </a:endParaRPr>
          </a:p>
          <a:p>
            <a:pPr marL="0" lvl="0" indent="0" algn="l" rtl="0">
              <a:spcBef>
                <a:spcPts val="1200"/>
              </a:spcBef>
              <a:spcAft>
                <a:spcPts val="0"/>
              </a:spcAft>
              <a:buNone/>
            </a:pPr>
            <a:r>
              <a:rPr lang="en" sz="1400" u="sng">
                <a:solidFill>
                  <a:schemeClr val="dk2"/>
                </a:solidFill>
                <a:latin typeface="Libre Franklin"/>
                <a:ea typeface="Libre Franklin"/>
                <a:cs typeface="Libre Franklin"/>
                <a:sym typeface="Libre Franklin"/>
                <a:hlinkClick r:id="rId3">
                  <a:extLst>
                    <a:ext uri="{A12FA001-AC4F-418D-AE19-62706E023703}">
                      <ahyp:hlinkClr xmlns:ahyp="http://schemas.microsoft.com/office/drawing/2018/hyperlinkcolor" val="tx"/>
                    </a:ext>
                  </a:extLst>
                </a:hlinkClick>
              </a:rPr>
              <a:t>Cwasinger@ncai.org</a:t>
            </a:r>
            <a:endParaRPr sz="1400">
              <a:solidFill>
                <a:schemeClr val="dk2"/>
              </a:solidFill>
              <a:latin typeface="Libre Franklin"/>
              <a:ea typeface="Libre Franklin"/>
              <a:cs typeface="Libre Franklin"/>
              <a:sym typeface="Libre Franklin"/>
            </a:endParaRPr>
          </a:p>
          <a:p>
            <a:pPr marL="0" lvl="0" indent="0" algn="l" rtl="0">
              <a:spcBef>
                <a:spcPts val="0"/>
              </a:spcBef>
              <a:spcAft>
                <a:spcPts val="0"/>
              </a:spcAft>
              <a:buNone/>
            </a:pPr>
            <a:r>
              <a:rPr lang="en" sz="1400">
                <a:solidFill>
                  <a:schemeClr val="dk2"/>
                </a:solidFill>
                <a:latin typeface="Libre Franklin"/>
                <a:ea typeface="Libre Franklin"/>
                <a:cs typeface="Libre Franklin"/>
                <a:sym typeface="Libre Franklin"/>
              </a:rPr>
              <a:t>(202)-515-8885</a:t>
            </a:r>
            <a:endParaRPr sz="1400">
              <a:solidFill>
                <a:schemeClr val="dk2"/>
              </a:solidFill>
              <a:latin typeface="Libre Franklin"/>
              <a:ea typeface="Libre Franklin"/>
              <a:cs typeface="Libre Franklin"/>
              <a:sym typeface="Libre Franklin"/>
            </a:endParaRPr>
          </a:p>
          <a:p>
            <a:pPr marL="0" lvl="0" indent="0" algn="l" rtl="0">
              <a:spcBef>
                <a:spcPts val="0"/>
              </a:spcBef>
              <a:spcAft>
                <a:spcPts val="1200"/>
              </a:spcAft>
              <a:buNone/>
            </a:pPr>
            <a:endParaRPr/>
          </a:p>
        </p:txBody>
      </p:sp>
      <p:pic>
        <p:nvPicPr>
          <p:cNvPr id="154" name="Google Shape;154;p24" descr="P:\Administration\Logos\NCAI Logos\NCAI_Logo_FINAL_2010_200w.jpg"/>
          <p:cNvPicPr preferRelativeResize="0"/>
          <p:nvPr/>
        </p:nvPicPr>
        <p:blipFill>
          <a:blip r:embed="rId4">
            <a:alphaModFix/>
          </a:blip>
          <a:stretch>
            <a:fillRect/>
          </a:stretch>
        </p:blipFill>
        <p:spPr>
          <a:xfrm>
            <a:off x="729450" y="3550775"/>
            <a:ext cx="1860275" cy="1013850"/>
          </a:xfrm>
          <a:prstGeom prst="rect">
            <a:avLst/>
          </a:prstGeom>
          <a:noFill/>
          <a:ln>
            <a:noFill/>
          </a:ln>
        </p:spPr>
      </p:pic>
      <p:sp>
        <p:nvSpPr>
          <p:cNvPr id="155" name="Google Shape;155;p24"/>
          <p:cNvSpPr txBox="1"/>
          <p:nvPr/>
        </p:nvSpPr>
        <p:spPr>
          <a:xfrm>
            <a:off x="729450" y="1853850"/>
            <a:ext cx="4218600" cy="1877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latin typeface="Libre Franklin"/>
                <a:ea typeface="Libre Franklin"/>
                <a:cs typeface="Libre Franklin"/>
                <a:sym typeface="Libre Franklin"/>
              </a:rPr>
              <a:t>Quinn Manson Buchwald, </a:t>
            </a:r>
            <a:r>
              <a:rPr lang="en" i="1">
                <a:latin typeface="Libre Franklin"/>
                <a:ea typeface="Libre Franklin"/>
                <a:cs typeface="Libre Franklin"/>
                <a:sym typeface="Libre Franklin"/>
              </a:rPr>
              <a:t>Little Shell Tribe of Chippewa Indians</a:t>
            </a:r>
            <a:endParaRPr i="1">
              <a:latin typeface="Libre Franklin"/>
              <a:ea typeface="Libre Franklin"/>
              <a:cs typeface="Libre Franklin"/>
              <a:sym typeface="Libre Franklin"/>
            </a:endParaRPr>
          </a:p>
          <a:p>
            <a:pPr marL="0" lvl="0" indent="0" algn="l" rtl="0">
              <a:spcBef>
                <a:spcPts val="0"/>
              </a:spcBef>
              <a:spcAft>
                <a:spcPts val="0"/>
              </a:spcAft>
              <a:buNone/>
            </a:pPr>
            <a:endParaRPr sz="400" i="1">
              <a:latin typeface="Libre Franklin"/>
              <a:ea typeface="Libre Franklin"/>
              <a:cs typeface="Libre Franklin"/>
              <a:sym typeface="Libre Franklin"/>
            </a:endParaRPr>
          </a:p>
          <a:p>
            <a:pPr marL="0" lvl="0" indent="0" algn="l" rtl="0">
              <a:spcBef>
                <a:spcPts val="0"/>
              </a:spcBef>
              <a:spcAft>
                <a:spcPts val="0"/>
              </a:spcAft>
              <a:buNone/>
            </a:pPr>
            <a:r>
              <a:rPr lang="en">
                <a:latin typeface="Libre Franklin"/>
                <a:ea typeface="Libre Franklin"/>
                <a:cs typeface="Libre Franklin"/>
                <a:sym typeface="Libre Franklin"/>
              </a:rPr>
              <a:t>Policy Lead - Environmental Sustainability &amp; Natural Resources</a:t>
            </a:r>
            <a:endParaRPr>
              <a:latin typeface="Libre Franklin"/>
              <a:ea typeface="Libre Franklin"/>
              <a:cs typeface="Libre Franklin"/>
              <a:sym typeface="Libre Franklin"/>
            </a:endParaRPr>
          </a:p>
          <a:p>
            <a:pPr marL="0" lvl="0" indent="0" algn="l" rtl="0">
              <a:spcBef>
                <a:spcPts val="0"/>
              </a:spcBef>
              <a:spcAft>
                <a:spcPts val="0"/>
              </a:spcAft>
              <a:buNone/>
            </a:pPr>
            <a:endParaRPr sz="400">
              <a:latin typeface="Libre Franklin"/>
              <a:ea typeface="Libre Franklin"/>
              <a:cs typeface="Libre Franklin"/>
              <a:sym typeface="Libre Franklin"/>
            </a:endParaRPr>
          </a:p>
          <a:p>
            <a:pPr marL="0" lvl="0" indent="0" algn="l" rtl="0">
              <a:spcBef>
                <a:spcPts val="0"/>
              </a:spcBef>
              <a:spcAft>
                <a:spcPts val="0"/>
              </a:spcAft>
              <a:buNone/>
            </a:pPr>
            <a:r>
              <a:rPr lang="en" u="sng">
                <a:solidFill>
                  <a:schemeClr val="hlink"/>
                </a:solidFill>
                <a:latin typeface="Libre Franklin"/>
                <a:ea typeface="Libre Franklin"/>
                <a:cs typeface="Libre Franklin"/>
                <a:sym typeface="Libre Franklin"/>
                <a:hlinkClick r:id="rId5"/>
              </a:rPr>
              <a:t>qbuchwald@ncai.org</a:t>
            </a:r>
            <a:endParaRPr>
              <a:latin typeface="Libre Franklin"/>
              <a:ea typeface="Libre Franklin"/>
              <a:cs typeface="Libre Franklin"/>
              <a:sym typeface="Libre Franklin"/>
            </a:endParaRPr>
          </a:p>
          <a:p>
            <a:pPr marL="0" lvl="0" indent="0" algn="l" rtl="0">
              <a:spcBef>
                <a:spcPts val="0"/>
              </a:spcBef>
              <a:spcAft>
                <a:spcPts val="0"/>
              </a:spcAft>
              <a:buNone/>
            </a:pPr>
            <a:endParaRPr sz="400">
              <a:latin typeface="Libre Franklin"/>
              <a:ea typeface="Libre Franklin"/>
              <a:cs typeface="Libre Franklin"/>
              <a:sym typeface="Libre Franklin"/>
            </a:endParaRPr>
          </a:p>
          <a:p>
            <a:pPr marL="0" lvl="0" indent="0" algn="l" rtl="0">
              <a:spcBef>
                <a:spcPts val="0"/>
              </a:spcBef>
              <a:spcAft>
                <a:spcPts val="0"/>
              </a:spcAft>
              <a:buNone/>
            </a:pPr>
            <a:r>
              <a:rPr lang="en">
                <a:latin typeface="Libre Franklin"/>
                <a:ea typeface="Libre Franklin"/>
                <a:cs typeface="Libre Franklin"/>
                <a:sym typeface="Libre Franklin"/>
              </a:rPr>
              <a:t>(206) 218-2698</a:t>
            </a:r>
            <a:endParaRPr>
              <a:latin typeface="Libre Franklin"/>
              <a:ea typeface="Libre Franklin"/>
              <a:cs typeface="Libre Franklin"/>
              <a:sym typeface="Libre Franklin"/>
            </a:endParaRPr>
          </a:p>
          <a:p>
            <a:pPr marL="0" lvl="0" indent="0" algn="l" rtl="0">
              <a:spcBef>
                <a:spcPts val="0"/>
              </a:spcBef>
              <a:spcAft>
                <a:spcPts val="0"/>
              </a:spcAft>
              <a:buNone/>
            </a:pPr>
            <a:endParaRPr>
              <a:latin typeface="Lato"/>
              <a:ea typeface="Lato"/>
              <a:cs typeface="Lato"/>
              <a:sym typeface="Lato"/>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4"/>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General Mining Act of 1872</a:t>
            </a:r>
            <a:endParaRPr dirty="0"/>
          </a:p>
        </p:txBody>
      </p:sp>
      <p:sp>
        <p:nvSpPr>
          <p:cNvPr id="93" name="Google Shape;93;p14"/>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rmAutofit/>
          </a:bodyPr>
          <a:lstStyle/>
          <a:p>
            <a:pPr marL="457200" lvl="0" indent="-323850" algn="l" rtl="0">
              <a:lnSpc>
                <a:spcPct val="100000"/>
              </a:lnSpc>
              <a:spcBef>
                <a:spcPts val="0"/>
              </a:spcBef>
              <a:spcAft>
                <a:spcPts val="0"/>
              </a:spcAft>
              <a:buSzPts val="1500"/>
              <a:buFont typeface="Libre Franklin"/>
              <a:buChar char="●"/>
            </a:pPr>
            <a:r>
              <a:rPr lang="en" sz="1500" dirty="0">
                <a:solidFill>
                  <a:srgbClr val="000000"/>
                </a:solidFill>
                <a:latin typeface="Libre Franklin"/>
                <a:ea typeface="Libre Franklin"/>
                <a:cs typeface="Libre Franklin"/>
                <a:sym typeface="Libre Franklin"/>
              </a:rPr>
              <a:t>Critical mineral extraction and mining in the United States is governed by The General Mining Act of 1872</a:t>
            </a:r>
            <a:endParaRPr sz="1500" dirty="0">
              <a:solidFill>
                <a:srgbClr val="000000"/>
              </a:solidFill>
              <a:latin typeface="Libre Franklin"/>
              <a:ea typeface="Libre Franklin"/>
              <a:cs typeface="Libre Franklin"/>
              <a:sym typeface="Libre Franklin"/>
            </a:endParaRPr>
          </a:p>
          <a:p>
            <a:pPr marL="914400" lvl="1" indent="-323850" algn="l" rtl="0">
              <a:lnSpc>
                <a:spcPct val="100000"/>
              </a:lnSpc>
              <a:spcBef>
                <a:spcPts val="0"/>
              </a:spcBef>
              <a:spcAft>
                <a:spcPts val="0"/>
              </a:spcAft>
              <a:buClr>
                <a:srgbClr val="000000"/>
              </a:buClr>
              <a:buSzPts val="1500"/>
              <a:buFont typeface="Libre Franklin"/>
              <a:buChar char="○"/>
            </a:pPr>
            <a:r>
              <a:rPr lang="en" sz="1500" dirty="0">
                <a:solidFill>
                  <a:srgbClr val="000000"/>
                </a:solidFill>
                <a:latin typeface="Libre Franklin"/>
                <a:ea typeface="Libre Franklin"/>
                <a:cs typeface="Libre Franklin"/>
                <a:sym typeface="Libre Franklin"/>
              </a:rPr>
              <a:t>Gold, silver, copper, uranium, lithium, nickel, cobalt, graphite, etc. </a:t>
            </a:r>
            <a:endParaRPr sz="1500" dirty="0">
              <a:solidFill>
                <a:srgbClr val="000000"/>
              </a:solidFill>
              <a:latin typeface="Libre Franklin"/>
              <a:ea typeface="Libre Franklin"/>
              <a:cs typeface="Libre Franklin"/>
              <a:sym typeface="Libre Franklin"/>
            </a:endParaRPr>
          </a:p>
          <a:p>
            <a:pPr marL="914400" lvl="0" indent="0" algn="l" rtl="0">
              <a:lnSpc>
                <a:spcPct val="100000"/>
              </a:lnSpc>
              <a:spcBef>
                <a:spcPts val="0"/>
              </a:spcBef>
              <a:spcAft>
                <a:spcPts val="0"/>
              </a:spcAft>
              <a:buNone/>
            </a:pPr>
            <a:endParaRPr sz="1500" dirty="0">
              <a:solidFill>
                <a:srgbClr val="000000"/>
              </a:solidFill>
              <a:latin typeface="Libre Franklin"/>
              <a:ea typeface="Libre Franklin"/>
              <a:cs typeface="Libre Franklin"/>
              <a:sym typeface="Libre Franklin"/>
            </a:endParaRPr>
          </a:p>
          <a:p>
            <a:pPr marL="457200" lvl="0" indent="-323850" algn="l" rtl="0">
              <a:lnSpc>
                <a:spcPct val="100000"/>
              </a:lnSpc>
              <a:spcBef>
                <a:spcPts val="0"/>
              </a:spcBef>
              <a:spcAft>
                <a:spcPts val="0"/>
              </a:spcAft>
              <a:buClr>
                <a:srgbClr val="000000"/>
              </a:buClr>
              <a:buSzPts val="1500"/>
              <a:buFont typeface="Libre Franklin"/>
              <a:buChar char="●"/>
            </a:pPr>
            <a:r>
              <a:rPr lang="en" sz="1500" dirty="0">
                <a:solidFill>
                  <a:srgbClr val="000000"/>
                </a:solidFill>
                <a:latin typeface="Libre Franklin"/>
                <a:ea typeface="Libre Franklin"/>
                <a:cs typeface="Libre Franklin"/>
                <a:sym typeface="Libre Franklin"/>
              </a:rPr>
              <a:t>Lack of Tribal Consultation </a:t>
            </a:r>
            <a:endParaRPr sz="1500" dirty="0">
              <a:solidFill>
                <a:srgbClr val="000000"/>
              </a:solidFill>
              <a:latin typeface="Libre Franklin"/>
              <a:ea typeface="Libre Franklin"/>
              <a:cs typeface="Libre Franklin"/>
              <a:sym typeface="Libre Franklin"/>
            </a:endParaRPr>
          </a:p>
          <a:p>
            <a:pPr marL="457200" lvl="0" indent="0" algn="l" rtl="0">
              <a:lnSpc>
                <a:spcPct val="100000"/>
              </a:lnSpc>
              <a:spcBef>
                <a:spcPts val="0"/>
              </a:spcBef>
              <a:spcAft>
                <a:spcPts val="0"/>
              </a:spcAft>
              <a:buNone/>
            </a:pPr>
            <a:endParaRPr sz="1500" dirty="0">
              <a:solidFill>
                <a:srgbClr val="000000"/>
              </a:solidFill>
              <a:latin typeface="Libre Franklin"/>
              <a:ea typeface="Libre Franklin"/>
              <a:cs typeface="Libre Franklin"/>
              <a:sym typeface="Libre Franklin"/>
            </a:endParaRPr>
          </a:p>
          <a:p>
            <a:pPr marL="457200" lvl="0" indent="-323850" algn="l" rtl="0">
              <a:lnSpc>
                <a:spcPct val="100000"/>
              </a:lnSpc>
              <a:spcBef>
                <a:spcPts val="0"/>
              </a:spcBef>
              <a:spcAft>
                <a:spcPts val="0"/>
              </a:spcAft>
              <a:buClr>
                <a:srgbClr val="000000"/>
              </a:buClr>
              <a:buSzPts val="1500"/>
              <a:buFont typeface="Libre Franklin"/>
              <a:buChar char="●"/>
            </a:pPr>
            <a:r>
              <a:rPr lang="en" sz="1500" dirty="0">
                <a:solidFill>
                  <a:srgbClr val="000000"/>
                </a:solidFill>
                <a:latin typeface="Libre Franklin"/>
                <a:ea typeface="Libre Franklin"/>
                <a:cs typeface="Libre Franklin"/>
                <a:sym typeface="Libre Franklin"/>
              </a:rPr>
              <a:t>No requirement to pay royalties on hard-rock mining</a:t>
            </a:r>
            <a:endParaRPr sz="1500" dirty="0">
              <a:solidFill>
                <a:srgbClr val="000000"/>
              </a:solidFill>
              <a:latin typeface="Libre Franklin"/>
              <a:ea typeface="Libre Franklin"/>
              <a:cs typeface="Libre Franklin"/>
              <a:sym typeface="Libre Franklin"/>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5"/>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Mining Today and Tribal Communities</a:t>
            </a:r>
            <a:endParaRPr dirty="0"/>
          </a:p>
        </p:txBody>
      </p:sp>
      <p:sp>
        <p:nvSpPr>
          <p:cNvPr id="99" name="Google Shape;99;p15"/>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Autofit/>
          </a:bodyPr>
          <a:lstStyle/>
          <a:p>
            <a:pPr marL="457200" lvl="0" indent="-323850" algn="l" rtl="0">
              <a:lnSpc>
                <a:spcPct val="100000"/>
              </a:lnSpc>
              <a:spcBef>
                <a:spcPts val="0"/>
              </a:spcBef>
              <a:spcAft>
                <a:spcPts val="0"/>
              </a:spcAft>
              <a:buSzPts val="1500"/>
              <a:buFont typeface="Libre Franklin"/>
              <a:buAutoNum type="arabicPeriod"/>
            </a:pPr>
            <a:r>
              <a:rPr lang="en" sz="1500" dirty="0">
                <a:solidFill>
                  <a:srgbClr val="000000"/>
                </a:solidFill>
                <a:latin typeface="Libre Franklin"/>
                <a:ea typeface="Libre Franklin"/>
                <a:cs typeface="Libre Franklin"/>
                <a:sym typeface="Libre Franklin"/>
              </a:rPr>
              <a:t>Estimates from Morgan Stanley Capital International estimate that of the domestic critical mineral resources 97% of Nickel. 79% of Lithium, 68% of Cobalt, and 89% of Copper are located within 35 miles of Indian reservations.</a:t>
            </a:r>
          </a:p>
          <a:p>
            <a:pPr marL="457200" lvl="0" indent="-323850" algn="l" rtl="0">
              <a:lnSpc>
                <a:spcPct val="100000"/>
              </a:lnSpc>
              <a:spcBef>
                <a:spcPts val="0"/>
              </a:spcBef>
              <a:spcAft>
                <a:spcPts val="0"/>
              </a:spcAft>
              <a:buSzPts val="1500"/>
              <a:buFont typeface="Libre Franklin"/>
              <a:buAutoNum type="arabicPeriod"/>
            </a:pPr>
            <a:endParaRPr lang="en" sz="1500" dirty="0">
              <a:solidFill>
                <a:srgbClr val="000000"/>
              </a:solidFill>
              <a:latin typeface="Libre Franklin"/>
              <a:ea typeface="Libre Franklin"/>
              <a:cs typeface="Libre Franklin"/>
              <a:sym typeface="Libre Franklin"/>
            </a:endParaRPr>
          </a:p>
          <a:p>
            <a:pPr marL="457200" lvl="0" indent="-323850" algn="l" rtl="0">
              <a:lnSpc>
                <a:spcPct val="100000"/>
              </a:lnSpc>
              <a:spcBef>
                <a:spcPts val="0"/>
              </a:spcBef>
              <a:spcAft>
                <a:spcPts val="0"/>
              </a:spcAft>
              <a:buSzPts val="1500"/>
              <a:buFont typeface="Libre Franklin"/>
              <a:buAutoNum type="arabicPeriod"/>
            </a:pPr>
            <a:r>
              <a:rPr lang="en" sz="1500" dirty="0">
                <a:solidFill>
                  <a:srgbClr val="000000"/>
                </a:solidFill>
                <a:latin typeface="Libre Franklin"/>
                <a:ea typeface="Libre Franklin"/>
                <a:cs typeface="Libre Franklin"/>
                <a:sym typeface="Libre Franklin"/>
              </a:rPr>
              <a:t>Global demand increase between 400%-600% percent for critical minerals overall. Demand for electric vehicles (EVs) as a sustainable energy technology has sparked a projected 4,000% increase in demand for Lithium, Graphite, and other critical minerals needed to produce EV batteries. </a:t>
            </a:r>
            <a:endParaRPr sz="1500" dirty="0">
              <a:solidFill>
                <a:srgbClr val="000000"/>
              </a:solidFill>
              <a:latin typeface="Libre Franklin"/>
              <a:ea typeface="Libre Franklin"/>
              <a:cs typeface="Libre Franklin"/>
              <a:sym typeface="Libre Franklin"/>
            </a:endParaRPr>
          </a:p>
          <a:p>
            <a:pPr marL="457200" lvl="0" indent="0" algn="l" rtl="0">
              <a:lnSpc>
                <a:spcPct val="100000"/>
              </a:lnSpc>
              <a:spcBef>
                <a:spcPts val="0"/>
              </a:spcBef>
              <a:spcAft>
                <a:spcPts val="0"/>
              </a:spcAft>
              <a:buNone/>
            </a:pPr>
            <a:endParaRPr sz="1500" dirty="0">
              <a:solidFill>
                <a:srgbClr val="000000"/>
              </a:solidFill>
              <a:latin typeface="Libre Franklin"/>
              <a:ea typeface="Libre Franklin"/>
              <a:cs typeface="Libre Franklin"/>
              <a:sym typeface="Libre Franklin"/>
            </a:endParaRPr>
          </a:p>
          <a:p>
            <a:pPr marL="457200" lvl="0" indent="0" algn="l" rtl="0">
              <a:lnSpc>
                <a:spcPct val="100000"/>
              </a:lnSpc>
              <a:spcBef>
                <a:spcPts val="0"/>
              </a:spcBef>
              <a:spcAft>
                <a:spcPts val="0"/>
              </a:spcAft>
              <a:buNone/>
            </a:pPr>
            <a:endParaRPr sz="1500" dirty="0">
              <a:solidFill>
                <a:srgbClr val="000000"/>
              </a:solidFill>
              <a:highlight>
                <a:srgbClr val="FF0000"/>
              </a:highlight>
              <a:latin typeface="Libre Franklin"/>
              <a:ea typeface="Libre Franklin"/>
              <a:cs typeface="Libre Franklin"/>
              <a:sym typeface="Libre Franklin"/>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6"/>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General Mining Act of 1872 Reform- Priorities for Tribal Nations</a:t>
            </a:r>
            <a:endParaRPr dirty="0"/>
          </a:p>
        </p:txBody>
      </p:sp>
      <p:sp>
        <p:nvSpPr>
          <p:cNvPr id="105" name="Google Shape;105;p16"/>
          <p:cNvSpPr txBox="1">
            <a:spLocks noGrp="1"/>
          </p:cNvSpPr>
          <p:nvPr>
            <p:ph type="body" idx="1"/>
          </p:nvPr>
        </p:nvSpPr>
        <p:spPr>
          <a:xfrm>
            <a:off x="727650" y="1925701"/>
            <a:ext cx="7688700" cy="2727900"/>
          </a:xfrm>
          <a:prstGeom prst="rect">
            <a:avLst/>
          </a:prstGeom>
        </p:spPr>
        <p:txBody>
          <a:bodyPr spcFirstLastPara="1" wrap="square" lIns="91425" tIns="91425" rIns="91425" bIns="91425" anchor="t" anchorCtr="0">
            <a:noAutofit/>
          </a:bodyPr>
          <a:lstStyle/>
          <a:p>
            <a:pPr marL="476250" lvl="0" indent="-342900" rtl="0">
              <a:lnSpc>
                <a:spcPct val="200000"/>
              </a:lnSpc>
              <a:spcBef>
                <a:spcPts val="0"/>
              </a:spcBef>
              <a:spcAft>
                <a:spcPts val="0"/>
              </a:spcAft>
              <a:buClr>
                <a:schemeClr val="dk2"/>
              </a:buClr>
              <a:buSzPts val="1500"/>
              <a:buAutoNum type="arabicPeriod"/>
            </a:pPr>
            <a:r>
              <a:rPr lang="en" sz="1500" dirty="0">
                <a:solidFill>
                  <a:schemeClr val="dk2"/>
                </a:solidFill>
                <a:latin typeface="Libre Franklin"/>
                <a:ea typeface="Libre Franklin"/>
                <a:cs typeface="Libre Franklin"/>
                <a:sym typeface="Libre Franklin"/>
              </a:rPr>
              <a:t>Standardization of the Tribal Consultation Process</a:t>
            </a:r>
          </a:p>
          <a:p>
            <a:pPr marL="476250" lvl="0" indent="-342900" rtl="0">
              <a:lnSpc>
                <a:spcPct val="100000"/>
              </a:lnSpc>
              <a:spcBef>
                <a:spcPts val="0"/>
              </a:spcBef>
              <a:spcAft>
                <a:spcPts val="0"/>
              </a:spcAft>
              <a:buClr>
                <a:schemeClr val="dk2"/>
              </a:buClr>
              <a:buSzPts val="1500"/>
              <a:buAutoNum type="arabicPeriod"/>
            </a:pPr>
            <a:r>
              <a:rPr lang="en" sz="1500" dirty="0">
                <a:solidFill>
                  <a:schemeClr val="dk2"/>
                </a:solidFill>
                <a:latin typeface="Libre Franklin"/>
                <a:ea typeface="Libre Franklin"/>
                <a:cs typeface="Libre Franklin"/>
                <a:sym typeface="Libre Franklin"/>
              </a:rPr>
              <a:t>Increasing opportunities and allocating resources to Tribal Nation participation in environmental impact statements and assessments</a:t>
            </a:r>
            <a:endParaRPr lang="en" sz="1500" dirty="0">
              <a:solidFill>
                <a:schemeClr val="dk2"/>
              </a:solidFill>
              <a:highlight>
                <a:srgbClr val="FF0000"/>
              </a:highlight>
              <a:latin typeface="Libre Franklin"/>
              <a:ea typeface="Libre Franklin"/>
              <a:cs typeface="Libre Franklin"/>
              <a:sym typeface="Libre Franklin"/>
            </a:endParaRPr>
          </a:p>
          <a:p>
            <a:pPr marL="476250" lvl="0" indent="-342900" rtl="0">
              <a:lnSpc>
                <a:spcPct val="200000"/>
              </a:lnSpc>
              <a:spcBef>
                <a:spcPts val="0"/>
              </a:spcBef>
              <a:spcAft>
                <a:spcPts val="0"/>
              </a:spcAft>
              <a:buClr>
                <a:schemeClr val="dk2"/>
              </a:buClr>
              <a:buSzPts val="1500"/>
              <a:buAutoNum type="arabicPeriod"/>
            </a:pPr>
            <a:r>
              <a:rPr lang="en" sz="1500" dirty="0">
                <a:solidFill>
                  <a:schemeClr val="dk2"/>
                </a:solidFill>
                <a:highlight>
                  <a:srgbClr val="FFFFFF"/>
                </a:highlight>
                <a:latin typeface="Libre Franklin"/>
                <a:ea typeface="Libre Franklin"/>
                <a:cs typeface="Libre Franklin"/>
                <a:sym typeface="Libre Franklin"/>
              </a:rPr>
              <a:t>Greater protections for Sacred Sites</a:t>
            </a:r>
          </a:p>
          <a:p>
            <a:pPr marL="476250" lvl="0" indent="-342900" rtl="0">
              <a:lnSpc>
                <a:spcPct val="200000"/>
              </a:lnSpc>
              <a:spcBef>
                <a:spcPts val="0"/>
              </a:spcBef>
              <a:spcAft>
                <a:spcPts val="0"/>
              </a:spcAft>
              <a:buClr>
                <a:schemeClr val="dk2"/>
              </a:buClr>
              <a:buSzPts val="1500"/>
              <a:buAutoNum type="arabicPeriod"/>
            </a:pPr>
            <a:r>
              <a:rPr lang="en" sz="1500" dirty="0">
                <a:solidFill>
                  <a:schemeClr val="dk2"/>
                </a:solidFill>
                <a:highlight>
                  <a:srgbClr val="FFFFFF"/>
                </a:highlight>
                <a:latin typeface="Libre Franklin"/>
                <a:ea typeface="Libre Franklin"/>
                <a:cs typeface="Libre Franklin"/>
                <a:sym typeface="Libre Franklin"/>
              </a:rPr>
              <a:t>Proper considerations given to protecting natural resources and agriculture</a:t>
            </a:r>
          </a:p>
          <a:p>
            <a:pPr marL="476250" lvl="0" indent="-342900" rtl="0">
              <a:lnSpc>
                <a:spcPct val="200000"/>
              </a:lnSpc>
              <a:spcBef>
                <a:spcPts val="0"/>
              </a:spcBef>
              <a:spcAft>
                <a:spcPts val="0"/>
              </a:spcAft>
              <a:buClr>
                <a:schemeClr val="dk2"/>
              </a:buClr>
              <a:buSzPts val="1500"/>
              <a:buAutoNum type="arabicPeriod"/>
            </a:pPr>
            <a:r>
              <a:rPr lang="en" sz="1500" dirty="0">
                <a:solidFill>
                  <a:schemeClr val="dk2"/>
                </a:solidFill>
                <a:highlight>
                  <a:srgbClr val="FFFFFF"/>
                </a:highlight>
                <a:latin typeface="Libre Franklin"/>
                <a:ea typeface="Libre Franklin"/>
                <a:cs typeface="Libre Franklin"/>
                <a:sym typeface="Libre Franklin"/>
              </a:rPr>
              <a:t>Clean energy transition’s disproportionate impact on tribal communities </a:t>
            </a:r>
            <a:endParaRPr sz="1500" dirty="0">
              <a:solidFill>
                <a:schemeClr val="dk2"/>
              </a:solidFill>
              <a:highlight>
                <a:srgbClr val="FFFFFF"/>
              </a:highlight>
              <a:latin typeface="Libre Franklin"/>
              <a:ea typeface="Libre Franklin"/>
              <a:cs typeface="Libre Franklin"/>
              <a:sym typeface="Libre Franklin"/>
            </a:endParaRPr>
          </a:p>
          <a:p>
            <a:pPr marL="0" lvl="0" indent="0" algn="l" rtl="0">
              <a:lnSpc>
                <a:spcPct val="100000"/>
              </a:lnSpc>
              <a:spcBef>
                <a:spcPts val="0"/>
              </a:spcBef>
              <a:spcAft>
                <a:spcPts val="0"/>
              </a:spcAft>
              <a:buNone/>
            </a:pPr>
            <a:endParaRPr sz="1500" dirty="0">
              <a:solidFill>
                <a:schemeClr val="dk2"/>
              </a:solidFill>
              <a:latin typeface="Libre Franklin"/>
              <a:ea typeface="Libre Franklin"/>
              <a:cs typeface="Libre Franklin"/>
              <a:sym typeface="Libre Franklin"/>
            </a:endParaRPr>
          </a:p>
          <a:p>
            <a:pPr marL="457200" lvl="0" indent="0" algn="l" rtl="0">
              <a:lnSpc>
                <a:spcPct val="100000"/>
              </a:lnSpc>
              <a:spcBef>
                <a:spcPts val="0"/>
              </a:spcBef>
              <a:spcAft>
                <a:spcPts val="0"/>
              </a:spcAft>
              <a:buNone/>
            </a:pPr>
            <a:endParaRPr sz="1500" dirty="0">
              <a:solidFill>
                <a:srgbClr val="000000"/>
              </a:solidFill>
              <a:latin typeface="Times New Roman"/>
              <a:ea typeface="Times New Roman"/>
              <a:cs typeface="Times New Roman"/>
              <a:sym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7"/>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General Mining Act of 1872 Reform- Priorities for Tribal Nations:Tribal Consultation Process </a:t>
            </a:r>
            <a:endParaRPr dirty="0"/>
          </a:p>
        </p:txBody>
      </p:sp>
      <p:sp>
        <p:nvSpPr>
          <p:cNvPr id="111" name="Google Shape;111;p17"/>
          <p:cNvSpPr txBox="1">
            <a:spLocks noGrp="1"/>
          </p:cNvSpPr>
          <p:nvPr>
            <p:ph type="body" idx="1"/>
          </p:nvPr>
        </p:nvSpPr>
        <p:spPr>
          <a:xfrm>
            <a:off x="729450" y="2159101"/>
            <a:ext cx="7688700" cy="2261100"/>
          </a:xfrm>
          <a:prstGeom prst="rect">
            <a:avLst/>
          </a:prstGeom>
        </p:spPr>
        <p:txBody>
          <a:bodyPr spcFirstLastPara="1" wrap="square" lIns="91425" tIns="91425" rIns="91425" bIns="91425" anchor="t" anchorCtr="0">
            <a:normAutofit/>
          </a:bodyPr>
          <a:lstStyle/>
          <a:p>
            <a:pPr marL="457200" lvl="0" indent="-323850" algn="l" rtl="0">
              <a:lnSpc>
                <a:spcPct val="100000"/>
              </a:lnSpc>
              <a:spcBef>
                <a:spcPts val="0"/>
              </a:spcBef>
              <a:spcAft>
                <a:spcPts val="0"/>
              </a:spcAft>
              <a:buSzPts val="1500"/>
              <a:buFont typeface="Libre Franklin"/>
              <a:buChar char="●"/>
            </a:pPr>
            <a:r>
              <a:rPr lang="en" sz="1500" dirty="0">
                <a:solidFill>
                  <a:srgbClr val="000000"/>
                </a:solidFill>
                <a:latin typeface="Libre Franklin"/>
                <a:ea typeface="Libre Franklin"/>
                <a:cs typeface="Libre Franklin"/>
                <a:sym typeface="Libre Franklin"/>
              </a:rPr>
              <a:t>Quality of tribal consultation process varies </a:t>
            </a:r>
            <a:endParaRPr sz="1500" dirty="0">
              <a:solidFill>
                <a:srgbClr val="000000"/>
              </a:solidFill>
              <a:latin typeface="Libre Franklin"/>
              <a:ea typeface="Libre Franklin"/>
              <a:cs typeface="Libre Franklin"/>
              <a:sym typeface="Libre Franklin"/>
            </a:endParaRPr>
          </a:p>
          <a:p>
            <a:pPr marL="457200" lvl="0" indent="0" algn="l" rtl="0">
              <a:lnSpc>
                <a:spcPct val="100000"/>
              </a:lnSpc>
              <a:spcBef>
                <a:spcPts val="0"/>
              </a:spcBef>
              <a:spcAft>
                <a:spcPts val="0"/>
              </a:spcAft>
              <a:buNone/>
            </a:pPr>
            <a:endParaRPr sz="1500" dirty="0">
              <a:solidFill>
                <a:srgbClr val="000000"/>
              </a:solidFill>
              <a:latin typeface="Libre Franklin"/>
              <a:ea typeface="Libre Franklin"/>
              <a:cs typeface="Libre Franklin"/>
              <a:sym typeface="Libre Franklin"/>
            </a:endParaRPr>
          </a:p>
          <a:p>
            <a:pPr marL="457200" lvl="0" indent="-323850" algn="l" rtl="0">
              <a:lnSpc>
                <a:spcPct val="100000"/>
              </a:lnSpc>
              <a:spcBef>
                <a:spcPts val="0"/>
              </a:spcBef>
              <a:spcAft>
                <a:spcPts val="0"/>
              </a:spcAft>
              <a:buClr>
                <a:srgbClr val="000000"/>
              </a:buClr>
              <a:buSzPts val="1500"/>
              <a:buFont typeface="Libre Franklin"/>
              <a:buChar char="●"/>
            </a:pPr>
            <a:r>
              <a:rPr lang="en" sz="1500" dirty="0">
                <a:solidFill>
                  <a:srgbClr val="000000"/>
                </a:solidFill>
                <a:latin typeface="Libre Franklin"/>
                <a:ea typeface="Libre Franklin"/>
                <a:cs typeface="Libre Franklin"/>
                <a:sym typeface="Libre Franklin"/>
              </a:rPr>
              <a:t>Tribal Consultation process is viewed as “checking off a box” </a:t>
            </a:r>
            <a:endParaRPr sz="1500" dirty="0">
              <a:solidFill>
                <a:srgbClr val="000000"/>
              </a:solidFill>
              <a:latin typeface="Libre Franklin"/>
              <a:ea typeface="Libre Franklin"/>
              <a:cs typeface="Libre Franklin"/>
              <a:sym typeface="Libre Franklin"/>
            </a:endParaRPr>
          </a:p>
          <a:p>
            <a:pPr marL="457200" lvl="0" indent="0" algn="l" rtl="0">
              <a:lnSpc>
                <a:spcPct val="100000"/>
              </a:lnSpc>
              <a:spcBef>
                <a:spcPts val="0"/>
              </a:spcBef>
              <a:spcAft>
                <a:spcPts val="0"/>
              </a:spcAft>
              <a:buNone/>
            </a:pPr>
            <a:endParaRPr sz="1500" dirty="0">
              <a:solidFill>
                <a:srgbClr val="000000"/>
              </a:solidFill>
              <a:latin typeface="Libre Franklin"/>
              <a:ea typeface="Libre Franklin"/>
              <a:cs typeface="Libre Franklin"/>
              <a:sym typeface="Libre Franklin"/>
            </a:endParaRPr>
          </a:p>
          <a:p>
            <a:pPr marL="0" lvl="0" indent="0" algn="l" rtl="0">
              <a:lnSpc>
                <a:spcPct val="100000"/>
              </a:lnSpc>
              <a:spcBef>
                <a:spcPts val="0"/>
              </a:spcBef>
              <a:spcAft>
                <a:spcPts val="0"/>
              </a:spcAft>
              <a:buNone/>
            </a:pPr>
            <a:endParaRPr sz="1500" dirty="0">
              <a:solidFill>
                <a:srgbClr val="000000"/>
              </a:solidFill>
              <a:latin typeface="Libre Franklin"/>
              <a:ea typeface="Libre Franklin"/>
              <a:cs typeface="Libre Franklin"/>
              <a:sym typeface="Libre Franklin"/>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18"/>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General Mining Act of 1872 Reform- Priorities for Tribal Nations Cooperating Agency </a:t>
            </a:r>
            <a:endParaRPr dirty="0"/>
          </a:p>
        </p:txBody>
      </p:sp>
      <p:sp>
        <p:nvSpPr>
          <p:cNvPr id="117" name="Google Shape;117;p18"/>
          <p:cNvSpPr txBox="1">
            <a:spLocks noGrp="1"/>
          </p:cNvSpPr>
          <p:nvPr>
            <p:ph type="body" idx="1"/>
          </p:nvPr>
        </p:nvSpPr>
        <p:spPr>
          <a:xfrm>
            <a:off x="729450" y="2212890"/>
            <a:ext cx="7688700" cy="2261100"/>
          </a:xfrm>
          <a:prstGeom prst="rect">
            <a:avLst/>
          </a:prstGeom>
        </p:spPr>
        <p:txBody>
          <a:bodyPr spcFirstLastPara="1" wrap="square" lIns="91425" tIns="91425" rIns="91425" bIns="91425" anchor="t" anchorCtr="0">
            <a:normAutofit/>
          </a:bodyPr>
          <a:lstStyle/>
          <a:p>
            <a:pPr marL="457200" lvl="0" indent="-323850" algn="l" rtl="0">
              <a:lnSpc>
                <a:spcPct val="100000"/>
              </a:lnSpc>
              <a:spcBef>
                <a:spcPts val="0"/>
              </a:spcBef>
              <a:spcAft>
                <a:spcPts val="0"/>
              </a:spcAft>
              <a:buClr>
                <a:srgbClr val="000000"/>
              </a:buClr>
              <a:buSzPts val="1500"/>
              <a:buFont typeface="Libre Franklin"/>
              <a:buChar char="●"/>
            </a:pPr>
            <a:r>
              <a:rPr lang="en" sz="1500" dirty="0">
                <a:solidFill>
                  <a:srgbClr val="000000"/>
                </a:solidFill>
                <a:latin typeface="Libre Franklin"/>
                <a:ea typeface="Libre Franklin"/>
                <a:cs typeface="Libre Franklin"/>
                <a:sym typeface="Libre Franklin"/>
              </a:rPr>
              <a:t>Resources that allow for Tribes to fully engage in the process of conducting environmental impact statements and assessments on their land </a:t>
            </a:r>
            <a:r>
              <a:rPr lang="en" sz="1500" u="sng" dirty="0">
                <a:solidFill>
                  <a:schemeClr val="hlink"/>
                </a:solidFill>
                <a:latin typeface="Libre Franklin"/>
                <a:ea typeface="Libre Franklin"/>
                <a:cs typeface="Libre Franklin"/>
                <a:sym typeface="Libre Franklin"/>
                <a:hlinkClick r:id="rId3"/>
              </a:rPr>
              <a:t>(NEPA)</a:t>
            </a:r>
            <a:endParaRPr sz="1500" dirty="0">
              <a:solidFill>
                <a:srgbClr val="000000"/>
              </a:solidFill>
              <a:latin typeface="Libre Franklin"/>
              <a:ea typeface="Libre Franklin"/>
              <a:cs typeface="Libre Franklin"/>
              <a:sym typeface="Libre Franklin"/>
            </a:endParaRPr>
          </a:p>
          <a:p>
            <a:pPr marL="914400" lvl="1" indent="-323850" algn="l" rtl="0">
              <a:lnSpc>
                <a:spcPct val="100000"/>
              </a:lnSpc>
              <a:spcBef>
                <a:spcPts val="0"/>
              </a:spcBef>
              <a:spcAft>
                <a:spcPts val="0"/>
              </a:spcAft>
              <a:buClr>
                <a:srgbClr val="000000"/>
              </a:buClr>
              <a:buSzPts val="1500"/>
              <a:buFont typeface="Libre Franklin"/>
              <a:buChar char="○"/>
            </a:pPr>
            <a:r>
              <a:rPr lang="en" sz="1500" dirty="0">
                <a:solidFill>
                  <a:srgbClr val="000000"/>
                </a:solidFill>
                <a:latin typeface="Libre Franklin"/>
                <a:ea typeface="Libre Franklin"/>
                <a:cs typeface="Libre Franklin"/>
                <a:sym typeface="Libre Franklin"/>
              </a:rPr>
              <a:t>Allows for Indigenous land knowledge to be incorporated into environmental impact statements and assessments</a:t>
            </a:r>
            <a:endParaRPr sz="1500" dirty="0">
              <a:solidFill>
                <a:srgbClr val="000000"/>
              </a:solidFill>
              <a:latin typeface="Libre Franklin"/>
              <a:ea typeface="Libre Franklin"/>
              <a:cs typeface="Libre Franklin"/>
              <a:sym typeface="Libre Franklin"/>
            </a:endParaRPr>
          </a:p>
          <a:p>
            <a:pPr marL="457200" lvl="0" indent="0" algn="l" rtl="0">
              <a:lnSpc>
                <a:spcPct val="100000"/>
              </a:lnSpc>
              <a:spcBef>
                <a:spcPts val="0"/>
              </a:spcBef>
              <a:spcAft>
                <a:spcPts val="0"/>
              </a:spcAft>
              <a:buNone/>
            </a:pPr>
            <a:endParaRPr sz="1500" dirty="0">
              <a:solidFill>
                <a:srgbClr val="000000"/>
              </a:solidFill>
              <a:latin typeface="Libre Franklin"/>
              <a:ea typeface="Libre Franklin"/>
              <a:cs typeface="Libre Franklin"/>
              <a:sym typeface="Libre Franklin"/>
            </a:endParaRPr>
          </a:p>
          <a:p>
            <a:pPr marL="0" lvl="0" indent="0" algn="l" rtl="0">
              <a:lnSpc>
                <a:spcPct val="100000"/>
              </a:lnSpc>
              <a:spcBef>
                <a:spcPts val="0"/>
              </a:spcBef>
              <a:spcAft>
                <a:spcPts val="0"/>
              </a:spcAft>
              <a:buNone/>
            </a:pPr>
            <a:endParaRPr sz="1500" dirty="0">
              <a:solidFill>
                <a:srgbClr val="000000"/>
              </a:solidFill>
              <a:latin typeface="Libre Franklin"/>
              <a:ea typeface="Libre Franklin"/>
              <a:cs typeface="Libre Franklin"/>
              <a:sym typeface="Libre Franklin"/>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19"/>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NCAI Updates on Mining Reform Efforts</a:t>
            </a:r>
            <a:endParaRPr dirty="0"/>
          </a:p>
        </p:txBody>
      </p:sp>
      <p:sp>
        <p:nvSpPr>
          <p:cNvPr id="123" name="Google Shape;123;p19"/>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rmAutofit lnSpcReduction="10000"/>
          </a:bodyPr>
          <a:lstStyle/>
          <a:p>
            <a:pPr marL="457200" lvl="0" indent="-323850" algn="l" rtl="0">
              <a:spcBef>
                <a:spcPts val="0"/>
              </a:spcBef>
              <a:spcAft>
                <a:spcPts val="0"/>
              </a:spcAft>
              <a:buClr>
                <a:srgbClr val="000000"/>
              </a:buClr>
              <a:buSzPts val="1500"/>
              <a:buFont typeface="Libre Franklin"/>
              <a:buAutoNum type="arabicPeriod"/>
            </a:pPr>
            <a:r>
              <a:rPr lang="en" sz="1500" u="sng" dirty="0">
                <a:solidFill>
                  <a:schemeClr val="accent5"/>
                </a:solidFill>
                <a:latin typeface="Libre Franklin"/>
                <a:ea typeface="Libre Franklin"/>
                <a:cs typeface="Libre Franklin"/>
                <a:sym typeface="Libre Franklin"/>
                <a:hlinkClick r:id="rId3"/>
              </a:rPr>
              <a:t>Interagency Working Group on Mining</a:t>
            </a:r>
            <a:r>
              <a:rPr lang="en" sz="1500" dirty="0">
                <a:solidFill>
                  <a:srgbClr val="000000"/>
                </a:solidFill>
                <a:latin typeface="Libre Franklin"/>
                <a:ea typeface="Libre Franklin"/>
                <a:cs typeface="Libre Franklin"/>
                <a:sym typeface="Libre Franklin"/>
                <a:hlinkClick r:id="rId3"/>
              </a:rPr>
              <a:t> Reform</a:t>
            </a:r>
            <a:r>
              <a:rPr lang="en" sz="1500" dirty="0">
                <a:solidFill>
                  <a:srgbClr val="000000"/>
                </a:solidFill>
                <a:latin typeface="Libre Franklin"/>
                <a:ea typeface="Libre Franklin"/>
                <a:cs typeface="Libre Franklin"/>
                <a:sym typeface="Libre Franklin"/>
              </a:rPr>
              <a:t> at the Department of Interior </a:t>
            </a:r>
            <a:endParaRPr sz="1500" dirty="0">
              <a:solidFill>
                <a:srgbClr val="000000"/>
              </a:solidFill>
              <a:highlight>
                <a:srgbClr val="FF0000"/>
              </a:highlight>
              <a:latin typeface="Libre Franklin"/>
              <a:ea typeface="Libre Franklin"/>
              <a:cs typeface="Libre Franklin"/>
              <a:sym typeface="Libre Franklin"/>
            </a:endParaRPr>
          </a:p>
          <a:p>
            <a:pPr marL="457200" lvl="0" indent="-323850" algn="l" rtl="0">
              <a:spcBef>
                <a:spcPts val="0"/>
              </a:spcBef>
              <a:spcAft>
                <a:spcPts val="0"/>
              </a:spcAft>
              <a:buClr>
                <a:srgbClr val="000000"/>
              </a:buClr>
              <a:buSzPts val="1500"/>
              <a:buFont typeface="Libre Franklin"/>
              <a:buAutoNum type="arabicPeriod"/>
            </a:pPr>
            <a:r>
              <a:rPr lang="en" sz="1500" dirty="0">
                <a:solidFill>
                  <a:srgbClr val="000000"/>
                </a:solidFill>
                <a:latin typeface="Libre Franklin"/>
                <a:ea typeface="Libre Franklin"/>
                <a:cs typeface="Libre Franklin"/>
                <a:sym typeface="Libre Franklin"/>
              </a:rPr>
              <a:t>May, 2022– </a:t>
            </a:r>
            <a:r>
              <a:rPr lang="en" sz="1500" u="sng" dirty="0">
                <a:solidFill>
                  <a:schemeClr val="hlink"/>
                </a:solidFill>
                <a:latin typeface="Libre Franklin"/>
                <a:ea typeface="Libre Franklin"/>
                <a:cs typeface="Libre Franklin"/>
                <a:sym typeface="Libre Franklin"/>
                <a:hlinkClick r:id="rId4"/>
              </a:rPr>
              <a:t>Whitehouse Stakeholder Convening on Mining Reform</a:t>
            </a:r>
            <a:endParaRPr sz="1500" dirty="0">
              <a:solidFill>
                <a:srgbClr val="000000"/>
              </a:solidFill>
              <a:highlight>
                <a:srgbClr val="FF0000"/>
              </a:highlight>
              <a:latin typeface="Libre Franklin"/>
              <a:ea typeface="Libre Franklin"/>
              <a:cs typeface="Libre Franklin"/>
              <a:sym typeface="Libre Franklin"/>
            </a:endParaRPr>
          </a:p>
          <a:p>
            <a:pPr marL="457200" lvl="0" indent="-323850" algn="l" rtl="0">
              <a:spcBef>
                <a:spcPts val="0"/>
              </a:spcBef>
              <a:spcAft>
                <a:spcPts val="0"/>
              </a:spcAft>
              <a:buClr>
                <a:srgbClr val="000000"/>
              </a:buClr>
              <a:buSzPts val="1500"/>
              <a:buFont typeface="Libre Franklin"/>
              <a:buAutoNum type="arabicPeriod"/>
            </a:pPr>
            <a:r>
              <a:rPr lang="en" sz="1500" dirty="0">
                <a:solidFill>
                  <a:srgbClr val="000000"/>
                </a:solidFill>
                <a:latin typeface="Libre Franklin"/>
                <a:ea typeface="Libre Franklin"/>
                <a:cs typeface="Libre Franklin"/>
                <a:sym typeface="Libre Franklin"/>
              </a:rPr>
              <a:t>Recent National Congress of American Indians Resolutions pertaining to Mining Act of 1872 Reform Efforts</a:t>
            </a:r>
            <a:endParaRPr sz="1500" dirty="0">
              <a:solidFill>
                <a:srgbClr val="000000"/>
              </a:solidFill>
              <a:latin typeface="Libre Franklin"/>
              <a:ea typeface="Libre Franklin"/>
              <a:cs typeface="Libre Franklin"/>
              <a:sym typeface="Libre Franklin"/>
            </a:endParaRPr>
          </a:p>
          <a:p>
            <a:pPr marL="914400" lvl="1" indent="-323850" algn="l" rtl="0">
              <a:spcBef>
                <a:spcPts val="0"/>
              </a:spcBef>
              <a:spcAft>
                <a:spcPts val="0"/>
              </a:spcAft>
              <a:buClr>
                <a:srgbClr val="000000"/>
              </a:buClr>
              <a:buSzPts val="1500"/>
              <a:buFont typeface="Libre Franklin"/>
              <a:buAutoNum type="alphaLcPeriod"/>
            </a:pPr>
            <a:r>
              <a:rPr lang="en" sz="1500" dirty="0">
                <a:solidFill>
                  <a:srgbClr val="000000"/>
                </a:solidFill>
                <a:latin typeface="Libre Franklin"/>
                <a:ea typeface="Libre Franklin"/>
                <a:cs typeface="Libre Franklin"/>
                <a:sym typeface="Libre Franklin"/>
              </a:rPr>
              <a:t> </a:t>
            </a:r>
            <a:r>
              <a:rPr lang="en" sz="1500" b="1" u="sng" dirty="0">
                <a:solidFill>
                  <a:schemeClr val="hlink"/>
                </a:solidFill>
                <a:latin typeface="Libre Franklin"/>
                <a:ea typeface="Libre Franklin"/>
                <a:cs typeface="Libre Franklin"/>
                <a:sym typeface="Libre Franklin"/>
                <a:hlinkClick r:id="rId5"/>
              </a:rPr>
              <a:t>#ANC-22-013</a:t>
            </a:r>
            <a:r>
              <a:rPr lang="en" sz="1500" dirty="0">
                <a:solidFill>
                  <a:srgbClr val="000000"/>
                </a:solidFill>
                <a:latin typeface="Libre Franklin"/>
                <a:ea typeface="Libre Franklin"/>
                <a:cs typeface="Libre Franklin"/>
                <a:sym typeface="Libre Franklin"/>
              </a:rPr>
              <a:t>: </a:t>
            </a:r>
            <a:r>
              <a:rPr lang="en" sz="1500" i="1" dirty="0">
                <a:solidFill>
                  <a:srgbClr val="000000"/>
                </a:solidFill>
                <a:latin typeface="Libre Franklin"/>
                <a:ea typeface="Libre Franklin"/>
                <a:cs typeface="Libre Franklin"/>
                <a:sym typeface="Libre Franklin"/>
              </a:rPr>
              <a:t>Supporting the Continued Protection of Northern Paiute and Shoshone Traditional Homelands from the Permitted Thacker Pass Lithium Mine in Northern Nevada</a:t>
            </a:r>
            <a:endParaRPr sz="1500" i="1" dirty="0">
              <a:solidFill>
                <a:srgbClr val="000000"/>
              </a:solidFill>
              <a:latin typeface="Libre Franklin"/>
              <a:ea typeface="Libre Franklin"/>
              <a:cs typeface="Libre Franklin"/>
              <a:sym typeface="Libre Franklin"/>
            </a:endParaRPr>
          </a:p>
          <a:p>
            <a:pPr marL="914400" lvl="1" indent="-323850" algn="l" rtl="0">
              <a:spcBef>
                <a:spcPts val="0"/>
              </a:spcBef>
              <a:spcAft>
                <a:spcPts val="0"/>
              </a:spcAft>
              <a:buClr>
                <a:srgbClr val="000000"/>
              </a:buClr>
              <a:buSzPts val="1500"/>
              <a:buFont typeface="Libre Franklin"/>
              <a:buAutoNum type="alphaLcPeriod"/>
            </a:pPr>
            <a:r>
              <a:rPr lang="en" sz="1500" u="sng" dirty="0">
                <a:solidFill>
                  <a:schemeClr val="hlink"/>
                </a:solidFill>
                <a:latin typeface="Libre Franklin"/>
                <a:ea typeface="Libre Franklin"/>
                <a:cs typeface="Libre Franklin"/>
                <a:sym typeface="Libre Franklin"/>
                <a:hlinkClick r:id="rId6"/>
              </a:rPr>
              <a:t> </a:t>
            </a:r>
            <a:r>
              <a:rPr lang="en" sz="1500" b="1" u="sng" dirty="0">
                <a:solidFill>
                  <a:schemeClr val="hlink"/>
                </a:solidFill>
                <a:latin typeface="Libre Franklin"/>
                <a:ea typeface="Libre Franklin"/>
                <a:cs typeface="Libre Franklin"/>
                <a:sym typeface="Libre Franklin"/>
                <a:hlinkClick r:id="rId6"/>
              </a:rPr>
              <a:t>#SAC-22-014</a:t>
            </a:r>
            <a:r>
              <a:rPr lang="en" sz="1500" u="sng" dirty="0">
                <a:solidFill>
                  <a:schemeClr val="hlink"/>
                </a:solidFill>
                <a:latin typeface="Libre Franklin"/>
                <a:ea typeface="Libre Franklin"/>
                <a:cs typeface="Libre Franklin"/>
                <a:sym typeface="Libre Franklin"/>
                <a:hlinkClick r:id="rId6"/>
              </a:rPr>
              <a:t>:</a:t>
            </a:r>
            <a:r>
              <a:rPr lang="en" sz="1500" dirty="0">
                <a:solidFill>
                  <a:srgbClr val="000000"/>
                </a:solidFill>
                <a:latin typeface="Libre Franklin"/>
                <a:ea typeface="Libre Franklin"/>
                <a:cs typeface="Libre Franklin"/>
                <a:sym typeface="Libre Franklin"/>
              </a:rPr>
              <a:t> </a:t>
            </a:r>
            <a:r>
              <a:rPr lang="en" sz="1500" i="1" dirty="0">
                <a:solidFill>
                  <a:srgbClr val="000000"/>
                </a:solidFill>
                <a:latin typeface="Libre Franklin"/>
                <a:ea typeface="Libre Franklin"/>
                <a:cs typeface="Libre Franklin"/>
                <a:sym typeface="Libre Franklin"/>
              </a:rPr>
              <a:t>Support for Mining Reform to Protect Sacred Sites</a:t>
            </a:r>
            <a:endParaRPr sz="1500" i="1" dirty="0">
              <a:solidFill>
                <a:srgbClr val="000000"/>
              </a:solidFill>
              <a:latin typeface="Libre Franklin"/>
              <a:ea typeface="Libre Franklin"/>
              <a:cs typeface="Libre Franklin"/>
              <a:sym typeface="Libre Franklin"/>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20"/>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Resolution #ANC-22-013</a:t>
            </a:r>
            <a:endParaRPr/>
          </a:p>
        </p:txBody>
      </p:sp>
      <p:sp>
        <p:nvSpPr>
          <p:cNvPr id="129" name="Google Shape;129;p20"/>
          <p:cNvSpPr txBox="1">
            <a:spLocks noGrp="1"/>
          </p:cNvSpPr>
          <p:nvPr>
            <p:ph type="body" idx="1"/>
          </p:nvPr>
        </p:nvSpPr>
        <p:spPr>
          <a:xfrm>
            <a:off x="727650" y="1955931"/>
            <a:ext cx="7688700" cy="2261100"/>
          </a:xfrm>
          <a:prstGeom prst="rect">
            <a:avLst/>
          </a:prstGeom>
        </p:spPr>
        <p:txBody>
          <a:bodyPr spcFirstLastPara="1" wrap="square" lIns="91425" tIns="91425" rIns="91425" bIns="91425" anchor="t" anchorCtr="0">
            <a:noAutofit/>
          </a:bodyPr>
          <a:lstStyle/>
          <a:p>
            <a:pPr marL="457200" lvl="0" indent="-323850" algn="l" rtl="0">
              <a:lnSpc>
                <a:spcPct val="95000"/>
              </a:lnSpc>
              <a:spcBef>
                <a:spcPts val="1000"/>
              </a:spcBef>
              <a:spcAft>
                <a:spcPts val="0"/>
              </a:spcAft>
              <a:buClr>
                <a:srgbClr val="000000"/>
              </a:buClr>
              <a:buSzPts val="1500"/>
              <a:buFont typeface="Libre Franklin"/>
              <a:buChar char="●"/>
            </a:pPr>
            <a:r>
              <a:rPr lang="en" sz="1500" dirty="0">
                <a:solidFill>
                  <a:srgbClr val="000000"/>
                </a:solidFill>
                <a:latin typeface="Libre Franklin"/>
                <a:ea typeface="Libre Franklin"/>
                <a:cs typeface="Libre Franklin"/>
                <a:sym typeface="Libre Franklin"/>
              </a:rPr>
              <a:t>Supporting the Continued Protection of Northern Paiute and Shoshone Traditional Homelands from the Permitted Thacker Pass Lithium Mine in Northern Nevada </a:t>
            </a:r>
            <a:endParaRPr sz="1500" dirty="0">
              <a:solidFill>
                <a:srgbClr val="000000"/>
              </a:solidFill>
              <a:latin typeface="Libre Franklin"/>
              <a:ea typeface="Libre Franklin"/>
              <a:cs typeface="Libre Franklin"/>
              <a:sym typeface="Libre Franklin"/>
            </a:endParaRPr>
          </a:p>
          <a:p>
            <a:pPr marL="914400" lvl="1" indent="-323850" algn="l" rtl="0">
              <a:lnSpc>
                <a:spcPct val="95000"/>
              </a:lnSpc>
              <a:spcBef>
                <a:spcPts val="1200"/>
              </a:spcBef>
              <a:spcAft>
                <a:spcPts val="0"/>
              </a:spcAft>
              <a:buClr>
                <a:srgbClr val="000000"/>
              </a:buClr>
              <a:buSzPts val="1500"/>
              <a:buFont typeface="Libre Franklin"/>
              <a:buChar char="○"/>
            </a:pPr>
            <a:r>
              <a:rPr lang="en" sz="1500" dirty="0">
                <a:solidFill>
                  <a:srgbClr val="000000"/>
                </a:solidFill>
                <a:latin typeface="Libre Franklin"/>
                <a:ea typeface="Libre Franklin"/>
                <a:cs typeface="Libre Franklin"/>
                <a:sym typeface="Libre Franklin"/>
              </a:rPr>
              <a:t>Calls for a halt to Mining and Archeological activities at Thacker Pass lithium mine -that comes at the expense of the sacred and cultural patrimony and property of the Native Peoples of Nevada</a:t>
            </a:r>
            <a:endParaRPr sz="1500" dirty="0">
              <a:solidFill>
                <a:srgbClr val="000000"/>
              </a:solidFill>
              <a:latin typeface="Libre Franklin"/>
              <a:ea typeface="Libre Franklin"/>
              <a:cs typeface="Libre Franklin"/>
              <a:sym typeface="Libre Franklin"/>
            </a:endParaRPr>
          </a:p>
          <a:p>
            <a:pPr marL="914400" lvl="1" indent="-323850" algn="l" rtl="0">
              <a:lnSpc>
                <a:spcPct val="95000"/>
              </a:lnSpc>
              <a:spcBef>
                <a:spcPts val="1000"/>
              </a:spcBef>
              <a:spcAft>
                <a:spcPts val="1200"/>
              </a:spcAft>
              <a:buClr>
                <a:srgbClr val="000000"/>
              </a:buClr>
              <a:buSzPts val="1500"/>
              <a:buFont typeface="Libre Franklin"/>
              <a:buChar char="○"/>
            </a:pPr>
            <a:r>
              <a:rPr lang="en" sz="1500" dirty="0">
                <a:solidFill>
                  <a:srgbClr val="000000"/>
                </a:solidFill>
                <a:latin typeface="Libre Franklin"/>
                <a:ea typeface="Libre Franklin"/>
                <a:cs typeface="Libre Franklin"/>
                <a:sym typeface="Libre Franklin"/>
              </a:rPr>
              <a:t>Calls for more robust tribal consultation policies consistent with the U.N. Declaration on the Rights of Indigenous Peoples’ Free, Prior, and Informed Consent policy</a:t>
            </a:r>
            <a:endParaRPr sz="1500" dirty="0">
              <a:solidFill>
                <a:srgbClr val="000000"/>
              </a:solidFill>
              <a:latin typeface="Libre Franklin"/>
              <a:ea typeface="Libre Franklin"/>
              <a:cs typeface="Libre Franklin"/>
              <a:sym typeface="Libre Franklin"/>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21"/>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Resolution #ANC-22-013</a:t>
            </a:r>
            <a:endParaRPr/>
          </a:p>
        </p:txBody>
      </p:sp>
      <p:sp>
        <p:nvSpPr>
          <p:cNvPr id="135" name="Google Shape;135;p21"/>
          <p:cNvSpPr txBox="1">
            <a:spLocks noGrp="1"/>
          </p:cNvSpPr>
          <p:nvPr>
            <p:ph type="body" idx="1"/>
          </p:nvPr>
        </p:nvSpPr>
        <p:spPr>
          <a:xfrm>
            <a:off x="729450" y="2048139"/>
            <a:ext cx="7688700" cy="2261100"/>
          </a:xfrm>
          <a:prstGeom prst="rect">
            <a:avLst/>
          </a:prstGeom>
        </p:spPr>
        <p:txBody>
          <a:bodyPr spcFirstLastPara="1" wrap="square" lIns="91425" tIns="91425" rIns="91425" bIns="91425" anchor="t" anchorCtr="0">
            <a:normAutofit/>
          </a:bodyPr>
          <a:lstStyle/>
          <a:p>
            <a:pPr marL="457200" lvl="0" indent="-330200" algn="l" rtl="0">
              <a:spcBef>
                <a:spcPts val="0"/>
              </a:spcBef>
              <a:spcAft>
                <a:spcPts val="0"/>
              </a:spcAft>
              <a:buClr>
                <a:srgbClr val="000000"/>
              </a:buClr>
              <a:buSzPts val="1600"/>
              <a:buFont typeface="Libre Franklin"/>
              <a:buChar char="●"/>
            </a:pPr>
            <a:r>
              <a:rPr lang="en" sz="1600" dirty="0">
                <a:solidFill>
                  <a:srgbClr val="000000"/>
                </a:solidFill>
                <a:latin typeface="Libre Franklin"/>
                <a:ea typeface="Libre Franklin"/>
                <a:cs typeface="Libre Franklin"/>
                <a:sym typeface="Libre Franklin"/>
              </a:rPr>
              <a:t>Supporting the Continued Protection of Northern Paiute and Shoshone Traditional Homelands from the Permitted Thacker Pass Lithium Mine in </a:t>
            </a:r>
            <a:r>
              <a:rPr lang="en" sz="1500" dirty="0">
                <a:solidFill>
                  <a:srgbClr val="000000"/>
                </a:solidFill>
                <a:latin typeface="Libre Franklin"/>
                <a:ea typeface="Libre Franklin"/>
                <a:cs typeface="Libre Franklin"/>
                <a:sym typeface="Libre Franklin"/>
              </a:rPr>
              <a:t>Northern </a:t>
            </a:r>
            <a:r>
              <a:rPr lang="en" sz="1600" dirty="0">
                <a:solidFill>
                  <a:srgbClr val="000000"/>
                </a:solidFill>
                <a:latin typeface="Libre Franklin"/>
                <a:ea typeface="Libre Franklin"/>
                <a:cs typeface="Libre Franklin"/>
                <a:sym typeface="Libre Franklin"/>
              </a:rPr>
              <a:t>Nevada </a:t>
            </a:r>
            <a:endParaRPr sz="1600" dirty="0">
              <a:solidFill>
                <a:srgbClr val="000000"/>
              </a:solidFill>
              <a:latin typeface="Libre Franklin"/>
              <a:ea typeface="Libre Franklin"/>
              <a:cs typeface="Libre Franklin"/>
              <a:sym typeface="Libre Franklin"/>
            </a:endParaRPr>
          </a:p>
          <a:p>
            <a:pPr marL="914400" lvl="1" indent="-323850" algn="l" rtl="0">
              <a:spcBef>
                <a:spcPts val="1000"/>
              </a:spcBef>
              <a:spcAft>
                <a:spcPts val="1000"/>
              </a:spcAft>
              <a:buClr>
                <a:srgbClr val="000000"/>
              </a:buClr>
              <a:buSzPts val="1500"/>
              <a:buFont typeface="Libre Franklin"/>
              <a:buChar char="○"/>
            </a:pPr>
            <a:r>
              <a:rPr lang="en" sz="1600" dirty="0">
                <a:solidFill>
                  <a:srgbClr val="000000"/>
                </a:solidFill>
                <a:latin typeface="Libre Franklin"/>
                <a:ea typeface="Libre Franklin"/>
                <a:cs typeface="Libre Franklin"/>
                <a:sym typeface="Libre Franklin"/>
              </a:rPr>
              <a:t>Calls for the Department of Interior and the Bureau of Land Management to rescind approvals for the Thacker Pass lithium mine.</a:t>
            </a:r>
            <a:r>
              <a:rPr lang="en" sz="1500" dirty="0">
                <a:solidFill>
                  <a:srgbClr val="000000"/>
                </a:solidFill>
                <a:latin typeface="Libre Franklin"/>
                <a:ea typeface="Libre Franklin"/>
                <a:cs typeface="Libre Franklin"/>
                <a:sym typeface="Libre Franklin"/>
              </a:rPr>
              <a:t> </a:t>
            </a:r>
            <a:endParaRPr sz="1500" dirty="0">
              <a:solidFill>
                <a:srgbClr val="000000"/>
              </a:solidFill>
              <a:latin typeface="Libre Franklin"/>
              <a:ea typeface="Libre Franklin"/>
              <a:cs typeface="Libre Franklin"/>
              <a:sym typeface="Libre Franklin"/>
            </a:endParaRPr>
          </a:p>
        </p:txBody>
      </p:sp>
    </p:spTree>
  </p:cSld>
  <p:clrMapOvr>
    <a:masterClrMapping/>
  </p:clrMapOvr>
</p:sld>
</file>

<file path=ppt/theme/theme1.xml><?xml version="1.0" encoding="utf-8"?>
<a:theme xmlns:a="http://schemas.openxmlformats.org/drawingml/2006/main" name="Streamline">
  <a:themeElements>
    <a:clrScheme name="Streamline">
      <a:dk1>
        <a:srgbClr val="1A9988"/>
      </a:dk1>
      <a:lt1>
        <a:srgbClr val="FFFFFF"/>
      </a:lt1>
      <a:dk2>
        <a:srgbClr val="1A1A1A"/>
      </a:dk2>
      <a:lt2>
        <a:srgbClr val="E9EDEE"/>
      </a:lt2>
      <a:accent1>
        <a:srgbClr val="595959"/>
      </a:accent1>
      <a:accent2>
        <a:srgbClr val="6AA4C8"/>
      </a:accent2>
      <a:accent3>
        <a:srgbClr val="EB5600"/>
      </a:accent3>
      <a:accent4>
        <a:srgbClr val="A2FFE8"/>
      </a:accent4>
      <a:accent5>
        <a:srgbClr val="1C3678"/>
      </a:accent5>
      <a:accent6>
        <a:srgbClr val="FFB8A2"/>
      </a:accent6>
      <a:hlink>
        <a:srgbClr val="1C3678"/>
      </a:hlink>
      <a:folHlink>
        <a:srgbClr val="1C367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775</Words>
  <Application>Microsoft Office PowerPoint</Application>
  <PresentationFormat>On-screen Show (16:9)</PresentationFormat>
  <Paragraphs>57</Paragraphs>
  <Slides>12</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Raleway</vt:lpstr>
      <vt:lpstr>Lato</vt:lpstr>
      <vt:lpstr>Libre Baskerville</vt:lpstr>
      <vt:lpstr>Times New Roman</vt:lpstr>
      <vt:lpstr>Arial</vt:lpstr>
      <vt:lpstr>Libre Franklin</vt:lpstr>
      <vt:lpstr>Streamline</vt:lpstr>
      <vt:lpstr>National Congress of American Indians: General Mining Act of 1872, Reform, &amp; Policy Updates</vt:lpstr>
      <vt:lpstr>General Mining Act of 1872</vt:lpstr>
      <vt:lpstr>Mining Today and Tribal Communities</vt:lpstr>
      <vt:lpstr>General Mining Act of 1872 Reform- Priorities for Tribal Nations</vt:lpstr>
      <vt:lpstr>General Mining Act of 1872 Reform- Priorities for Tribal Nations:Tribal Consultation Process </vt:lpstr>
      <vt:lpstr>General Mining Act of 1872 Reform- Priorities for Tribal Nations Cooperating Agency </vt:lpstr>
      <vt:lpstr>NCAI Updates on Mining Reform Efforts</vt:lpstr>
      <vt:lpstr>Resolution #ANC-22-013</vt:lpstr>
      <vt:lpstr>Resolution #ANC-22-013</vt:lpstr>
      <vt:lpstr>Resolution #SAC-22-014</vt:lpstr>
      <vt:lpstr>1872 Mining Law </vt:lpstr>
      <vt:lpstr>Contact Information: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Congress of American Indians: General Mining Act of 1872, Reform, &amp; Policy Updates</dc:title>
  <cp:lastModifiedBy>Carolina Wasinger</cp:lastModifiedBy>
  <cp:revision>1</cp:revision>
  <dcterms:modified xsi:type="dcterms:W3CDTF">2022-11-16T21:45:26Z</dcterms:modified>
</cp:coreProperties>
</file>