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Lato" panose="020F0502020204030203" pitchFamily="34" charset="0"/>
      <p:regular r:id="rId15"/>
      <p:bold r:id="rId16"/>
      <p:italic r:id="rId17"/>
      <p:boldItalic r:id="rId18"/>
    </p:embeddedFont>
    <p:embeddedFont>
      <p:font typeface="Libre Baskerville" panose="02000000000000000000" pitchFamily="2" charset="0"/>
      <p:regular r:id="rId19"/>
      <p:bold r:id="rId20"/>
      <p:italic r:id="rId21"/>
    </p:embeddedFont>
    <p:embeddedFont>
      <p:font typeface="Libre Franklin" pitchFamily="2" charset="0"/>
      <p:regular r:id="rId22"/>
      <p:bold r:id="rId23"/>
      <p:italic r:id="rId24"/>
      <p:boldItalic r:id="rId25"/>
    </p:embeddedFont>
    <p:embeddedFont>
      <p:font typeface="Raleway" panose="020B0604020202020204" pitchFamily="2"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88182b87cc_0_2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88182b87cc_0_2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8f6ab0456f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8f6ab0456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88182b87cc_0_3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88182b87cc_0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88182b87cc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88182b87cc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88182b87cc_0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88182b87cc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88182b87cc_0_2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88182b87cc_0_2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8f6ab0456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8f6ab0456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8f6ab0456f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8f6ab0456f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88182b87cc_0_3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88182b87cc_0_3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88182b87cc_0_2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88182b87cc_0_2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8b73f80e66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8b73f80e6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asinger@ncai.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ncai.assetbank-server.com/assetbank-ncai/action/viewDownloadSharedAsset?download=7048646a2b6a6a4b66646b4c65503347374c30444b413d3d&amp;asset=433759357337437651777a666338714b682f344c57773d3d"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Cwasinger@ncai.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mailto:qbuchwald@ncai.org" TargetMode="Externa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ceq.doe.gov/get-involved/tribes-and-nepa.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doi.gov/pressreleases/interior-department-launches-interagency-working-group-mining-refor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ncai.assetbank-server.com/assetbank-ncai/action/viewDownloadSharedAsset?download=7048646a2b6a6a4b66646b4c65503347374c30444b413d3d&amp;asset=433759357337437651777a666338714b682f344c57773d3d" TargetMode="External"/><Relationship Id="rId5" Type="http://schemas.openxmlformats.org/officeDocument/2006/relationships/hyperlink" Target="https://ncai.assetbank-server.com/assetbank-ncai/assetfile/1954.pdf" TargetMode="External"/><Relationship Id="rId4" Type="http://schemas.openxmlformats.org/officeDocument/2006/relationships/hyperlink" Target="https://www.whitehouse.gov/briefing-room/statements-releases/2022/05/11/readout-of-the-white-houses-first-stakeholder-convening-on-mining-refor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380" dirty="0">
                <a:latin typeface="Libre Baskerville"/>
                <a:ea typeface="Libre Baskerville"/>
                <a:cs typeface="Libre Baskerville"/>
                <a:sym typeface="Libre Baskerville"/>
              </a:rPr>
              <a:t>National Congress of American Indians: General Mining Act of 1872, Reform, &amp; Policy Updates</a:t>
            </a:r>
            <a:endParaRPr sz="3380" dirty="0">
              <a:latin typeface="Libre Baskerville"/>
              <a:ea typeface="Libre Baskerville"/>
              <a:cs typeface="Libre Baskerville"/>
              <a:sym typeface="Libre Baskerville"/>
            </a:endParaRPr>
          </a:p>
        </p:txBody>
      </p:sp>
      <p:sp>
        <p:nvSpPr>
          <p:cNvPr id="87" name="Google Shape;87;p13"/>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935"/>
              <a:buNone/>
            </a:pPr>
            <a:r>
              <a:rPr lang="en" sz="1560" dirty="0">
                <a:latin typeface="Libre Baskerville"/>
                <a:ea typeface="Libre Baskerville"/>
                <a:cs typeface="Libre Baskerville"/>
                <a:sym typeface="Libre Baskerville"/>
              </a:rPr>
              <a:t>Carolina Wasinger, Policy Associate</a:t>
            </a:r>
            <a:endParaRPr sz="1560" dirty="0">
              <a:latin typeface="Libre Baskerville"/>
              <a:ea typeface="Libre Baskerville"/>
              <a:cs typeface="Libre Baskerville"/>
              <a:sym typeface="Libre Baskerville"/>
            </a:endParaRPr>
          </a:p>
          <a:p>
            <a:pPr marL="0" lvl="0" indent="0" algn="l" rtl="0">
              <a:lnSpc>
                <a:spcPct val="80000"/>
              </a:lnSpc>
              <a:spcBef>
                <a:spcPts val="0"/>
              </a:spcBef>
              <a:spcAft>
                <a:spcPts val="0"/>
              </a:spcAft>
              <a:buSzPts val="935"/>
              <a:buNone/>
            </a:pPr>
            <a:r>
              <a:rPr lang="en" sz="1560" u="sng" dirty="0">
                <a:solidFill>
                  <a:schemeClr val="hlink"/>
                </a:solidFill>
                <a:latin typeface="Libre Baskerville"/>
                <a:ea typeface="Libre Baskerville"/>
                <a:cs typeface="Libre Baskerville"/>
                <a:sym typeface="Libre Baskerville"/>
                <a:hlinkClick r:id="rId3"/>
              </a:rPr>
              <a:t>cwasinger@ncai.org</a:t>
            </a:r>
            <a:r>
              <a:rPr lang="en" sz="1560" dirty="0">
                <a:latin typeface="Libre Baskerville"/>
                <a:ea typeface="Libre Baskerville"/>
                <a:cs typeface="Libre Baskerville"/>
                <a:sym typeface="Libre Baskerville"/>
              </a:rPr>
              <a:t> – (202)-515-8885</a:t>
            </a:r>
            <a:endParaRPr sz="1560" dirty="0">
              <a:latin typeface="Libre Baskerville"/>
              <a:ea typeface="Libre Baskerville"/>
              <a:cs typeface="Libre Baskerville"/>
              <a:sym typeface="Libre Baskervill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Resolution #SAC-22-014</a:t>
            </a:r>
            <a:endParaRPr/>
          </a:p>
        </p:txBody>
      </p:sp>
      <p:sp>
        <p:nvSpPr>
          <p:cNvPr id="141" name="Google Shape;141;p2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23850" algn="l" rtl="0">
              <a:lnSpc>
                <a:spcPct val="105000"/>
              </a:lnSpc>
              <a:spcBef>
                <a:spcPts val="0"/>
              </a:spcBef>
              <a:spcAft>
                <a:spcPts val="0"/>
              </a:spcAft>
              <a:buClr>
                <a:srgbClr val="000000"/>
              </a:buClr>
              <a:buSzPts val="1500"/>
              <a:buFont typeface="Libre Franklin"/>
              <a:buChar char="●"/>
            </a:pPr>
            <a:r>
              <a:rPr lang="en" sz="1500">
                <a:solidFill>
                  <a:srgbClr val="000000"/>
                </a:solidFill>
                <a:latin typeface="Libre Franklin"/>
                <a:ea typeface="Libre Franklin"/>
                <a:cs typeface="Libre Franklin"/>
                <a:sym typeface="Libre Franklin"/>
              </a:rPr>
              <a:t>Support for Mining Reform to Protect Sacred Sites </a:t>
            </a:r>
            <a:endParaRPr sz="1500">
              <a:solidFill>
                <a:srgbClr val="000000"/>
              </a:solidFill>
              <a:latin typeface="Libre Franklin"/>
              <a:ea typeface="Libre Franklin"/>
              <a:cs typeface="Libre Franklin"/>
              <a:sym typeface="Libre Franklin"/>
            </a:endParaRPr>
          </a:p>
          <a:p>
            <a:pPr marL="914400" lvl="1" indent="-323850" algn="l" rtl="0">
              <a:lnSpc>
                <a:spcPct val="105000"/>
              </a:lnSpc>
              <a:spcBef>
                <a:spcPts val="1000"/>
              </a:spcBef>
              <a:spcAft>
                <a:spcPts val="1000"/>
              </a:spcAft>
              <a:buClr>
                <a:srgbClr val="000000"/>
              </a:buClr>
              <a:buSzPts val="1500"/>
              <a:buFont typeface="Libre Franklin"/>
              <a:buChar char="○"/>
            </a:pPr>
            <a:r>
              <a:rPr lang="en" sz="1500">
                <a:solidFill>
                  <a:srgbClr val="000000"/>
                </a:solidFill>
                <a:latin typeface="Libre Franklin"/>
                <a:ea typeface="Libre Franklin"/>
                <a:cs typeface="Libre Franklin"/>
                <a:sym typeface="Libre Franklin"/>
              </a:rPr>
              <a:t>“calls upon the Department of the Interior and Department of Agriculture to support reform of the 1872 Mining Law and to update law, policy, and guidance to ensure the Free, Prior, and Informed Consent of Tribal Nations adversely impacted by mining activity, to provide for substantive protections for sacred sites and cultural heritage and resources, and to allow federal land managers to reject mining proposals that may cause irreparable harm to Tribal Nations’ natural resources, cultures, ceremonies, traditional and sacred places, and tribal ways of life”</a:t>
            </a:r>
            <a:endParaRPr sz="1500">
              <a:solidFill>
                <a:srgbClr val="000000"/>
              </a:solidFill>
              <a:latin typeface="Libre Franklin"/>
              <a:ea typeface="Libre Franklin"/>
              <a:cs typeface="Libre Franklin"/>
              <a:sym typeface="Libre Frankli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1872 Mining Law </a:t>
            </a:r>
            <a:endParaRPr/>
          </a:p>
        </p:txBody>
      </p:sp>
      <p:sp>
        <p:nvSpPr>
          <p:cNvPr id="147" name="Google Shape;147;p23"/>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30200" algn="l" rtl="0">
              <a:lnSpc>
                <a:spcPct val="100000"/>
              </a:lnSpc>
              <a:spcBef>
                <a:spcPts val="0"/>
              </a:spcBef>
              <a:spcAft>
                <a:spcPts val="0"/>
              </a:spcAft>
              <a:buClr>
                <a:srgbClr val="000000"/>
              </a:buClr>
              <a:buSzPts val="1600"/>
              <a:buFont typeface="Libre Franklin"/>
              <a:buChar char="●"/>
            </a:pPr>
            <a:r>
              <a:rPr lang="en" sz="1600">
                <a:solidFill>
                  <a:srgbClr val="000000"/>
                </a:solidFill>
                <a:latin typeface="Libre Franklin"/>
                <a:ea typeface="Libre Franklin"/>
                <a:cs typeface="Libre Franklin"/>
                <a:sym typeface="Libre Franklin"/>
              </a:rPr>
              <a:t>“Department of Interior (DOI) and the Department of Agriculture (USDA) in the administration of the 1872 Mining Law favors hardrock mining over all other land uses, </a:t>
            </a:r>
            <a:r>
              <a:rPr lang="en" sz="1500">
                <a:solidFill>
                  <a:srgbClr val="000000"/>
                </a:solidFill>
                <a:latin typeface="Libre Franklin"/>
                <a:ea typeface="Libre Franklin"/>
                <a:cs typeface="Libre Franklin"/>
                <a:sym typeface="Libre Franklin"/>
              </a:rPr>
              <a:t>incorrectly </a:t>
            </a:r>
            <a:r>
              <a:rPr lang="en" sz="1600">
                <a:solidFill>
                  <a:srgbClr val="000000"/>
                </a:solidFill>
                <a:latin typeface="Libre Franklin"/>
                <a:ea typeface="Libre Franklin"/>
                <a:cs typeface="Libre Franklin"/>
                <a:sym typeface="Libre Franklin"/>
              </a:rPr>
              <a:t>limiting the ability of DOI and USDA to balance mining with competing uses, including the protection of our treaty rights, our natural resources, our cultures, ceremonies, traditional and sacred places, and tribal ways of life” - </a:t>
            </a:r>
            <a:r>
              <a:rPr lang="en" sz="1600" u="sng">
                <a:solidFill>
                  <a:schemeClr val="hlink"/>
                </a:solidFill>
                <a:latin typeface="Libre Franklin"/>
                <a:ea typeface="Libre Franklin"/>
                <a:cs typeface="Libre Franklin"/>
                <a:sym typeface="Libre Franklin"/>
                <a:hlinkClick r:id="rId3"/>
              </a:rPr>
              <a:t>NCAI Resolution #SAC-22-014 </a:t>
            </a:r>
            <a:endParaRPr sz="1600">
              <a:solidFill>
                <a:srgbClr val="000000"/>
              </a:solidFill>
              <a:latin typeface="Libre Franklin"/>
              <a:ea typeface="Libre Franklin"/>
              <a:cs typeface="Libre Franklin"/>
              <a:sym typeface="Libre Frankli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Contact Information: </a:t>
            </a:r>
            <a:endParaRPr/>
          </a:p>
        </p:txBody>
      </p:sp>
      <p:sp>
        <p:nvSpPr>
          <p:cNvPr id="153" name="Google Shape;153;p24"/>
          <p:cNvSpPr txBox="1">
            <a:spLocks noGrp="1"/>
          </p:cNvSpPr>
          <p:nvPr>
            <p:ph type="body" idx="1"/>
          </p:nvPr>
        </p:nvSpPr>
        <p:spPr>
          <a:xfrm>
            <a:off x="5116150" y="1755875"/>
            <a:ext cx="3377100" cy="2261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chemeClr val="dk2"/>
                </a:solidFill>
                <a:latin typeface="Libre Franklin"/>
                <a:ea typeface="Libre Franklin"/>
                <a:cs typeface="Libre Franklin"/>
                <a:sym typeface="Libre Franklin"/>
              </a:rPr>
              <a:t>Carolina Wasinger, </a:t>
            </a:r>
            <a:r>
              <a:rPr lang="en" sz="1400" i="1">
                <a:solidFill>
                  <a:schemeClr val="dk2"/>
                </a:solidFill>
                <a:latin typeface="Libre Franklin"/>
                <a:ea typeface="Libre Franklin"/>
                <a:cs typeface="Libre Franklin"/>
                <a:sym typeface="Libre Franklin"/>
              </a:rPr>
              <a:t>Delaware Tribe of Indians, Cherokee Nation</a:t>
            </a:r>
            <a:endParaRPr sz="1400" i="1">
              <a:solidFill>
                <a:schemeClr val="dk2"/>
              </a:solidFill>
              <a:latin typeface="Libre Franklin"/>
              <a:ea typeface="Libre Franklin"/>
              <a:cs typeface="Libre Franklin"/>
              <a:sym typeface="Libre Franklin"/>
            </a:endParaRPr>
          </a:p>
          <a:p>
            <a:pPr marL="0" lvl="0" indent="0" algn="l" rtl="0">
              <a:spcBef>
                <a:spcPts val="1200"/>
              </a:spcBef>
              <a:spcAft>
                <a:spcPts val="0"/>
              </a:spcAft>
              <a:buNone/>
            </a:pPr>
            <a:r>
              <a:rPr lang="en" sz="1400">
                <a:solidFill>
                  <a:schemeClr val="dk2"/>
                </a:solidFill>
                <a:latin typeface="Libre Franklin"/>
                <a:ea typeface="Libre Franklin"/>
                <a:cs typeface="Libre Franklin"/>
                <a:sym typeface="Libre Franklin"/>
              </a:rPr>
              <a:t>Policy Associate</a:t>
            </a:r>
            <a:endParaRPr sz="1400">
              <a:solidFill>
                <a:schemeClr val="dk2"/>
              </a:solidFill>
              <a:latin typeface="Libre Franklin"/>
              <a:ea typeface="Libre Franklin"/>
              <a:cs typeface="Libre Franklin"/>
              <a:sym typeface="Libre Franklin"/>
            </a:endParaRPr>
          </a:p>
          <a:p>
            <a:pPr marL="0" lvl="0" indent="0" algn="l" rtl="0">
              <a:spcBef>
                <a:spcPts val="1200"/>
              </a:spcBef>
              <a:spcAft>
                <a:spcPts val="0"/>
              </a:spcAft>
              <a:buNone/>
            </a:pPr>
            <a:r>
              <a:rPr lang="en" sz="1400" u="sng">
                <a:solidFill>
                  <a:schemeClr val="dk2"/>
                </a:solidFill>
                <a:latin typeface="Libre Franklin"/>
                <a:ea typeface="Libre Franklin"/>
                <a:cs typeface="Libre Franklin"/>
                <a:sym typeface="Libre Franklin"/>
                <a:hlinkClick r:id="rId3">
                  <a:extLst>
                    <a:ext uri="{A12FA001-AC4F-418D-AE19-62706E023703}">
                      <ahyp:hlinkClr xmlns:ahyp="http://schemas.microsoft.com/office/drawing/2018/hyperlinkcolor" val="tx"/>
                    </a:ext>
                  </a:extLst>
                </a:hlinkClick>
              </a:rPr>
              <a:t>Cwasinger@ncai.org</a:t>
            </a:r>
            <a:endParaRPr sz="1400">
              <a:solidFill>
                <a:schemeClr val="dk2"/>
              </a:solidFill>
              <a:latin typeface="Libre Franklin"/>
              <a:ea typeface="Libre Franklin"/>
              <a:cs typeface="Libre Franklin"/>
              <a:sym typeface="Libre Franklin"/>
            </a:endParaRPr>
          </a:p>
          <a:p>
            <a:pPr marL="0" lvl="0" indent="0" algn="l" rtl="0">
              <a:spcBef>
                <a:spcPts val="0"/>
              </a:spcBef>
              <a:spcAft>
                <a:spcPts val="0"/>
              </a:spcAft>
              <a:buNone/>
            </a:pPr>
            <a:r>
              <a:rPr lang="en" sz="1400">
                <a:solidFill>
                  <a:schemeClr val="dk2"/>
                </a:solidFill>
                <a:latin typeface="Libre Franklin"/>
                <a:ea typeface="Libre Franklin"/>
                <a:cs typeface="Libre Franklin"/>
                <a:sym typeface="Libre Franklin"/>
              </a:rPr>
              <a:t>(202)-515-8885</a:t>
            </a:r>
            <a:endParaRPr sz="1400">
              <a:solidFill>
                <a:schemeClr val="dk2"/>
              </a:solidFill>
              <a:latin typeface="Libre Franklin"/>
              <a:ea typeface="Libre Franklin"/>
              <a:cs typeface="Libre Franklin"/>
              <a:sym typeface="Libre Franklin"/>
            </a:endParaRPr>
          </a:p>
          <a:p>
            <a:pPr marL="0" lvl="0" indent="0" algn="l" rtl="0">
              <a:spcBef>
                <a:spcPts val="0"/>
              </a:spcBef>
              <a:spcAft>
                <a:spcPts val="1200"/>
              </a:spcAft>
              <a:buNone/>
            </a:pPr>
            <a:endParaRPr/>
          </a:p>
        </p:txBody>
      </p:sp>
      <p:pic>
        <p:nvPicPr>
          <p:cNvPr id="154" name="Google Shape;154;p24" descr="P:\Administration\Logos\NCAI Logos\NCAI_Logo_FINAL_2010_200w.jpg"/>
          <p:cNvPicPr preferRelativeResize="0"/>
          <p:nvPr/>
        </p:nvPicPr>
        <p:blipFill>
          <a:blip r:embed="rId4">
            <a:alphaModFix/>
          </a:blip>
          <a:stretch>
            <a:fillRect/>
          </a:stretch>
        </p:blipFill>
        <p:spPr>
          <a:xfrm>
            <a:off x="729450" y="3550775"/>
            <a:ext cx="1860275" cy="1013850"/>
          </a:xfrm>
          <a:prstGeom prst="rect">
            <a:avLst/>
          </a:prstGeom>
          <a:noFill/>
          <a:ln>
            <a:noFill/>
          </a:ln>
        </p:spPr>
      </p:pic>
      <p:sp>
        <p:nvSpPr>
          <p:cNvPr id="155" name="Google Shape;155;p24"/>
          <p:cNvSpPr txBox="1"/>
          <p:nvPr/>
        </p:nvSpPr>
        <p:spPr>
          <a:xfrm>
            <a:off x="729450" y="1853850"/>
            <a:ext cx="4218600" cy="1877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Libre Franklin"/>
                <a:ea typeface="Libre Franklin"/>
                <a:cs typeface="Libre Franklin"/>
                <a:sym typeface="Libre Franklin"/>
              </a:rPr>
              <a:t>Quinn Manson Buchwald, </a:t>
            </a:r>
            <a:r>
              <a:rPr lang="en" i="1">
                <a:latin typeface="Libre Franklin"/>
                <a:ea typeface="Libre Franklin"/>
                <a:cs typeface="Libre Franklin"/>
                <a:sym typeface="Libre Franklin"/>
              </a:rPr>
              <a:t>Little Shell Tribe of Chippewa Indians</a:t>
            </a:r>
            <a:endParaRPr i="1">
              <a:latin typeface="Libre Franklin"/>
              <a:ea typeface="Libre Franklin"/>
              <a:cs typeface="Libre Franklin"/>
              <a:sym typeface="Libre Franklin"/>
            </a:endParaRPr>
          </a:p>
          <a:p>
            <a:pPr marL="0" lvl="0" indent="0" algn="l" rtl="0">
              <a:spcBef>
                <a:spcPts val="0"/>
              </a:spcBef>
              <a:spcAft>
                <a:spcPts val="0"/>
              </a:spcAft>
              <a:buNone/>
            </a:pPr>
            <a:endParaRPr sz="400" i="1">
              <a:latin typeface="Libre Franklin"/>
              <a:ea typeface="Libre Franklin"/>
              <a:cs typeface="Libre Franklin"/>
              <a:sym typeface="Libre Franklin"/>
            </a:endParaRPr>
          </a:p>
          <a:p>
            <a:pPr marL="0" lvl="0" indent="0" algn="l" rtl="0">
              <a:spcBef>
                <a:spcPts val="0"/>
              </a:spcBef>
              <a:spcAft>
                <a:spcPts val="0"/>
              </a:spcAft>
              <a:buNone/>
            </a:pPr>
            <a:r>
              <a:rPr lang="en">
                <a:latin typeface="Libre Franklin"/>
                <a:ea typeface="Libre Franklin"/>
                <a:cs typeface="Libre Franklin"/>
                <a:sym typeface="Libre Franklin"/>
              </a:rPr>
              <a:t>Policy Lead - Environmental Sustainability &amp; Natural Resources</a:t>
            </a:r>
            <a:endParaRPr>
              <a:latin typeface="Libre Franklin"/>
              <a:ea typeface="Libre Franklin"/>
              <a:cs typeface="Libre Franklin"/>
              <a:sym typeface="Libre Franklin"/>
            </a:endParaRPr>
          </a:p>
          <a:p>
            <a:pPr marL="0" lvl="0" indent="0" algn="l" rtl="0">
              <a:spcBef>
                <a:spcPts val="0"/>
              </a:spcBef>
              <a:spcAft>
                <a:spcPts val="0"/>
              </a:spcAft>
              <a:buNone/>
            </a:pPr>
            <a:endParaRPr sz="400">
              <a:latin typeface="Libre Franklin"/>
              <a:ea typeface="Libre Franklin"/>
              <a:cs typeface="Libre Franklin"/>
              <a:sym typeface="Libre Franklin"/>
            </a:endParaRPr>
          </a:p>
          <a:p>
            <a:pPr marL="0" lvl="0" indent="0" algn="l" rtl="0">
              <a:spcBef>
                <a:spcPts val="0"/>
              </a:spcBef>
              <a:spcAft>
                <a:spcPts val="0"/>
              </a:spcAft>
              <a:buNone/>
            </a:pPr>
            <a:r>
              <a:rPr lang="en" u="sng">
                <a:solidFill>
                  <a:schemeClr val="hlink"/>
                </a:solidFill>
                <a:latin typeface="Libre Franklin"/>
                <a:ea typeface="Libre Franklin"/>
                <a:cs typeface="Libre Franklin"/>
                <a:sym typeface="Libre Franklin"/>
                <a:hlinkClick r:id="rId5"/>
              </a:rPr>
              <a:t>qbuchwald@ncai.org</a:t>
            </a:r>
            <a:endParaRPr>
              <a:latin typeface="Libre Franklin"/>
              <a:ea typeface="Libre Franklin"/>
              <a:cs typeface="Libre Franklin"/>
              <a:sym typeface="Libre Franklin"/>
            </a:endParaRPr>
          </a:p>
          <a:p>
            <a:pPr marL="0" lvl="0" indent="0" algn="l" rtl="0">
              <a:spcBef>
                <a:spcPts val="0"/>
              </a:spcBef>
              <a:spcAft>
                <a:spcPts val="0"/>
              </a:spcAft>
              <a:buNone/>
            </a:pPr>
            <a:endParaRPr sz="400">
              <a:latin typeface="Libre Franklin"/>
              <a:ea typeface="Libre Franklin"/>
              <a:cs typeface="Libre Franklin"/>
              <a:sym typeface="Libre Franklin"/>
            </a:endParaRPr>
          </a:p>
          <a:p>
            <a:pPr marL="0" lvl="0" indent="0" algn="l" rtl="0">
              <a:spcBef>
                <a:spcPts val="0"/>
              </a:spcBef>
              <a:spcAft>
                <a:spcPts val="0"/>
              </a:spcAft>
              <a:buNone/>
            </a:pPr>
            <a:r>
              <a:rPr lang="en">
                <a:latin typeface="Libre Franklin"/>
                <a:ea typeface="Libre Franklin"/>
                <a:cs typeface="Libre Franklin"/>
                <a:sym typeface="Libre Franklin"/>
              </a:rPr>
              <a:t>(206) 218-2698</a:t>
            </a:r>
            <a:endParaRPr>
              <a:latin typeface="Libre Franklin"/>
              <a:ea typeface="Libre Franklin"/>
              <a:cs typeface="Libre Franklin"/>
              <a:sym typeface="Libre Franklin"/>
            </a:endParaRPr>
          </a:p>
          <a:p>
            <a:pPr marL="0" lvl="0" indent="0" algn="l" rtl="0">
              <a:spcBef>
                <a:spcPts val="0"/>
              </a:spcBef>
              <a:spcAft>
                <a:spcPts val="0"/>
              </a:spcAft>
              <a:buNone/>
            </a:pP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General Mining Act of 1872</a:t>
            </a:r>
            <a:endParaRPr dirty="0"/>
          </a:p>
        </p:txBody>
      </p:sp>
      <p:sp>
        <p:nvSpPr>
          <p:cNvPr id="93" name="Google Shape;93;p1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p>
            <a:pPr marL="457200" lvl="0" indent="-323850" algn="l" rtl="0">
              <a:lnSpc>
                <a:spcPct val="100000"/>
              </a:lnSpc>
              <a:spcBef>
                <a:spcPts val="0"/>
              </a:spcBef>
              <a:spcAft>
                <a:spcPts val="0"/>
              </a:spcAft>
              <a:buSzPts val="1500"/>
              <a:buFont typeface="Libre Franklin"/>
              <a:buChar char="●"/>
            </a:pPr>
            <a:r>
              <a:rPr lang="en" sz="1500" dirty="0">
                <a:solidFill>
                  <a:srgbClr val="000000"/>
                </a:solidFill>
                <a:latin typeface="Libre Franklin"/>
                <a:ea typeface="Libre Franklin"/>
                <a:cs typeface="Libre Franklin"/>
                <a:sym typeface="Libre Franklin"/>
              </a:rPr>
              <a:t>Critical mineral extraction and mining in the United States is governed by The General Mining Act of 1872</a:t>
            </a:r>
            <a:endParaRPr sz="1500" dirty="0">
              <a:solidFill>
                <a:srgbClr val="000000"/>
              </a:solidFill>
              <a:latin typeface="Libre Franklin"/>
              <a:ea typeface="Libre Franklin"/>
              <a:cs typeface="Libre Franklin"/>
              <a:sym typeface="Libre Franklin"/>
            </a:endParaRPr>
          </a:p>
          <a:p>
            <a:pPr marL="914400" lvl="1"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Gold, silver, copper, uranium, lithium, nickel, cobalt, graphite, etc. </a:t>
            </a:r>
            <a:endParaRPr sz="1500" dirty="0">
              <a:solidFill>
                <a:srgbClr val="000000"/>
              </a:solidFill>
              <a:latin typeface="Libre Franklin"/>
              <a:ea typeface="Libre Franklin"/>
              <a:cs typeface="Libre Franklin"/>
              <a:sym typeface="Libre Franklin"/>
            </a:endParaRPr>
          </a:p>
          <a:p>
            <a:pPr marL="9144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457200" lvl="0"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Lack of Tribal Consultation </a:t>
            </a: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457200" lvl="0"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No requirement to pay royalties on hard-rock mining</a:t>
            </a:r>
            <a:endParaRPr sz="1500" dirty="0">
              <a:solidFill>
                <a:srgbClr val="000000"/>
              </a:solidFill>
              <a:latin typeface="Libre Franklin"/>
              <a:ea typeface="Libre Franklin"/>
              <a:cs typeface="Libre Franklin"/>
              <a:sym typeface="Libre Frankl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Mining Today and Tribal Communities</a:t>
            </a:r>
            <a:endParaRPr dirty="0"/>
          </a:p>
        </p:txBody>
      </p:sp>
      <p:sp>
        <p:nvSpPr>
          <p:cNvPr id="99" name="Google Shape;99;p15"/>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23850" algn="l" rtl="0">
              <a:lnSpc>
                <a:spcPct val="100000"/>
              </a:lnSpc>
              <a:spcBef>
                <a:spcPts val="0"/>
              </a:spcBef>
              <a:spcAft>
                <a:spcPts val="0"/>
              </a:spcAft>
              <a:buSzPts val="1500"/>
              <a:buFont typeface="Libre Franklin"/>
              <a:buAutoNum type="arabicPeriod"/>
            </a:pPr>
            <a:r>
              <a:rPr lang="en" sz="1500" dirty="0">
                <a:solidFill>
                  <a:srgbClr val="000000"/>
                </a:solidFill>
                <a:latin typeface="Libre Franklin"/>
                <a:ea typeface="Libre Franklin"/>
                <a:cs typeface="Libre Franklin"/>
                <a:sym typeface="Libre Franklin"/>
              </a:rPr>
              <a:t>Estimates from Morgan Stanley Capital International estimate that of the domestic critical mineral resources 97% of Nickel. 79% of Lithium, 68% of Cobalt, and 89% of Copper are located within 35 miles of Indian reservations.</a:t>
            </a:r>
          </a:p>
          <a:p>
            <a:pPr marL="457200" lvl="0" indent="-323850" algn="l" rtl="0">
              <a:lnSpc>
                <a:spcPct val="100000"/>
              </a:lnSpc>
              <a:spcBef>
                <a:spcPts val="0"/>
              </a:spcBef>
              <a:spcAft>
                <a:spcPts val="0"/>
              </a:spcAft>
              <a:buSzPts val="1500"/>
              <a:buFont typeface="Libre Franklin"/>
              <a:buAutoNum type="arabicPeriod"/>
            </a:pPr>
            <a:endParaRPr lang="en" sz="1500" dirty="0">
              <a:solidFill>
                <a:srgbClr val="000000"/>
              </a:solidFill>
              <a:latin typeface="Libre Franklin"/>
              <a:ea typeface="Libre Franklin"/>
              <a:cs typeface="Libre Franklin"/>
              <a:sym typeface="Libre Franklin"/>
            </a:endParaRPr>
          </a:p>
          <a:p>
            <a:pPr marL="457200" lvl="0" indent="-323850" algn="l" rtl="0">
              <a:lnSpc>
                <a:spcPct val="100000"/>
              </a:lnSpc>
              <a:spcBef>
                <a:spcPts val="0"/>
              </a:spcBef>
              <a:spcAft>
                <a:spcPts val="0"/>
              </a:spcAft>
              <a:buSzPts val="1500"/>
              <a:buFont typeface="Libre Franklin"/>
              <a:buAutoNum type="arabicPeriod"/>
            </a:pPr>
            <a:r>
              <a:rPr lang="en" sz="1500" dirty="0">
                <a:solidFill>
                  <a:srgbClr val="000000"/>
                </a:solidFill>
                <a:latin typeface="Libre Franklin"/>
                <a:ea typeface="Libre Franklin"/>
                <a:cs typeface="Libre Franklin"/>
                <a:sym typeface="Libre Franklin"/>
              </a:rPr>
              <a:t>Global demand increase between 400%-600% percent for critical minerals overall. Demand for electric vehicles (EVs) as a sustainable energy technology has sparked a projected 4,000% increase in demand for Lithium, Graphite, and other critical minerals needed to produce EV batteries. </a:t>
            </a: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highlight>
                <a:srgbClr val="FF0000"/>
              </a:highlight>
              <a:latin typeface="Libre Franklin"/>
              <a:ea typeface="Libre Franklin"/>
              <a:cs typeface="Libre Franklin"/>
              <a:sym typeface="Libre Frankli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General Mining Act of 1872 Reform- Priorities for Tribal Nations</a:t>
            </a:r>
            <a:endParaRPr dirty="0"/>
          </a:p>
        </p:txBody>
      </p:sp>
      <p:sp>
        <p:nvSpPr>
          <p:cNvPr id="105" name="Google Shape;105;p16"/>
          <p:cNvSpPr txBox="1">
            <a:spLocks noGrp="1"/>
          </p:cNvSpPr>
          <p:nvPr>
            <p:ph type="body" idx="1"/>
          </p:nvPr>
        </p:nvSpPr>
        <p:spPr>
          <a:xfrm>
            <a:off x="727650" y="1925701"/>
            <a:ext cx="7688700" cy="2727900"/>
          </a:xfrm>
          <a:prstGeom prst="rect">
            <a:avLst/>
          </a:prstGeom>
        </p:spPr>
        <p:txBody>
          <a:bodyPr spcFirstLastPara="1" wrap="square" lIns="91425" tIns="91425" rIns="91425" bIns="91425" anchor="t" anchorCtr="0">
            <a:noAutofit/>
          </a:bodyPr>
          <a:lstStyle/>
          <a:p>
            <a:pPr marL="476250" lvl="0" indent="-342900" rtl="0">
              <a:lnSpc>
                <a:spcPct val="200000"/>
              </a:lnSpc>
              <a:spcBef>
                <a:spcPts val="0"/>
              </a:spcBef>
              <a:spcAft>
                <a:spcPts val="0"/>
              </a:spcAft>
              <a:buClr>
                <a:schemeClr val="dk2"/>
              </a:buClr>
              <a:buSzPts val="1500"/>
              <a:buAutoNum type="arabicPeriod"/>
            </a:pPr>
            <a:r>
              <a:rPr lang="en" sz="1500" dirty="0">
                <a:solidFill>
                  <a:schemeClr val="dk2"/>
                </a:solidFill>
                <a:latin typeface="Libre Franklin"/>
                <a:ea typeface="Libre Franklin"/>
                <a:cs typeface="Libre Franklin"/>
                <a:sym typeface="Libre Franklin"/>
              </a:rPr>
              <a:t>Standardization of the Tribal Consultation Process</a:t>
            </a:r>
          </a:p>
          <a:p>
            <a:pPr marL="476250" lvl="0" indent="-342900" rtl="0">
              <a:lnSpc>
                <a:spcPct val="100000"/>
              </a:lnSpc>
              <a:spcBef>
                <a:spcPts val="0"/>
              </a:spcBef>
              <a:spcAft>
                <a:spcPts val="0"/>
              </a:spcAft>
              <a:buClr>
                <a:schemeClr val="dk2"/>
              </a:buClr>
              <a:buSzPts val="1500"/>
              <a:buAutoNum type="arabicPeriod"/>
            </a:pPr>
            <a:r>
              <a:rPr lang="en" sz="1500" dirty="0">
                <a:solidFill>
                  <a:schemeClr val="dk2"/>
                </a:solidFill>
                <a:latin typeface="Libre Franklin"/>
                <a:ea typeface="Libre Franklin"/>
                <a:cs typeface="Libre Franklin"/>
                <a:sym typeface="Libre Franklin"/>
              </a:rPr>
              <a:t>Increasing opportunities and allocating resources to Tribal Nation participation in environmental impact statements and assessments</a:t>
            </a:r>
            <a:endParaRPr lang="en" sz="1500" dirty="0">
              <a:solidFill>
                <a:schemeClr val="dk2"/>
              </a:solidFill>
              <a:highlight>
                <a:srgbClr val="FF0000"/>
              </a:highlight>
              <a:latin typeface="Libre Franklin"/>
              <a:ea typeface="Libre Franklin"/>
              <a:cs typeface="Libre Franklin"/>
              <a:sym typeface="Libre Franklin"/>
            </a:endParaRPr>
          </a:p>
          <a:p>
            <a:pPr marL="476250" lvl="0" indent="-342900" rtl="0">
              <a:lnSpc>
                <a:spcPct val="200000"/>
              </a:lnSpc>
              <a:spcBef>
                <a:spcPts val="0"/>
              </a:spcBef>
              <a:spcAft>
                <a:spcPts val="0"/>
              </a:spcAft>
              <a:buClr>
                <a:schemeClr val="dk2"/>
              </a:buClr>
              <a:buSzPts val="1500"/>
              <a:buAutoNum type="arabicPeriod"/>
            </a:pPr>
            <a:r>
              <a:rPr lang="en" sz="1500" dirty="0">
                <a:solidFill>
                  <a:schemeClr val="dk2"/>
                </a:solidFill>
                <a:highlight>
                  <a:srgbClr val="FFFFFF"/>
                </a:highlight>
                <a:latin typeface="Libre Franklin"/>
                <a:ea typeface="Libre Franklin"/>
                <a:cs typeface="Libre Franklin"/>
                <a:sym typeface="Libre Franklin"/>
              </a:rPr>
              <a:t>Greater protections for Sacred Sites</a:t>
            </a:r>
          </a:p>
          <a:p>
            <a:pPr marL="476250" lvl="0" indent="-342900" rtl="0">
              <a:lnSpc>
                <a:spcPct val="200000"/>
              </a:lnSpc>
              <a:spcBef>
                <a:spcPts val="0"/>
              </a:spcBef>
              <a:spcAft>
                <a:spcPts val="0"/>
              </a:spcAft>
              <a:buClr>
                <a:schemeClr val="dk2"/>
              </a:buClr>
              <a:buSzPts val="1500"/>
              <a:buAutoNum type="arabicPeriod"/>
            </a:pPr>
            <a:r>
              <a:rPr lang="en" sz="1500" dirty="0">
                <a:solidFill>
                  <a:schemeClr val="dk2"/>
                </a:solidFill>
                <a:highlight>
                  <a:srgbClr val="FFFFFF"/>
                </a:highlight>
                <a:latin typeface="Libre Franklin"/>
                <a:ea typeface="Libre Franklin"/>
                <a:cs typeface="Libre Franklin"/>
                <a:sym typeface="Libre Franklin"/>
              </a:rPr>
              <a:t>Proper considerations given to protecting natural resources and agriculture</a:t>
            </a:r>
          </a:p>
          <a:p>
            <a:pPr marL="476250" lvl="0" indent="-342900" rtl="0">
              <a:lnSpc>
                <a:spcPct val="200000"/>
              </a:lnSpc>
              <a:spcBef>
                <a:spcPts val="0"/>
              </a:spcBef>
              <a:spcAft>
                <a:spcPts val="0"/>
              </a:spcAft>
              <a:buClr>
                <a:schemeClr val="dk2"/>
              </a:buClr>
              <a:buSzPts val="1500"/>
              <a:buAutoNum type="arabicPeriod"/>
            </a:pPr>
            <a:r>
              <a:rPr lang="en" sz="1500" dirty="0">
                <a:solidFill>
                  <a:schemeClr val="dk2"/>
                </a:solidFill>
                <a:highlight>
                  <a:srgbClr val="FFFFFF"/>
                </a:highlight>
                <a:latin typeface="Libre Franklin"/>
                <a:ea typeface="Libre Franklin"/>
                <a:cs typeface="Libre Franklin"/>
                <a:sym typeface="Libre Franklin"/>
              </a:rPr>
              <a:t>Clean energy transition’s disproportionate impact on tribal communities </a:t>
            </a:r>
            <a:endParaRPr sz="1500" dirty="0">
              <a:solidFill>
                <a:schemeClr val="dk2"/>
              </a:solidFill>
              <a:highlight>
                <a:srgbClr val="FFFFFF"/>
              </a:highlight>
              <a:latin typeface="Libre Franklin"/>
              <a:ea typeface="Libre Franklin"/>
              <a:cs typeface="Libre Franklin"/>
              <a:sym typeface="Libre Franklin"/>
            </a:endParaRPr>
          </a:p>
          <a:p>
            <a:pPr marL="0" lvl="0" indent="0" algn="l" rtl="0">
              <a:lnSpc>
                <a:spcPct val="100000"/>
              </a:lnSpc>
              <a:spcBef>
                <a:spcPts val="0"/>
              </a:spcBef>
              <a:spcAft>
                <a:spcPts val="0"/>
              </a:spcAft>
              <a:buNone/>
            </a:pPr>
            <a:endParaRPr sz="1500" dirty="0">
              <a:solidFill>
                <a:schemeClr val="dk2"/>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General Mining Act of 1872 Reform- Priorities for Tribal Nations:Tribal Consultation Process </a:t>
            </a:r>
            <a:endParaRPr dirty="0"/>
          </a:p>
        </p:txBody>
      </p:sp>
      <p:sp>
        <p:nvSpPr>
          <p:cNvPr id="111" name="Google Shape;111;p17"/>
          <p:cNvSpPr txBox="1">
            <a:spLocks noGrp="1"/>
          </p:cNvSpPr>
          <p:nvPr>
            <p:ph type="body" idx="1"/>
          </p:nvPr>
        </p:nvSpPr>
        <p:spPr>
          <a:xfrm>
            <a:off x="729450" y="2159101"/>
            <a:ext cx="7688700" cy="2261100"/>
          </a:xfrm>
          <a:prstGeom prst="rect">
            <a:avLst/>
          </a:prstGeom>
        </p:spPr>
        <p:txBody>
          <a:bodyPr spcFirstLastPara="1" wrap="square" lIns="91425" tIns="91425" rIns="91425" bIns="91425" anchor="t" anchorCtr="0">
            <a:normAutofit/>
          </a:bodyPr>
          <a:lstStyle/>
          <a:p>
            <a:pPr marL="457200" lvl="0" indent="-323850" algn="l" rtl="0">
              <a:lnSpc>
                <a:spcPct val="100000"/>
              </a:lnSpc>
              <a:spcBef>
                <a:spcPts val="0"/>
              </a:spcBef>
              <a:spcAft>
                <a:spcPts val="0"/>
              </a:spcAft>
              <a:buSzPts val="1500"/>
              <a:buFont typeface="Libre Franklin"/>
              <a:buChar char="●"/>
            </a:pPr>
            <a:r>
              <a:rPr lang="en" sz="1500" dirty="0">
                <a:solidFill>
                  <a:srgbClr val="000000"/>
                </a:solidFill>
                <a:latin typeface="Libre Franklin"/>
                <a:ea typeface="Libre Franklin"/>
                <a:cs typeface="Libre Franklin"/>
                <a:sym typeface="Libre Franklin"/>
              </a:rPr>
              <a:t>Quality of tribal consultation process varies </a:t>
            </a: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457200" lvl="0"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Tribal Consultation process is viewed as “checking off a box” </a:t>
            </a: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General Mining Act of 1872 Reform- Priorities for Tribal Nations Cooperating Agency </a:t>
            </a:r>
            <a:endParaRPr dirty="0"/>
          </a:p>
        </p:txBody>
      </p:sp>
      <p:sp>
        <p:nvSpPr>
          <p:cNvPr id="117" name="Google Shape;117;p18"/>
          <p:cNvSpPr txBox="1">
            <a:spLocks noGrp="1"/>
          </p:cNvSpPr>
          <p:nvPr>
            <p:ph type="body" idx="1"/>
          </p:nvPr>
        </p:nvSpPr>
        <p:spPr>
          <a:xfrm>
            <a:off x="729450" y="2212890"/>
            <a:ext cx="7688700" cy="2261100"/>
          </a:xfrm>
          <a:prstGeom prst="rect">
            <a:avLst/>
          </a:prstGeom>
        </p:spPr>
        <p:txBody>
          <a:bodyPr spcFirstLastPara="1" wrap="square" lIns="91425" tIns="91425" rIns="91425" bIns="91425" anchor="t" anchorCtr="0">
            <a:normAutofit/>
          </a:bodyPr>
          <a:lstStyle/>
          <a:p>
            <a:pPr marL="457200" lvl="0"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Resources that allow for Tribes to fully engage in the process of conducting environmental impact statements and assessments on their land </a:t>
            </a:r>
            <a:r>
              <a:rPr lang="en" sz="1500" u="sng" dirty="0">
                <a:solidFill>
                  <a:schemeClr val="hlink"/>
                </a:solidFill>
                <a:latin typeface="Libre Franklin"/>
                <a:ea typeface="Libre Franklin"/>
                <a:cs typeface="Libre Franklin"/>
                <a:sym typeface="Libre Franklin"/>
                <a:hlinkClick r:id="rId3"/>
              </a:rPr>
              <a:t>(NEPA)</a:t>
            </a:r>
            <a:endParaRPr sz="1500" dirty="0">
              <a:solidFill>
                <a:srgbClr val="000000"/>
              </a:solidFill>
              <a:latin typeface="Libre Franklin"/>
              <a:ea typeface="Libre Franklin"/>
              <a:cs typeface="Libre Franklin"/>
              <a:sym typeface="Libre Franklin"/>
            </a:endParaRPr>
          </a:p>
          <a:p>
            <a:pPr marL="914400" lvl="1" indent="-323850" algn="l" rtl="0">
              <a:lnSpc>
                <a:spcPct val="100000"/>
              </a:lnSpc>
              <a:spcBef>
                <a:spcPts val="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Allows for Indigenous land knowledge to be incorporated into environmental impact statements and assessments</a:t>
            </a:r>
            <a:endParaRPr sz="1500" dirty="0">
              <a:solidFill>
                <a:srgbClr val="000000"/>
              </a:solidFill>
              <a:latin typeface="Libre Franklin"/>
              <a:ea typeface="Libre Franklin"/>
              <a:cs typeface="Libre Franklin"/>
              <a:sym typeface="Libre Franklin"/>
            </a:endParaRPr>
          </a:p>
          <a:p>
            <a:pPr marL="45720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a:p>
            <a:pPr marL="0" lvl="0" indent="0" algn="l" rtl="0">
              <a:lnSpc>
                <a:spcPct val="100000"/>
              </a:lnSpc>
              <a:spcBef>
                <a:spcPts val="0"/>
              </a:spcBef>
              <a:spcAft>
                <a:spcPts val="0"/>
              </a:spcAft>
              <a:buNone/>
            </a:pPr>
            <a:endParaRPr sz="1500" dirty="0">
              <a:solidFill>
                <a:srgbClr val="000000"/>
              </a:solidFill>
              <a:latin typeface="Libre Franklin"/>
              <a:ea typeface="Libre Franklin"/>
              <a:cs typeface="Libre Franklin"/>
              <a:sym typeface="Libre Frankli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NCAI Updates on Mining Reform Efforts</a:t>
            </a:r>
            <a:endParaRPr dirty="0"/>
          </a:p>
        </p:txBody>
      </p:sp>
      <p:sp>
        <p:nvSpPr>
          <p:cNvPr id="123" name="Google Shape;123;p1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lnSpcReduction="10000"/>
          </a:bodyPr>
          <a:lstStyle/>
          <a:p>
            <a:pPr marL="457200" lvl="0" indent="-323850" algn="l" rtl="0">
              <a:spcBef>
                <a:spcPts val="0"/>
              </a:spcBef>
              <a:spcAft>
                <a:spcPts val="0"/>
              </a:spcAft>
              <a:buClr>
                <a:srgbClr val="000000"/>
              </a:buClr>
              <a:buSzPts val="1500"/>
              <a:buFont typeface="Libre Franklin"/>
              <a:buAutoNum type="arabicPeriod"/>
            </a:pPr>
            <a:r>
              <a:rPr lang="en" sz="1500" u="sng" dirty="0">
                <a:solidFill>
                  <a:schemeClr val="accent5"/>
                </a:solidFill>
                <a:latin typeface="Libre Franklin"/>
                <a:ea typeface="Libre Franklin"/>
                <a:cs typeface="Libre Franklin"/>
                <a:sym typeface="Libre Franklin"/>
                <a:hlinkClick r:id="rId3"/>
              </a:rPr>
              <a:t>Interagency Working Group on Mining</a:t>
            </a:r>
            <a:r>
              <a:rPr lang="en" sz="1500" dirty="0">
                <a:solidFill>
                  <a:srgbClr val="000000"/>
                </a:solidFill>
                <a:latin typeface="Libre Franklin"/>
                <a:ea typeface="Libre Franklin"/>
                <a:cs typeface="Libre Franklin"/>
                <a:sym typeface="Libre Franklin"/>
                <a:hlinkClick r:id="rId3"/>
              </a:rPr>
              <a:t> Reform</a:t>
            </a:r>
            <a:r>
              <a:rPr lang="en" sz="1500" dirty="0">
                <a:solidFill>
                  <a:srgbClr val="000000"/>
                </a:solidFill>
                <a:latin typeface="Libre Franklin"/>
                <a:ea typeface="Libre Franklin"/>
                <a:cs typeface="Libre Franklin"/>
                <a:sym typeface="Libre Franklin"/>
              </a:rPr>
              <a:t> at the Department of Interior </a:t>
            </a:r>
            <a:endParaRPr sz="1500" dirty="0">
              <a:solidFill>
                <a:srgbClr val="000000"/>
              </a:solidFill>
              <a:highlight>
                <a:srgbClr val="FF0000"/>
              </a:highlight>
              <a:latin typeface="Libre Franklin"/>
              <a:ea typeface="Libre Franklin"/>
              <a:cs typeface="Libre Franklin"/>
              <a:sym typeface="Libre Franklin"/>
            </a:endParaRPr>
          </a:p>
          <a:p>
            <a:pPr marL="457200" lvl="0" indent="-323850" algn="l" rtl="0">
              <a:spcBef>
                <a:spcPts val="0"/>
              </a:spcBef>
              <a:spcAft>
                <a:spcPts val="0"/>
              </a:spcAft>
              <a:buClr>
                <a:srgbClr val="000000"/>
              </a:buClr>
              <a:buSzPts val="1500"/>
              <a:buFont typeface="Libre Franklin"/>
              <a:buAutoNum type="arabicPeriod"/>
            </a:pPr>
            <a:r>
              <a:rPr lang="en" sz="1500" dirty="0">
                <a:solidFill>
                  <a:srgbClr val="000000"/>
                </a:solidFill>
                <a:latin typeface="Libre Franklin"/>
                <a:ea typeface="Libre Franklin"/>
                <a:cs typeface="Libre Franklin"/>
                <a:sym typeface="Libre Franklin"/>
              </a:rPr>
              <a:t>May, 2022– </a:t>
            </a:r>
            <a:r>
              <a:rPr lang="en" sz="1500" u="sng" dirty="0">
                <a:solidFill>
                  <a:schemeClr val="hlink"/>
                </a:solidFill>
                <a:latin typeface="Libre Franklin"/>
                <a:ea typeface="Libre Franklin"/>
                <a:cs typeface="Libre Franklin"/>
                <a:sym typeface="Libre Franklin"/>
                <a:hlinkClick r:id="rId4"/>
              </a:rPr>
              <a:t>Whitehouse Stakeholder Convening on Mining Reform</a:t>
            </a:r>
            <a:endParaRPr sz="1500" dirty="0">
              <a:solidFill>
                <a:srgbClr val="000000"/>
              </a:solidFill>
              <a:highlight>
                <a:srgbClr val="FF0000"/>
              </a:highlight>
              <a:latin typeface="Libre Franklin"/>
              <a:ea typeface="Libre Franklin"/>
              <a:cs typeface="Libre Franklin"/>
              <a:sym typeface="Libre Franklin"/>
            </a:endParaRPr>
          </a:p>
          <a:p>
            <a:pPr marL="457200" lvl="0" indent="-323850" algn="l" rtl="0">
              <a:spcBef>
                <a:spcPts val="0"/>
              </a:spcBef>
              <a:spcAft>
                <a:spcPts val="0"/>
              </a:spcAft>
              <a:buClr>
                <a:srgbClr val="000000"/>
              </a:buClr>
              <a:buSzPts val="1500"/>
              <a:buFont typeface="Libre Franklin"/>
              <a:buAutoNum type="arabicPeriod"/>
            </a:pPr>
            <a:r>
              <a:rPr lang="en" sz="1500" dirty="0">
                <a:solidFill>
                  <a:srgbClr val="000000"/>
                </a:solidFill>
                <a:latin typeface="Libre Franklin"/>
                <a:ea typeface="Libre Franklin"/>
                <a:cs typeface="Libre Franklin"/>
                <a:sym typeface="Libre Franklin"/>
              </a:rPr>
              <a:t>Recent National Congress of American Indians Resolutions pertaining to Mining Act of 1872 Reform Efforts</a:t>
            </a:r>
            <a:endParaRPr sz="1500" dirty="0">
              <a:solidFill>
                <a:srgbClr val="000000"/>
              </a:solidFill>
              <a:latin typeface="Libre Franklin"/>
              <a:ea typeface="Libre Franklin"/>
              <a:cs typeface="Libre Franklin"/>
              <a:sym typeface="Libre Franklin"/>
            </a:endParaRPr>
          </a:p>
          <a:p>
            <a:pPr marL="914400" lvl="1" indent="-323850" algn="l" rtl="0">
              <a:spcBef>
                <a:spcPts val="0"/>
              </a:spcBef>
              <a:spcAft>
                <a:spcPts val="0"/>
              </a:spcAft>
              <a:buClr>
                <a:srgbClr val="000000"/>
              </a:buClr>
              <a:buSzPts val="1500"/>
              <a:buFont typeface="Libre Franklin"/>
              <a:buAutoNum type="alphaLcPeriod"/>
            </a:pPr>
            <a:r>
              <a:rPr lang="en" sz="1500" dirty="0">
                <a:solidFill>
                  <a:srgbClr val="000000"/>
                </a:solidFill>
                <a:latin typeface="Libre Franklin"/>
                <a:ea typeface="Libre Franklin"/>
                <a:cs typeface="Libre Franklin"/>
                <a:sym typeface="Libre Franklin"/>
              </a:rPr>
              <a:t> </a:t>
            </a:r>
            <a:r>
              <a:rPr lang="en" sz="1500" b="1" u="sng" dirty="0">
                <a:solidFill>
                  <a:schemeClr val="hlink"/>
                </a:solidFill>
                <a:latin typeface="Libre Franklin"/>
                <a:ea typeface="Libre Franklin"/>
                <a:cs typeface="Libre Franklin"/>
                <a:sym typeface="Libre Franklin"/>
                <a:hlinkClick r:id="rId5"/>
              </a:rPr>
              <a:t>#ANC-22-013</a:t>
            </a:r>
            <a:r>
              <a:rPr lang="en" sz="1500" dirty="0">
                <a:solidFill>
                  <a:srgbClr val="000000"/>
                </a:solidFill>
                <a:latin typeface="Libre Franklin"/>
                <a:ea typeface="Libre Franklin"/>
                <a:cs typeface="Libre Franklin"/>
                <a:sym typeface="Libre Franklin"/>
              </a:rPr>
              <a:t>: </a:t>
            </a:r>
            <a:r>
              <a:rPr lang="en" sz="1500" i="1" dirty="0">
                <a:solidFill>
                  <a:srgbClr val="000000"/>
                </a:solidFill>
                <a:latin typeface="Libre Franklin"/>
                <a:ea typeface="Libre Franklin"/>
                <a:cs typeface="Libre Franklin"/>
                <a:sym typeface="Libre Franklin"/>
              </a:rPr>
              <a:t>Supporting the Continued Protection of Northern Paiute and Shoshone Traditional Homelands from the Permitted Thacker Pass Lithium Mine in Northern Nevada</a:t>
            </a:r>
            <a:endParaRPr sz="1500" i="1" dirty="0">
              <a:solidFill>
                <a:srgbClr val="000000"/>
              </a:solidFill>
              <a:latin typeface="Libre Franklin"/>
              <a:ea typeface="Libre Franklin"/>
              <a:cs typeface="Libre Franklin"/>
              <a:sym typeface="Libre Franklin"/>
            </a:endParaRPr>
          </a:p>
          <a:p>
            <a:pPr marL="914400" lvl="1" indent="-323850" algn="l" rtl="0">
              <a:spcBef>
                <a:spcPts val="0"/>
              </a:spcBef>
              <a:spcAft>
                <a:spcPts val="0"/>
              </a:spcAft>
              <a:buClr>
                <a:srgbClr val="000000"/>
              </a:buClr>
              <a:buSzPts val="1500"/>
              <a:buFont typeface="Libre Franklin"/>
              <a:buAutoNum type="alphaLcPeriod"/>
            </a:pPr>
            <a:r>
              <a:rPr lang="en" sz="1500" u="sng" dirty="0">
                <a:solidFill>
                  <a:schemeClr val="hlink"/>
                </a:solidFill>
                <a:latin typeface="Libre Franklin"/>
                <a:ea typeface="Libre Franklin"/>
                <a:cs typeface="Libre Franklin"/>
                <a:sym typeface="Libre Franklin"/>
                <a:hlinkClick r:id="rId6"/>
              </a:rPr>
              <a:t> </a:t>
            </a:r>
            <a:r>
              <a:rPr lang="en" sz="1500" b="1" u="sng" dirty="0">
                <a:solidFill>
                  <a:schemeClr val="hlink"/>
                </a:solidFill>
                <a:latin typeface="Libre Franklin"/>
                <a:ea typeface="Libre Franklin"/>
                <a:cs typeface="Libre Franklin"/>
                <a:sym typeface="Libre Franklin"/>
                <a:hlinkClick r:id="rId6"/>
              </a:rPr>
              <a:t>#SAC-22-014</a:t>
            </a:r>
            <a:r>
              <a:rPr lang="en" sz="1500" u="sng" dirty="0">
                <a:solidFill>
                  <a:schemeClr val="hlink"/>
                </a:solidFill>
                <a:latin typeface="Libre Franklin"/>
                <a:ea typeface="Libre Franklin"/>
                <a:cs typeface="Libre Franklin"/>
                <a:sym typeface="Libre Franklin"/>
                <a:hlinkClick r:id="rId6"/>
              </a:rPr>
              <a:t>:</a:t>
            </a:r>
            <a:r>
              <a:rPr lang="en" sz="1500" dirty="0">
                <a:solidFill>
                  <a:srgbClr val="000000"/>
                </a:solidFill>
                <a:latin typeface="Libre Franklin"/>
                <a:ea typeface="Libre Franklin"/>
                <a:cs typeface="Libre Franklin"/>
                <a:sym typeface="Libre Franklin"/>
              </a:rPr>
              <a:t> </a:t>
            </a:r>
            <a:r>
              <a:rPr lang="en" sz="1500" i="1" dirty="0">
                <a:solidFill>
                  <a:srgbClr val="000000"/>
                </a:solidFill>
                <a:latin typeface="Libre Franklin"/>
                <a:ea typeface="Libre Franklin"/>
                <a:cs typeface="Libre Franklin"/>
                <a:sym typeface="Libre Franklin"/>
              </a:rPr>
              <a:t>Support for Mining Reform to Protect Sacred Sites</a:t>
            </a:r>
            <a:endParaRPr sz="1500" i="1" dirty="0">
              <a:solidFill>
                <a:srgbClr val="000000"/>
              </a:solidFill>
              <a:latin typeface="Libre Franklin"/>
              <a:ea typeface="Libre Franklin"/>
              <a:cs typeface="Libre Franklin"/>
              <a:sym typeface="Libre Frankli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Resolution #ANC-22-013</a:t>
            </a:r>
            <a:endParaRPr/>
          </a:p>
        </p:txBody>
      </p:sp>
      <p:sp>
        <p:nvSpPr>
          <p:cNvPr id="129" name="Google Shape;129;p20"/>
          <p:cNvSpPr txBox="1">
            <a:spLocks noGrp="1"/>
          </p:cNvSpPr>
          <p:nvPr>
            <p:ph type="body" idx="1"/>
          </p:nvPr>
        </p:nvSpPr>
        <p:spPr>
          <a:xfrm>
            <a:off x="727650" y="1955931"/>
            <a:ext cx="7688700" cy="2261100"/>
          </a:xfrm>
          <a:prstGeom prst="rect">
            <a:avLst/>
          </a:prstGeom>
        </p:spPr>
        <p:txBody>
          <a:bodyPr spcFirstLastPara="1" wrap="square" lIns="91425" tIns="91425" rIns="91425" bIns="91425" anchor="t" anchorCtr="0">
            <a:noAutofit/>
          </a:bodyPr>
          <a:lstStyle/>
          <a:p>
            <a:pPr marL="457200" lvl="0" indent="-323850" algn="l" rtl="0">
              <a:lnSpc>
                <a:spcPct val="95000"/>
              </a:lnSpc>
              <a:spcBef>
                <a:spcPts val="100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Supporting the Continued Protection of Northern Paiute and Shoshone Traditional Homelands from the Permitted Thacker Pass Lithium Mine in Northern Nevada </a:t>
            </a:r>
            <a:endParaRPr sz="1500" dirty="0">
              <a:solidFill>
                <a:srgbClr val="000000"/>
              </a:solidFill>
              <a:latin typeface="Libre Franklin"/>
              <a:ea typeface="Libre Franklin"/>
              <a:cs typeface="Libre Franklin"/>
              <a:sym typeface="Libre Franklin"/>
            </a:endParaRPr>
          </a:p>
          <a:p>
            <a:pPr marL="914400" lvl="1" indent="-323850" algn="l" rtl="0">
              <a:lnSpc>
                <a:spcPct val="95000"/>
              </a:lnSpc>
              <a:spcBef>
                <a:spcPts val="1200"/>
              </a:spcBef>
              <a:spcAft>
                <a:spcPts val="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Calls for a halt to Mining and Archeological activities at Thacker Pass lithium mine -that comes at the expense of the sacred and cultural patrimony and property of the Native Peoples of Nevada</a:t>
            </a:r>
            <a:endParaRPr sz="1500" dirty="0">
              <a:solidFill>
                <a:srgbClr val="000000"/>
              </a:solidFill>
              <a:latin typeface="Libre Franklin"/>
              <a:ea typeface="Libre Franklin"/>
              <a:cs typeface="Libre Franklin"/>
              <a:sym typeface="Libre Franklin"/>
            </a:endParaRPr>
          </a:p>
          <a:p>
            <a:pPr marL="914400" lvl="1" indent="-323850" algn="l" rtl="0">
              <a:lnSpc>
                <a:spcPct val="95000"/>
              </a:lnSpc>
              <a:spcBef>
                <a:spcPts val="1000"/>
              </a:spcBef>
              <a:spcAft>
                <a:spcPts val="1200"/>
              </a:spcAft>
              <a:buClr>
                <a:srgbClr val="000000"/>
              </a:buClr>
              <a:buSzPts val="1500"/>
              <a:buFont typeface="Libre Franklin"/>
              <a:buChar char="○"/>
            </a:pPr>
            <a:r>
              <a:rPr lang="en" sz="1500" dirty="0">
                <a:solidFill>
                  <a:srgbClr val="000000"/>
                </a:solidFill>
                <a:latin typeface="Libre Franklin"/>
                <a:ea typeface="Libre Franklin"/>
                <a:cs typeface="Libre Franklin"/>
                <a:sym typeface="Libre Franklin"/>
              </a:rPr>
              <a:t>Calls for more robust tribal consultation policies consistent with the U.N. Declaration on the Rights of Indigenous Peoples’ Free, Prior, and Informed Consent policy</a:t>
            </a:r>
            <a:endParaRPr sz="1500" dirty="0">
              <a:solidFill>
                <a:srgbClr val="000000"/>
              </a:solidFill>
              <a:latin typeface="Libre Franklin"/>
              <a:ea typeface="Libre Franklin"/>
              <a:cs typeface="Libre Franklin"/>
              <a:sym typeface="Libre Frankl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Resolution #ANC-22-013</a:t>
            </a:r>
            <a:endParaRPr/>
          </a:p>
        </p:txBody>
      </p:sp>
      <p:sp>
        <p:nvSpPr>
          <p:cNvPr id="135" name="Google Shape;135;p21"/>
          <p:cNvSpPr txBox="1">
            <a:spLocks noGrp="1"/>
          </p:cNvSpPr>
          <p:nvPr>
            <p:ph type="body" idx="1"/>
          </p:nvPr>
        </p:nvSpPr>
        <p:spPr>
          <a:xfrm>
            <a:off x="729450" y="2048139"/>
            <a:ext cx="7688700" cy="2261100"/>
          </a:xfrm>
          <a:prstGeom prst="rect">
            <a:avLst/>
          </a:prstGeom>
        </p:spPr>
        <p:txBody>
          <a:bodyPr spcFirstLastPara="1" wrap="square" lIns="91425" tIns="91425" rIns="91425" bIns="91425" anchor="t" anchorCtr="0">
            <a:normAutofit/>
          </a:bodyPr>
          <a:lstStyle/>
          <a:p>
            <a:pPr marL="457200" lvl="0" indent="-330200" algn="l" rtl="0">
              <a:spcBef>
                <a:spcPts val="0"/>
              </a:spcBef>
              <a:spcAft>
                <a:spcPts val="0"/>
              </a:spcAft>
              <a:buClr>
                <a:srgbClr val="000000"/>
              </a:buClr>
              <a:buSzPts val="1600"/>
              <a:buFont typeface="Libre Franklin"/>
              <a:buChar char="●"/>
            </a:pPr>
            <a:r>
              <a:rPr lang="en" sz="1600" dirty="0">
                <a:solidFill>
                  <a:srgbClr val="000000"/>
                </a:solidFill>
                <a:latin typeface="Libre Franklin"/>
                <a:ea typeface="Libre Franklin"/>
                <a:cs typeface="Libre Franklin"/>
                <a:sym typeface="Libre Franklin"/>
              </a:rPr>
              <a:t>Supporting the Continued Protection of Northern Paiute and Shoshone Traditional Homelands from the Permitted Thacker Pass Lithium Mine in </a:t>
            </a:r>
            <a:r>
              <a:rPr lang="en" sz="1500" dirty="0">
                <a:solidFill>
                  <a:srgbClr val="000000"/>
                </a:solidFill>
                <a:latin typeface="Libre Franklin"/>
                <a:ea typeface="Libre Franklin"/>
                <a:cs typeface="Libre Franklin"/>
                <a:sym typeface="Libre Franklin"/>
              </a:rPr>
              <a:t>Northern </a:t>
            </a:r>
            <a:r>
              <a:rPr lang="en" sz="1600" dirty="0">
                <a:solidFill>
                  <a:srgbClr val="000000"/>
                </a:solidFill>
                <a:latin typeface="Libre Franklin"/>
                <a:ea typeface="Libre Franklin"/>
                <a:cs typeface="Libre Franklin"/>
                <a:sym typeface="Libre Franklin"/>
              </a:rPr>
              <a:t>Nevada </a:t>
            </a:r>
            <a:endParaRPr sz="1600" dirty="0">
              <a:solidFill>
                <a:srgbClr val="000000"/>
              </a:solidFill>
              <a:latin typeface="Libre Franklin"/>
              <a:ea typeface="Libre Franklin"/>
              <a:cs typeface="Libre Franklin"/>
              <a:sym typeface="Libre Franklin"/>
            </a:endParaRPr>
          </a:p>
          <a:p>
            <a:pPr marL="914400" lvl="1" indent="-323850" algn="l" rtl="0">
              <a:spcBef>
                <a:spcPts val="1000"/>
              </a:spcBef>
              <a:spcAft>
                <a:spcPts val="1000"/>
              </a:spcAft>
              <a:buClr>
                <a:srgbClr val="000000"/>
              </a:buClr>
              <a:buSzPts val="1500"/>
              <a:buFont typeface="Libre Franklin"/>
              <a:buChar char="○"/>
            </a:pPr>
            <a:r>
              <a:rPr lang="en" sz="1600" dirty="0">
                <a:solidFill>
                  <a:srgbClr val="000000"/>
                </a:solidFill>
                <a:latin typeface="Libre Franklin"/>
                <a:ea typeface="Libre Franklin"/>
                <a:cs typeface="Libre Franklin"/>
                <a:sym typeface="Libre Franklin"/>
              </a:rPr>
              <a:t>Calls for the Department of Interior and the Bureau of Land Management to rescind approvals for the Thacker Pass lithium mine.</a:t>
            </a:r>
            <a:r>
              <a:rPr lang="en" sz="1500" dirty="0">
                <a:solidFill>
                  <a:srgbClr val="000000"/>
                </a:solidFill>
                <a:latin typeface="Libre Franklin"/>
                <a:ea typeface="Libre Franklin"/>
                <a:cs typeface="Libre Franklin"/>
                <a:sym typeface="Libre Franklin"/>
              </a:rPr>
              <a:t> </a:t>
            </a:r>
            <a:endParaRPr sz="1500" dirty="0">
              <a:solidFill>
                <a:srgbClr val="000000"/>
              </a:solidFill>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On-screen Show (16:9)</PresentationFormat>
  <Paragraphs>57</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Raleway</vt:lpstr>
      <vt:lpstr>Lato</vt:lpstr>
      <vt:lpstr>Libre Baskerville</vt:lpstr>
      <vt:lpstr>Times New Roman</vt:lpstr>
      <vt:lpstr>Arial</vt:lpstr>
      <vt:lpstr>Libre Franklin</vt:lpstr>
      <vt:lpstr>Streamline</vt:lpstr>
      <vt:lpstr>National Congress of American Indians: General Mining Act of 1872, Reform, &amp; Policy Updates</vt:lpstr>
      <vt:lpstr>General Mining Act of 1872</vt:lpstr>
      <vt:lpstr>Mining Today and Tribal Communities</vt:lpstr>
      <vt:lpstr>General Mining Act of 1872 Reform- Priorities for Tribal Nations</vt:lpstr>
      <vt:lpstr>General Mining Act of 1872 Reform- Priorities for Tribal Nations:Tribal Consultation Process </vt:lpstr>
      <vt:lpstr>General Mining Act of 1872 Reform- Priorities for Tribal Nations Cooperating Agency </vt:lpstr>
      <vt:lpstr>NCAI Updates on Mining Reform Efforts</vt:lpstr>
      <vt:lpstr>Resolution #ANC-22-013</vt:lpstr>
      <vt:lpstr>Resolution #ANC-22-013</vt:lpstr>
      <vt:lpstr>Resolution #SAC-22-014</vt:lpstr>
      <vt:lpstr>1872 Mining Law </vt:lpstr>
      <vt:lpstr>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Congress of American Indians: General Mining Act of 1872, Reform, &amp; Policy Updates</dc:title>
  <cp:lastModifiedBy>Carolina Wasinger</cp:lastModifiedBy>
  <cp:revision>1</cp:revision>
  <dcterms:modified xsi:type="dcterms:W3CDTF">2022-11-16T21:45:26Z</dcterms:modified>
</cp:coreProperties>
</file>