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80" r:id="rId2"/>
    <p:sldId id="279" r:id="rId3"/>
    <p:sldId id="270" r:id="rId4"/>
    <p:sldId id="258" r:id="rId5"/>
    <p:sldId id="259" r:id="rId6"/>
    <p:sldId id="260" r:id="rId7"/>
    <p:sldId id="276" r:id="rId8"/>
    <p:sldId id="277" r:id="rId9"/>
    <p:sldId id="262" r:id="rId10"/>
    <p:sldId id="272" r:id="rId11"/>
    <p:sldId id="278" r:id="rId12"/>
    <p:sldId id="266" r:id="rId13"/>
    <p:sldId id="268" r:id="rId14"/>
    <p:sldId id="271" r:id="rId15"/>
    <p:sldId id="267"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E0E71-5BCE-43D0-ABA9-2A1864CF862B}" type="datetimeFigureOut">
              <a:rPr lang="en-US" smtClean="0"/>
              <a:t>8/20/2024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8B686-EAD2-4F05-A51A-CDA3A1C43DE1}" type="slidenum">
              <a:rPr lang="en-US" smtClean="0"/>
              <a:t>‹#›</a:t>
            </a:fld>
            <a:endParaRPr lang="en-US"/>
          </a:p>
        </p:txBody>
      </p:sp>
    </p:spTree>
    <p:extLst>
      <p:ext uri="{BB962C8B-B14F-4D97-AF65-F5344CB8AC3E}">
        <p14:creationId xmlns:p14="http://schemas.microsoft.com/office/powerpoint/2010/main" val="5023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a:t>
            </a:fld>
            <a:endParaRPr lang="en-US"/>
          </a:p>
        </p:txBody>
      </p:sp>
    </p:spTree>
    <p:extLst>
      <p:ext uri="{BB962C8B-B14F-4D97-AF65-F5344CB8AC3E}">
        <p14:creationId xmlns:p14="http://schemas.microsoft.com/office/powerpoint/2010/main" val="218418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10</a:t>
            </a:fld>
            <a:endParaRPr lang="en-US"/>
          </a:p>
        </p:txBody>
      </p:sp>
    </p:spTree>
    <p:extLst>
      <p:ext uri="{BB962C8B-B14F-4D97-AF65-F5344CB8AC3E}">
        <p14:creationId xmlns:p14="http://schemas.microsoft.com/office/powerpoint/2010/main" val="312325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155837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12</a:t>
            </a:fld>
            <a:endParaRPr lang="en-US"/>
          </a:p>
        </p:txBody>
      </p:sp>
    </p:spTree>
    <p:extLst>
      <p:ext uri="{BB962C8B-B14F-4D97-AF65-F5344CB8AC3E}">
        <p14:creationId xmlns:p14="http://schemas.microsoft.com/office/powerpoint/2010/main" val="337314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13</a:t>
            </a:fld>
            <a:endParaRPr lang="en-US"/>
          </a:p>
        </p:txBody>
      </p:sp>
    </p:spTree>
    <p:extLst>
      <p:ext uri="{BB962C8B-B14F-4D97-AF65-F5344CB8AC3E}">
        <p14:creationId xmlns:p14="http://schemas.microsoft.com/office/powerpoint/2010/main" val="26463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14</a:t>
            </a:fld>
            <a:endParaRPr lang="en-US"/>
          </a:p>
        </p:txBody>
      </p:sp>
    </p:spTree>
    <p:extLst>
      <p:ext uri="{BB962C8B-B14F-4D97-AF65-F5344CB8AC3E}">
        <p14:creationId xmlns:p14="http://schemas.microsoft.com/office/powerpoint/2010/main" val="93221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15</a:t>
            </a:fld>
            <a:endParaRPr lang="en-US"/>
          </a:p>
        </p:txBody>
      </p:sp>
    </p:spTree>
    <p:extLst>
      <p:ext uri="{BB962C8B-B14F-4D97-AF65-F5344CB8AC3E}">
        <p14:creationId xmlns:p14="http://schemas.microsoft.com/office/powerpoint/2010/main" val="33660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01652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3</a:t>
            </a:fld>
            <a:endParaRPr lang="en-US"/>
          </a:p>
        </p:txBody>
      </p:sp>
    </p:spTree>
    <p:extLst>
      <p:ext uri="{BB962C8B-B14F-4D97-AF65-F5344CB8AC3E}">
        <p14:creationId xmlns:p14="http://schemas.microsoft.com/office/powerpoint/2010/main" val="371982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4</a:t>
            </a:fld>
            <a:endParaRPr lang="en-US"/>
          </a:p>
        </p:txBody>
      </p:sp>
    </p:spTree>
    <p:extLst>
      <p:ext uri="{BB962C8B-B14F-4D97-AF65-F5344CB8AC3E}">
        <p14:creationId xmlns:p14="http://schemas.microsoft.com/office/powerpoint/2010/main" val="299904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5</a:t>
            </a:fld>
            <a:endParaRPr lang="en-US"/>
          </a:p>
        </p:txBody>
      </p:sp>
    </p:spTree>
    <p:extLst>
      <p:ext uri="{BB962C8B-B14F-4D97-AF65-F5344CB8AC3E}">
        <p14:creationId xmlns:p14="http://schemas.microsoft.com/office/powerpoint/2010/main" val="33914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6</a:t>
            </a:fld>
            <a:endParaRPr lang="en-US"/>
          </a:p>
        </p:txBody>
      </p:sp>
    </p:spTree>
    <p:extLst>
      <p:ext uri="{BB962C8B-B14F-4D97-AF65-F5344CB8AC3E}">
        <p14:creationId xmlns:p14="http://schemas.microsoft.com/office/powerpoint/2010/main" val="236634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7799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312271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9</a:t>
            </a:fld>
            <a:endParaRPr lang="en-US"/>
          </a:p>
        </p:txBody>
      </p:sp>
    </p:spTree>
    <p:extLst>
      <p:ext uri="{BB962C8B-B14F-4D97-AF65-F5344CB8AC3E}">
        <p14:creationId xmlns:p14="http://schemas.microsoft.com/office/powerpoint/2010/main" val="312156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8/20/2024</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8/20/2024</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8/20/2024</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8/20/2024</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8/20/2024</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8/20/2024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hs.uky.edu/current-students/complia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uk.instructure.com/enroll/93PGH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slide" Target="slide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mp"/><Relationship Id="rId4" Type="http://schemas.openxmlformats.org/officeDocument/2006/relationships/hyperlink" Target="https://uky-health.castlebranch.com/UK3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400" dirty="0"/>
              <a:t>Compliance Requirements </a:t>
            </a:r>
            <a:br>
              <a:rPr lang="en-US" sz="4400" dirty="0"/>
            </a:br>
            <a:r>
              <a:rPr lang="en-US" sz="4400" dirty="0"/>
              <a:t>for MLT to MLS Majors </a:t>
            </a:r>
          </a:p>
        </p:txBody>
      </p:sp>
      <p:sp>
        <p:nvSpPr>
          <p:cNvPr id="3" name="Subtitle 2"/>
          <p:cNvSpPr>
            <a:spLocks noGrp="1"/>
          </p:cNvSpPr>
          <p:nvPr>
            <p:ph type="subTitle" idx="1"/>
          </p:nvPr>
        </p:nvSpPr>
        <p:spPr>
          <a:xfrm>
            <a:off x="304800" y="2590800"/>
            <a:ext cx="8686800" cy="3276600"/>
          </a:xfrm>
          <a:solidFill>
            <a:schemeClr val="tx2">
              <a:lumMod val="10000"/>
            </a:schemeClr>
          </a:solidFill>
        </p:spPr>
        <p:txBody>
          <a:bodyPr>
            <a:normAutofit/>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endParaRPr lang="en-US" dirty="0"/>
          </a:p>
          <a:p>
            <a:pPr algn="ctr"/>
            <a:r>
              <a:rPr lang="en-US" dirty="0">
                <a:hlinkClick r:id="rId4"/>
              </a:rPr>
              <a:t>https://chs.uky.edu/current-students/compliance</a:t>
            </a:r>
            <a:endParaRPr lang="en-US" dirty="0"/>
          </a:p>
          <a:p>
            <a:pPr algn="ctr"/>
            <a:endParaRPr lang="en-US" dirty="0"/>
          </a:p>
          <a:p>
            <a:pPr algn="ctr"/>
            <a:r>
              <a:rPr lang="en-US" dirty="0"/>
              <a:t>C.T. Wethington Building Room 111</a:t>
            </a:r>
          </a:p>
        </p:txBody>
      </p:sp>
    </p:spTree>
    <p:extLst>
      <p:ext uri="{BB962C8B-B14F-4D97-AF65-F5344CB8AC3E}">
        <p14:creationId xmlns:p14="http://schemas.microsoft.com/office/powerpoint/2010/main" val="381630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p:spPr>
        <p:txBody>
          <a:bodyPr/>
          <a:lstStyle/>
          <a:p>
            <a:pPr algn="ctr"/>
            <a:r>
              <a:rPr lang="en-US" dirty="0"/>
              <a:t>Influenza Vaccination</a:t>
            </a:r>
          </a:p>
        </p:txBody>
      </p:sp>
      <p:sp>
        <p:nvSpPr>
          <p:cNvPr id="4" name="Content Placeholder 3"/>
          <p:cNvSpPr>
            <a:spLocks noGrp="1"/>
          </p:cNvSpPr>
          <p:nvPr>
            <p:ph sz="quarter" idx="14"/>
          </p:nvPr>
        </p:nvSpPr>
        <p:spPr>
          <a:xfrm>
            <a:off x="762000" y="4437112"/>
            <a:ext cx="7540752" cy="2420888"/>
          </a:xfrm>
        </p:spPr>
        <p:txBody>
          <a:bodyPr>
            <a:normAutofit fontScale="62500" lnSpcReduction="20000"/>
          </a:bodyPr>
          <a:lstStyle/>
          <a:p>
            <a:r>
              <a:rPr lang="en-US" sz="2400" dirty="0"/>
              <a:t>You will need to get a flu shot for the </a:t>
            </a:r>
            <a:r>
              <a:rPr lang="en-US" sz="2400" b="1" dirty="0"/>
              <a:t>current flu season SEPT 1 – MARCH 31</a:t>
            </a:r>
            <a:r>
              <a:rPr lang="en-US" sz="2400" dirty="0"/>
              <a:t>.</a:t>
            </a:r>
          </a:p>
          <a:p>
            <a:pPr lvl="1"/>
            <a:r>
              <a:rPr lang="en-US" sz="2200" dirty="0"/>
              <a:t>Any flu shot administered outside of the current flu season will be rejected</a:t>
            </a:r>
          </a:p>
          <a:p>
            <a:pPr marL="384048" lvl="1" indent="0">
              <a:buNone/>
            </a:pPr>
            <a:endParaRPr lang="en-US" sz="2200" dirty="0"/>
          </a:p>
          <a:p>
            <a:r>
              <a:rPr lang="en-US" sz="2400" b="1" dirty="0">
                <a:solidFill>
                  <a:srgbClr val="FFC000"/>
                </a:solidFill>
              </a:rPr>
              <a:t>This document is due no later than November 1</a:t>
            </a:r>
            <a:r>
              <a:rPr lang="en-US" sz="2400" b="1" baseline="30000" dirty="0">
                <a:solidFill>
                  <a:srgbClr val="FFC000"/>
                </a:solidFill>
              </a:rPr>
              <a:t>st</a:t>
            </a:r>
            <a:r>
              <a:rPr lang="en-US" sz="2400" b="1" dirty="0">
                <a:solidFill>
                  <a:srgbClr val="FFC000"/>
                </a:solidFill>
              </a:rPr>
              <a:t>. </a:t>
            </a:r>
          </a:p>
          <a:p>
            <a:pPr marL="18288" indent="0">
              <a:buNone/>
            </a:pPr>
            <a:endParaRPr lang="en-US" sz="2400" b="1" dirty="0">
              <a:solidFill>
                <a:srgbClr val="FFC000"/>
              </a:solidFill>
            </a:endParaRPr>
          </a:p>
          <a:p>
            <a:r>
              <a:rPr lang="en-US" sz="2400" dirty="0"/>
              <a:t>Note that this document will look a little different depending on where you get your flu shot. </a:t>
            </a:r>
          </a:p>
          <a:p>
            <a:pPr marL="18288" indent="0">
              <a:buNone/>
            </a:pPr>
            <a:endParaRPr lang="en-US" sz="2400" dirty="0"/>
          </a:p>
          <a:p>
            <a:r>
              <a:rPr lang="en-US" sz="2400" dirty="0"/>
              <a:t>(must renew every year)</a:t>
            </a:r>
          </a:p>
          <a:p>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4802395" cy="29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08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04800"/>
            <a:ext cx="7543800" cy="914400"/>
          </a:xfrm>
        </p:spPr>
        <p:txBody>
          <a:bodyPr/>
          <a:lstStyle/>
          <a:p>
            <a:pPr algn="ctr"/>
            <a:r>
              <a:rPr lang="en-US" dirty="0"/>
              <a:t>Tuberculosis Test</a:t>
            </a:r>
          </a:p>
        </p:txBody>
      </p:sp>
      <p:sp>
        <p:nvSpPr>
          <p:cNvPr id="3" name="Content Placeholder 2"/>
          <p:cNvSpPr>
            <a:spLocks noGrp="1"/>
          </p:cNvSpPr>
          <p:nvPr>
            <p:ph sz="quarter" idx="13"/>
          </p:nvPr>
        </p:nvSpPr>
        <p:spPr>
          <a:xfrm>
            <a:off x="477456" y="1257300"/>
            <a:ext cx="3273552" cy="3086100"/>
          </a:xfrm>
          <a:ln w="76200">
            <a:solidFill>
              <a:srgbClr val="FF0000"/>
            </a:solidFill>
          </a:ln>
          <a:effectLst>
            <a:outerShdw blurRad="107950" dist="12700" dir="5400000" algn="ctr">
              <a:srgbClr val="000000"/>
            </a:outerShdw>
          </a:effectLst>
        </p:spPr>
        <p:txBody>
          <a:bodyPr>
            <a:normAutofit/>
          </a:bodyPr>
          <a:lstStyle/>
          <a:p>
            <a:r>
              <a:rPr lang="en-US" b="1" u="sng" dirty="0">
                <a:solidFill>
                  <a:prstClr val="white"/>
                </a:solidFill>
                <a:effectLst/>
                <a:latin typeface="Times New Roman" panose="02020603050405020304" pitchFamily="18" charset="0"/>
                <a:cs typeface="Times New Roman" panose="02020603050405020304" pitchFamily="18" charset="0"/>
              </a:rPr>
              <a:t>New MLT to MLS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(2 separate TB skin tests given at least one week apart) or equivalent IGRA Blood test. </a:t>
            </a:r>
            <a:endParaRPr lang="en-US" sz="2000" dirty="0"/>
          </a:p>
        </p:txBody>
      </p:sp>
      <p:sp>
        <p:nvSpPr>
          <p:cNvPr id="5" name="Content Placeholder 4"/>
          <p:cNvSpPr>
            <a:spLocks noGrp="1"/>
          </p:cNvSpPr>
          <p:nvPr>
            <p:ph sz="quarter" idx="14"/>
          </p:nvPr>
        </p:nvSpPr>
        <p:spPr>
          <a:xfrm>
            <a:off x="5067937" y="1257300"/>
            <a:ext cx="3273552" cy="3124200"/>
          </a:xfrm>
          <a:ln w="76200">
            <a:solidFill>
              <a:srgbClr val="FF0000"/>
            </a:solidFill>
          </a:ln>
        </p:spPr>
        <p:txBody>
          <a:bodyPr/>
          <a:lstStyle/>
          <a:p>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free with student ID.  If you have had a TB test within the last year, please bring a copy of the results with you to your appointment</a:t>
            </a:r>
            <a:endParaRPr lang="en-US" dirty="0"/>
          </a:p>
        </p:txBody>
      </p:sp>
      <p:sp>
        <p:nvSpPr>
          <p:cNvPr id="6" name="Oval 5"/>
          <p:cNvSpPr/>
          <p:nvPr/>
        </p:nvSpPr>
        <p:spPr>
          <a:xfrm>
            <a:off x="1752600" y="50292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rPr>
              <a:t>2 step TB test required or IGRA Blood test!</a:t>
            </a:r>
          </a:p>
        </p:txBody>
      </p:sp>
    </p:spTree>
    <p:extLst>
      <p:ext uri="{BB962C8B-B14F-4D97-AF65-F5344CB8AC3E}">
        <p14:creationId xmlns:p14="http://schemas.microsoft.com/office/powerpoint/2010/main" val="31887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1524000"/>
          </a:xfrm>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2286000"/>
            <a:ext cx="3246120" cy="3532632"/>
          </a:xfrm>
        </p:spPr>
        <p:txBody>
          <a:bodyPr>
            <a:normAutofit fontScale="92500"/>
          </a:bodyPr>
          <a:lstStyle/>
          <a:p>
            <a:pPr marL="18288" indent="0">
              <a:buNone/>
            </a:pPr>
            <a:r>
              <a:rPr lang="en-US" dirty="0"/>
              <a:t>I</a:t>
            </a:r>
            <a:r>
              <a:rPr lang="en-US"/>
              <a:t>n </a:t>
            </a:r>
            <a:r>
              <a:rPr lang="en-US" dirty="0"/>
              <a:t>Castle Branch, there is a link to this document. Follow this link </a:t>
            </a:r>
            <a:r>
              <a:rPr lang="en-US" dirty="0">
                <a:hlinkClick r:id="rId3"/>
              </a:rPr>
              <a:t>https://chs.uky.edu/current-students/compliance/forms</a:t>
            </a:r>
            <a:endParaRPr lang="en-US" dirty="0"/>
          </a:p>
          <a:p>
            <a:pPr marL="18288" indent="0">
              <a:buNone/>
            </a:pPr>
            <a:r>
              <a:rPr lang="en-US" dirty="0"/>
              <a:t>You will need to print, read, and sign this document. Then, scan it and upload it for the requirement.</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1219200"/>
          </a:xfrm>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457200" y="1752600"/>
            <a:ext cx="8229600" cy="4800600"/>
          </a:xfrm>
        </p:spPr>
        <p:txBody>
          <a:bodyPr lIns="91440" anchor="t">
            <a:normAutofit fontScale="77500" lnSpcReduction="20000"/>
          </a:bodyPr>
          <a:lstStyle/>
          <a:p>
            <a:endParaRPr lang="en-US" dirty="0"/>
          </a:p>
          <a:p>
            <a:r>
              <a:rPr lang="en-US" dirty="0"/>
              <a:t>Go to this link: </a:t>
            </a:r>
            <a:r>
              <a:rPr lang="en-US" dirty="0">
                <a:hlinkClick r:id="rId3"/>
              </a:rPr>
              <a:t>https://uk.instructure.com/enroll/93PGHL</a:t>
            </a:r>
            <a:endParaRPr lang="en-US" dirty="0"/>
          </a:p>
          <a:p>
            <a:pPr marL="18288" indent="0">
              <a:buNone/>
            </a:pPr>
            <a:endParaRPr lang="en-US" dirty="0"/>
          </a:p>
          <a:p>
            <a:r>
              <a:rPr lang="en-US" dirty="0"/>
              <a:t>Enroll in the Canvas course. (NOTE: You will need your </a:t>
            </a:r>
            <a:r>
              <a:rPr lang="en-US" dirty="0" err="1"/>
              <a:t>LinkBlue</a:t>
            </a:r>
            <a:r>
              <a:rPr lang="en-US" dirty="0"/>
              <a:t> ID  you will need your password to do so. If you do not yet have it, you will   have to wait until you do.) </a:t>
            </a:r>
          </a:p>
          <a:p>
            <a:pPr marL="18288" indent="0">
              <a:buNone/>
            </a:pPr>
            <a:endParaRPr lang="en-US" dirty="0"/>
          </a:p>
          <a:p>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marL="18288" indent="0">
              <a:buNone/>
            </a:pPr>
            <a:endParaRPr lang="en-US" dirty="0"/>
          </a:p>
          <a:p>
            <a:r>
              <a:rPr lang="en-US" dirty="0"/>
              <a:t>Follow the same instructions for the Discrimination training. </a:t>
            </a:r>
          </a:p>
          <a:p>
            <a:pPr marL="18288" indent="0">
              <a:buNone/>
            </a:pPr>
            <a:endParaRPr lang="en-US" dirty="0"/>
          </a:p>
          <a:p>
            <a:r>
              <a:rPr lang="en-US" dirty="0"/>
              <a:t>When both are complete, go to the “Grades” tab. You will then select the “Print Grades” option. Save the document as a PDF (you only need the first page that displays the two grades and your name).</a:t>
            </a:r>
          </a:p>
          <a:p>
            <a:pPr marL="18288" indent="0">
              <a:buNone/>
            </a:pPr>
            <a:endParaRPr lang="en-US" dirty="0"/>
          </a:p>
          <a:p>
            <a:r>
              <a:rPr lang="en-US" dirty="0"/>
              <a:t>Upload this PDF for BOTH the HIPAA and Discrimination training requirements in Castle Branch. </a:t>
            </a:r>
          </a:p>
        </p:txBody>
      </p:sp>
    </p:spTree>
    <p:extLst>
      <p:ext uri="{BB962C8B-B14F-4D97-AF65-F5344CB8AC3E}">
        <p14:creationId xmlns:p14="http://schemas.microsoft.com/office/powerpoint/2010/main" val="57752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1600200"/>
          </a:xfrm>
        </p:spPr>
        <p:txBody>
          <a:bodyPr/>
          <a:lstStyle/>
          <a:p>
            <a:pPr algn="ctr"/>
            <a:r>
              <a:rPr lang="en-US" sz="3200" dirty="0"/>
              <a:t>The document you upload for the HIPAA and Discrimination trainings should look like this: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021046" cy="412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327E02E0-CFB7-4627-887B-11A648C066D6}"/>
                  </a:ext>
                </a:extLst>
              </p:cNvPr>
              <p:cNvGraphicFramePr>
                <a:graphicFrameLocks noChangeAspect="1"/>
              </p:cNvGraphicFramePr>
              <p:nvPr>
                <p:extLst>
                  <p:ext uri="{D42A27DB-BD31-4B8C-83A1-F6EECF244321}">
                    <p14:modId xmlns:p14="http://schemas.microsoft.com/office/powerpoint/2010/main" val="4153056261"/>
                  </p:ext>
                </p:extLst>
              </p:nvPr>
            </p:nvGraphicFramePr>
            <p:xfrm>
              <a:off x="-2820880" y="4483650"/>
              <a:ext cx="2286000" cy="1714500"/>
            </p:xfrm>
            <a:graphic>
              <a:graphicData uri="http://schemas.microsoft.com/office/powerpoint/2016/slidezoom">
                <pslz:sldZm>
                  <pslz:sldZmObj sldId="267" cId="3493121767">
                    <pslz:zmPr id="{9A4700D0-B42B-4A28-A003-22B8894DBEE1}"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4" name="Slide Zoom 3">
                <a:hlinkClick r:id="rId5" action="ppaction://hlinksldjump"/>
                <a:extLst>
                  <a:ext uri="{FF2B5EF4-FFF2-40B4-BE49-F238E27FC236}">
                    <a16:creationId xmlns:a16="http://schemas.microsoft.com/office/drawing/2014/main" id="{327E02E0-CFB7-4627-887B-11A648C066D6}"/>
                  </a:ext>
                </a:extLst>
              </p:cNvPr>
              <p:cNvPicPr>
                <a:picLocks noGrp="1" noRot="1" noChangeAspect="1" noMove="1" noResize="1" noEditPoints="1" noAdjustHandles="1" noChangeArrowheads="1" noChangeShapeType="1"/>
              </p:cNvPicPr>
              <p:nvPr/>
            </p:nvPicPr>
            <p:blipFill>
              <a:blip r:embed="rId6"/>
              <a:stretch>
                <a:fillRect/>
              </a:stretch>
            </p:blipFill>
            <p:spPr>
              <a:xfrm>
                <a:off x="-2820880" y="44836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49516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p:spPr>
        <p:txBody>
          <a:bodyPr/>
          <a:lstStyle/>
          <a:p>
            <a:r>
              <a:rPr lang="en-US" dirty="0"/>
              <a:t>Important Notes</a:t>
            </a:r>
          </a:p>
        </p:txBody>
      </p:sp>
      <p:sp>
        <p:nvSpPr>
          <p:cNvPr id="3" name="Content Placeholder 2"/>
          <p:cNvSpPr>
            <a:spLocks noGrp="1"/>
          </p:cNvSpPr>
          <p:nvPr>
            <p:ph sz="quarter" idx="13"/>
          </p:nvPr>
        </p:nvSpPr>
        <p:spPr>
          <a:xfrm>
            <a:off x="762000" y="1295400"/>
            <a:ext cx="7543800" cy="4800600"/>
          </a:xfrm>
        </p:spPr>
        <p:txBody>
          <a:bodyPr>
            <a:normAutofit lnSpcReduction="10000"/>
          </a:bodyPr>
          <a:lstStyle/>
          <a:p>
            <a:r>
              <a:rPr lang="en-US" b="1" u="sng" dirty="0"/>
              <a:t>Pay attention to due dates! </a:t>
            </a:r>
            <a:r>
              <a:rPr lang="en-US" dirty="0"/>
              <a:t>If you do not complete the requirements in time, a hold could be placed on your UK account. </a:t>
            </a:r>
          </a:p>
          <a:p>
            <a:pPr marL="18288" indent="0">
              <a:buNone/>
            </a:pPr>
            <a:endParaRPr lang="en-US" dirty="0"/>
          </a:p>
          <a:p>
            <a:r>
              <a:rPr lang="en-US" dirty="0"/>
              <a:t>If  Castle Branch rejects one of your submissions, </a:t>
            </a:r>
            <a:r>
              <a:rPr lang="en-US" b="1" u="sng" dirty="0"/>
              <a:t>promptly</a:t>
            </a:r>
            <a:r>
              <a:rPr lang="en-US" dirty="0"/>
              <a:t> address this. They will provide a reason for the rejection. If you still do not understand why a document is not being accepted, you can email </a:t>
            </a:r>
            <a:r>
              <a:rPr lang="en-US" dirty="0">
                <a:hlinkClick r:id="rId3"/>
              </a:rPr>
              <a:t>CHS-Compliance@uky.edu</a:t>
            </a:r>
            <a:endParaRPr lang="en-US" dirty="0"/>
          </a:p>
          <a:p>
            <a:pPr marL="18288" indent="0">
              <a:buNone/>
            </a:pPr>
            <a:endParaRPr lang="en-US" dirty="0"/>
          </a:p>
          <a:p>
            <a:r>
              <a:rPr lang="en-US" dirty="0"/>
              <a:t>Occasionally, flu shots get rejected if the flu season is not explicitly stated on the document. It is required for the date to be listed </a:t>
            </a:r>
            <a:r>
              <a:rPr lang="en-US"/>
              <a:t>and on </a:t>
            </a:r>
            <a:r>
              <a:rPr lang="en-US" dirty="0"/>
              <a:t>the document prior to uploading.  CHECK FIRST in your CB account, to see if this is the reason a flu shot is rejected.</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1000" y="1066800"/>
            <a:ext cx="8001000" cy="5791200"/>
          </a:xfrm>
        </p:spPr>
        <p:txBody>
          <a:bodyPr>
            <a:noAutofit/>
          </a:bodyPr>
          <a:lstStyle/>
          <a:p>
            <a:r>
              <a:rPr lang="en-US" sz="2000" b="1" u="sng" dirty="0"/>
              <a:t>Full Background Check</a:t>
            </a:r>
          </a:p>
          <a:p>
            <a:endParaRPr lang="en-US" sz="2000" b="1" u="sng" dirty="0"/>
          </a:p>
          <a:p>
            <a:r>
              <a:rPr lang="en-US" sz="2000" b="1" u="sng" dirty="0"/>
              <a:t>10 Panel Drug Screening</a:t>
            </a:r>
          </a:p>
          <a:p>
            <a:endParaRPr lang="en-US" sz="2000" b="1" u="sng" dirty="0"/>
          </a:p>
          <a:p>
            <a:r>
              <a:rPr lang="en-US" sz="2000" b="1" u="sng" dirty="0"/>
              <a:t>Clinical Requirements:</a:t>
            </a:r>
          </a:p>
          <a:p>
            <a:pPr lvl="1"/>
            <a:r>
              <a:rPr lang="en-US" sz="2000" b="1" dirty="0"/>
              <a:t>Health Insurance (annual)</a:t>
            </a:r>
          </a:p>
          <a:p>
            <a:pPr lvl="1"/>
            <a:r>
              <a:rPr lang="en-US" sz="2000" b="1" dirty="0"/>
              <a:t>Influenza Shot (annual)</a:t>
            </a:r>
          </a:p>
          <a:p>
            <a:pPr lvl="1"/>
            <a:r>
              <a:rPr lang="en-US" sz="2000" b="1" dirty="0"/>
              <a:t>Tuberculosis Two-Step Skin Test (initial) OR IGRA Blood Test</a:t>
            </a:r>
          </a:p>
          <a:p>
            <a:pPr marL="384048" lvl="1" indent="0">
              <a:buNone/>
            </a:pPr>
            <a:r>
              <a:rPr lang="en-US" sz="2000" b="1" dirty="0"/>
              <a:t>     -One step Skin test or IGRA Blood test for annual renewal</a:t>
            </a:r>
          </a:p>
          <a:p>
            <a:pPr lvl="1"/>
            <a:r>
              <a:rPr lang="en-US" sz="2000" b="1" dirty="0"/>
              <a:t>Immunizations:  Hepatitis B, MMR, Varicella and Tdap documents</a:t>
            </a:r>
          </a:p>
          <a:p>
            <a:pPr lvl="1"/>
            <a:r>
              <a:rPr lang="en-US" sz="2000" b="1" dirty="0"/>
              <a:t>Commitment to Behavioral Standard in Patient Care</a:t>
            </a:r>
          </a:p>
          <a:p>
            <a:pPr lvl="1"/>
            <a:r>
              <a:rPr lang="en-US" sz="2000" b="1" dirty="0"/>
              <a:t>HIPAA Training</a:t>
            </a:r>
          </a:p>
          <a:p>
            <a:pPr lvl="1"/>
            <a:r>
              <a:rPr lang="en-US" sz="2000" b="1" dirty="0"/>
              <a:t>Discrimination and Harassment Training</a:t>
            </a:r>
          </a:p>
          <a:p>
            <a:pPr marL="384048" lvl="1" indent="0">
              <a:buNone/>
            </a:pPr>
            <a:endParaRPr lang="en-US" sz="2000" b="1" dirty="0"/>
          </a:p>
          <a:p>
            <a:pPr marL="749808" lvl="2" indent="0">
              <a:buNone/>
            </a:pPr>
            <a:endParaRPr lang="en-US" sz="1200" b="1" dirty="0"/>
          </a:p>
        </p:txBody>
      </p:sp>
      <p:sp>
        <p:nvSpPr>
          <p:cNvPr id="2" name="Title 1"/>
          <p:cNvSpPr>
            <a:spLocks noGrp="1"/>
          </p:cNvSpPr>
          <p:nvPr>
            <p:ph type="title"/>
          </p:nvPr>
        </p:nvSpPr>
        <p:spPr>
          <a:xfrm>
            <a:off x="533400" y="152400"/>
            <a:ext cx="7543800" cy="762000"/>
          </a:xfrm>
        </p:spPr>
        <p:txBody>
          <a:bodyPr>
            <a:normAutofit fontScale="90000"/>
          </a:bodyPr>
          <a:lstStyle/>
          <a:p>
            <a:pPr algn="ctr"/>
            <a:r>
              <a:rPr lang="en-US" dirty="0">
                <a:solidFill>
                  <a:srgbClr val="FF0000"/>
                </a:solidFill>
              </a:rPr>
              <a:t>Clinical Requirements</a:t>
            </a:r>
          </a:p>
        </p:txBody>
      </p:sp>
    </p:spTree>
    <p:extLst>
      <p:ext uri="{BB962C8B-B14F-4D97-AF65-F5344CB8AC3E}">
        <p14:creationId xmlns:p14="http://schemas.microsoft.com/office/powerpoint/2010/main" val="352260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828800"/>
            <a:ext cx="7086600" cy="3657599"/>
          </a:xfrm>
        </p:spPr>
        <p:txBody>
          <a:bodyPr/>
          <a:lstStyle/>
          <a:p>
            <a:r>
              <a:rPr lang="en-US" dirty="0"/>
              <a:t>The full background check and drug screening are due </a:t>
            </a:r>
            <a:r>
              <a:rPr lang="en-US" dirty="0">
                <a:solidFill>
                  <a:srgbClr val="FFC000"/>
                </a:solidFill>
              </a:rPr>
              <a:t>September 1st</a:t>
            </a:r>
            <a:r>
              <a:rPr lang="en-US" dirty="0"/>
              <a:t>.</a:t>
            </a:r>
          </a:p>
          <a:p>
            <a:endParaRPr lang="en-US" dirty="0"/>
          </a:p>
          <a:p>
            <a:r>
              <a:rPr lang="en-US" dirty="0"/>
              <a:t>The clinical requirements and trainings are due by  </a:t>
            </a:r>
            <a:r>
              <a:rPr lang="en-US" dirty="0">
                <a:solidFill>
                  <a:srgbClr val="FFC000"/>
                </a:solidFill>
              </a:rPr>
              <a:t>October 1st. </a:t>
            </a:r>
          </a:p>
          <a:p>
            <a:pPr marL="18288" indent="0">
              <a:buNone/>
            </a:pPr>
            <a:endParaRPr lang="en-US" dirty="0"/>
          </a:p>
          <a:p>
            <a:r>
              <a:rPr lang="en-US" dirty="0"/>
              <a:t>The trainings will be due 2-3 weeks after orientation. You will receive more information about how to complete these at orientation.</a:t>
            </a:r>
          </a:p>
        </p:txBody>
      </p:sp>
      <p:sp>
        <p:nvSpPr>
          <p:cNvPr id="3" name="Title 2"/>
          <p:cNvSpPr>
            <a:spLocks noGrp="1"/>
          </p:cNvSpPr>
          <p:nvPr>
            <p:ph type="title"/>
          </p:nvPr>
        </p:nvSpPr>
        <p:spPr>
          <a:xfrm>
            <a:off x="609600" y="457200"/>
            <a:ext cx="7543800" cy="914400"/>
          </a:xfrm>
        </p:spPr>
        <p:txBody>
          <a:bodyPr/>
          <a:lstStyle/>
          <a:p>
            <a:pPr algn="ctr"/>
            <a:r>
              <a:rPr lang="en-US" dirty="0"/>
              <a:t>Due Dates</a:t>
            </a:r>
          </a:p>
        </p:txBody>
      </p:sp>
    </p:spTree>
    <p:extLst>
      <p:ext uri="{BB962C8B-B14F-4D97-AF65-F5344CB8AC3E}">
        <p14:creationId xmlns:p14="http://schemas.microsoft.com/office/powerpoint/2010/main" val="38534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9050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54086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1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53000" y="533400"/>
            <a:ext cx="4191000" cy="57150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t>Go to: </a:t>
            </a:r>
            <a:r>
              <a:rPr lang="en-US" sz="1600" u="sng" dirty="0">
                <a:hlinkClick r:id="rId4"/>
              </a:rPr>
              <a:t>https://uky-health.castlebranch.com/UK33</a:t>
            </a:r>
            <a:endParaRPr lang="en-US" sz="1600" u="sng" dirty="0"/>
          </a:p>
          <a:p>
            <a:pPr>
              <a:lnSpc>
                <a:spcPct val="150000"/>
              </a:lnSpc>
            </a:pPr>
            <a:r>
              <a:rPr lang="en-US" sz="1600" u="sng" dirty="0"/>
              <a:t>or scan QR code  </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Click </a:t>
            </a:r>
            <a:r>
              <a:rPr lang="en-US" sz="1600"/>
              <a:t>on “Place Order”</a:t>
            </a:r>
            <a:endParaRPr lang="en-US" sz="1600" dirty="0"/>
          </a:p>
          <a:p>
            <a:pPr marL="285750" indent="-285750">
              <a:lnSpc>
                <a:spcPct val="150000"/>
              </a:lnSpc>
              <a:buFont typeface="Arial" panose="020B0604020202020204" pitchFamily="34" charset="0"/>
              <a:buChar char="•"/>
            </a:pPr>
            <a:r>
              <a:rPr lang="en-US" sz="1600" dirty="0"/>
              <a:t>Select “Medical Laboratory Sciences”(Lexington campus)</a:t>
            </a:r>
          </a:p>
          <a:p>
            <a:pPr marL="285750" indent="-285750">
              <a:lnSpc>
                <a:spcPct val="150000"/>
              </a:lnSpc>
              <a:buFont typeface="Arial" panose="020B0604020202020204" pitchFamily="34" charset="0"/>
              <a:buChar char="•"/>
            </a:pPr>
            <a:r>
              <a:rPr lang="en-US" sz="1600" dirty="0"/>
              <a:t>Select : UK38online:  MLT Online only (Background Check, Drug Test and Medical Document Manager)</a:t>
            </a:r>
          </a:p>
          <a:p>
            <a:pPr marL="285750" indent="-285750">
              <a:lnSpc>
                <a:spcPct val="150000"/>
              </a:lnSpc>
              <a:buFont typeface="Arial" panose="020B0604020202020204" pitchFamily="34" charset="0"/>
              <a:buChar char="•"/>
            </a:pPr>
            <a:r>
              <a:rPr lang="en-US" sz="1600" dirty="0"/>
              <a:t>You will then be directed to review your order, and then enter your personal details </a:t>
            </a:r>
          </a:p>
          <a:p>
            <a:pPr marL="285750" indent="-285750">
              <a:lnSpc>
                <a:spcPct val="150000"/>
              </a:lnSpc>
              <a:buFont typeface="Arial" panose="020B0604020202020204" pitchFamily="34" charset="0"/>
              <a:buChar char="•"/>
            </a:pPr>
            <a:r>
              <a:rPr lang="en-US" sz="1600" b="1" dirty="0"/>
              <a:t>The cost is $103.</a:t>
            </a:r>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pic>
        <p:nvPicPr>
          <p:cNvPr id="5" name="Picture 4">
            <a:extLst>
              <a:ext uri="{FF2B5EF4-FFF2-40B4-BE49-F238E27FC236}">
                <a16:creationId xmlns:a16="http://schemas.microsoft.com/office/drawing/2014/main" id="{D65E4B50-963B-487A-BFE9-9FA5310CF456}"/>
              </a:ext>
            </a:extLst>
          </p:cNvPr>
          <p:cNvPicPr>
            <a:picLocks noChangeAspect="1"/>
          </p:cNvPicPr>
          <p:nvPr/>
        </p:nvPicPr>
        <p:blipFill>
          <a:blip r:embed="rId6"/>
          <a:stretch>
            <a:fillRect/>
          </a:stretch>
        </p:blipFill>
        <p:spPr>
          <a:xfrm>
            <a:off x="7045667" y="1371600"/>
            <a:ext cx="1371600" cy="1066801"/>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685801"/>
            <a:ext cx="7239000" cy="5638799"/>
          </a:xfrm>
        </p:spPr>
        <p:txBody>
          <a:bodyPr>
            <a:normAutofit/>
          </a:bodyPr>
          <a:lstStyle/>
          <a:p>
            <a:r>
              <a:rPr lang="en-US" sz="2800" dirty="0"/>
              <a:t>Your background check will begin immediately upon purchasing. </a:t>
            </a:r>
          </a:p>
          <a:p>
            <a:pPr marL="18288" indent="0">
              <a:buNone/>
            </a:pPr>
            <a:endParaRPr lang="en-US" sz="2800" dirty="0"/>
          </a:p>
          <a:p>
            <a:r>
              <a:rPr lang="en-US" sz="2800" dirty="0"/>
              <a:t>Instructions for your Drug Screening will be provided within your Castle Branch “To Do List” within three business days. You will be able to download the registration form and locate a LabCorp near you to process the specimen.  </a:t>
            </a:r>
            <a:r>
              <a:rPr lang="en-US" sz="2800" i="1" u="sng" dirty="0"/>
              <a:t>It is your responsibility to make sure that you allow enough time for us to receive the result prior to the start of courses.</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144379" y="90342"/>
            <a:ext cx="899962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276724" y="1754142"/>
            <a:ext cx="5642811" cy="4462760"/>
          </a:xfrm>
          <a:prstGeom prst="rect">
            <a:avLst/>
          </a:prstGeom>
        </p:spPr>
        <p:txBody>
          <a:bodyPr wrap="square">
            <a:spAutoFit/>
          </a:bodyPr>
          <a:lstStyle/>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tests given at least 1 week apart) or IGRA Blood Test</a:t>
            </a:r>
          </a:p>
          <a:p>
            <a:pPr marL="1092708" lvl="2"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the following year for renewal.</a:t>
            </a:r>
          </a:p>
          <a:p>
            <a:pPr marL="1092708" lvl="2" indent="-342900" defTabSz="914400">
              <a:spcBef>
                <a:spcPct val="20000"/>
              </a:spcBef>
              <a:buSzPct val="60000"/>
              <a:buFont typeface="Wingdings" panose="05000000000000000000" pitchFamily="2" charset="2"/>
              <a:buChar char="Ø"/>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56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86281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1"/>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433965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2 step TB test (2 separate TB skin tests given at least 1 week apart) or QuantiFERON blood test.</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20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14400"/>
          </a:xfrm>
        </p:spPr>
        <p:txBody>
          <a:bodyPr/>
          <a:lstStyle/>
          <a:p>
            <a:r>
              <a:rPr lang="en-US" dirty="0"/>
              <a:t>Health Insurance</a:t>
            </a:r>
          </a:p>
        </p:txBody>
      </p:sp>
      <p:sp>
        <p:nvSpPr>
          <p:cNvPr id="3" name="Content Placeholder 2"/>
          <p:cNvSpPr>
            <a:spLocks noGrp="1"/>
          </p:cNvSpPr>
          <p:nvPr>
            <p:ph sz="quarter" idx="13"/>
          </p:nvPr>
        </p:nvSpPr>
        <p:spPr>
          <a:xfrm>
            <a:off x="762000" y="1066800"/>
            <a:ext cx="3273552" cy="5791200"/>
          </a:xfrm>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marL="18288" indent="0">
              <a:buNone/>
            </a:pPr>
            <a:endParaRPr lang="en-US" sz="2400" dirty="0"/>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marL="18288" indent="0">
              <a:buNone/>
            </a:pPr>
            <a:endParaRPr lang="en-US" sz="2400" u="sng" dirty="0"/>
          </a:p>
          <a:p>
            <a:pPr>
              <a:buFont typeface="Wingdings" panose="05000000000000000000" pitchFamily="2" charset="2"/>
              <a:buChar char="Ø"/>
            </a:pPr>
            <a:r>
              <a:rPr lang="en-US" sz="2400" dirty="0"/>
              <a:t>Make sure that you upload a copy of the front AND the back of the insurance card and any other documents needed as 1 upload/submission.</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3730625" cy="2610948"/>
          </a:xfrm>
          <a:prstGeom prst="rect">
            <a:avLst/>
          </a:prstGeom>
          <a:noFill/>
          <a:ln>
            <a:noFill/>
          </a:ln>
        </p:spPr>
      </p:pic>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MLS Majors &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4 - &amp;quot;How to get started: Create an account on Castle Branch&amp;quot;&quot;/&gt;&lt;property id=&quot;20307&quot; value=&quot;258&quot;/&gt;&lt;/object&gt;&lt;object type=&quot;3&quot; unique_id=&quot;10006&quot;&gt;&lt;property id=&quot;20148&quot; value=&quot;5&quot;/&gt;&lt;property id=&quot;20300&quot; value=&quot;Slide 5&quot;/&gt;&lt;property id=&quot;20307&quot; value=&quot;259&quot;/&gt;&lt;/object&gt;&lt;object type=&quot;3&quot; unique_id=&quot;10007&quot;&gt;&lt;property id=&quot;20148&quot; value=&quot;5&quot;/&gt;&lt;property id=&quot;20300&quot; value=&quot;Slide 6&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2&quot;&gt;&lt;property id=&quot;20148&quot; value=&quot;5&quot;/&gt;&lt;property id=&quot;20300&quot; value=&quot;Slide 13 - &amp;quot;Tuberculosis Test&amp;quot;&quot;/&gt;&lt;property id=&quot;20307&quot; value=&quot;265&quot;/&gt;&lt;/object&gt;&lt;object type=&quot;3&quot; unique_id=&quot;10013&quot;&gt;&lt;property id=&quot;20148&quot; value=&quot;5&quot;/&gt;&lt;property id=&quot;20300&quot; value=&quot;Slide 14 - &amp;quot;Commitment to Behavioral Standard in Patient Care&amp;quot;&quot;/&gt;&lt;property id=&quot;20307&quot; value=&quot;266&quot;/&gt;&lt;/object&gt;&lt;object type=&quot;3&quot; unique_id=&quot;10014&quot;&gt;&lt;property id=&quot;20148&quot; value=&quot;5&quot;/&gt;&lt;property id=&quot;20300&quot; value=&quot;Slide 15 - &amp;quot;HIPAA and Discrimination and Harassment Trainings&amp;quot;&quot;/&gt;&lt;property id=&quot;20307&quot; value=&quot;268&quot;/&gt;&lt;/object&gt;&lt;object type=&quot;3&quot; unique_id=&quot;10015&quot;&gt;&lt;property id=&quot;20148&quot; value=&quot;5&quot;/&gt;&lt;property id=&quot;20300&quot; value=&quot;Slide 17 - &amp;quot;Other Trainings&amp;quot;&quot;/&gt;&lt;property id=&quot;20307&quot; value=&quot;269&quot;/&gt;&lt;/object&gt;&lt;object type=&quot;3&quot; unique_id=&quot;10016&quot;&gt;&lt;property id=&quot;20148&quot; value=&quot;5&quot;/&gt;&lt;property id=&quot;20300&quot; value=&quot;Slide 18 - &amp;quot;Important Notes&amp;quot;&quot;/&gt;&lt;property id=&quot;20307&quot; value=&quot;267&quot;/&gt;&lt;/object&gt;&lt;object type=&quot;3&quot; unique_id=&quot;10455&quot;&gt;&lt;property id=&quot;20148&quot; value=&quot;5&quot;/&gt;&lt;property id=&quot;20300&quot; value=&quot;Slide 3 - &amp;quot;Due Dates&amp;quot;&quot;/&gt;&lt;property id=&quot;20307&quot; value=&quot;270&quot;/&gt;&lt;/object&gt;&lt;object type=&quot;3&quot; unique_id=&quot;10456&quot;&gt;&lt;property id=&quot;20148&quot; value=&quot;5&quot;/&gt;&lt;property id=&quot;20300&quot; value=&quot;Slide 16 - &amp;quot;The document you upload for the HIPAA and Discrimination trainings should look like this:&amp;quot;&quot;/&gt;&lt;property id=&quot;20307&quot; value=&quot;271&quot;/&gt;&lt;/object&gt;&lt;object type=&quot;3&quot; unique_id=&quot;11688&quot;&gt;&lt;property id=&quot;20148&quot; value=&quot;5&quot;/&gt;&lt;property id=&quot;20300&quot; value=&quot;Slide 9 - &amp;quot;Influenza Vaccination&amp;quot;&quot;/&gt;&lt;property id=&quot;20307&quot; value=&quot;272&quot;/&gt;&lt;/object&gt;&lt;object type=&quot;3&quot; unique_id=&quot;11689&quot;&gt;&lt;property id=&quot;20148&quot; value=&quot;5&quot;/&gt;&lt;property id=&quot;20300&quot; value=&quot;Slide 10 - &amp;quot;Compliance Form&amp;quot;&quot;/&gt;&lt;property id=&quot;20307&quot; value=&quot;273&quot;/&gt;&lt;/object&gt;&lt;object type=&quot;3&quot; unique_id=&quot;11690&quot;&gt;&lt;property id=&quot;20148&quot; value=&quot;5&quot;/&gt;&lt;property id=&quot;20300&quot; value=&quot;Slide 11 - &amp;quot;Compliance Form&amp;quot;&quot;/&gt;&lt;property id=&quot;20307&quot; value=&quot;274&quot;/&gt;&lt;/object&gt;&lt;object type=&quot;3&quot; unique_id=&quot;11691&quot;&gt;&lt;property id=&quot;20148&quot; value=&quot;5&quot;/&gt;&lt;property id=&quot;20300&quot; value=&quot;Slide 12 - &amp;quot;Compliance Form&amp;quot;&quot;/&gt;&lt;property id=&quot;20307&quot; value=&quot;275&quot;/&gt;&lt;/object&gt;&lt;/object&gt;&lt;object type=&quot;8&quot; unique_id=&quot;1003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980</TotalTime>
  <Words>1088</Words>
  <Application>Microsoft Office PowerPoint</Application>
  <PresentationFormat>On-screen Show (4:3)</PresentationFormat>
  <Paragraphs>112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Palatino Linotype</vt:lpstr>
      <vt:lpstr>Times New Roman</vt:lpstr>
      <vt:lpstr>Trebuchet MS</vt:lpstr>
      <vt:lpstr>Wingdings</vt:lpstr>
      <vt:lpstr>Elemental</vt:lpstr>
      <vt:lpstr>Compliance Requirements  for MLT to MLS Majors </vt:lpstr>
      <vt:lpstr>Clinical Requirements</vt:lpstr>
      <vt:lpstr>Due Dates</vt:lpstr>
      <vt:lpstr>How to get started: Create an account on Castle Branch</vt:lpstr>
      <vt:lpstr>PowerPoint Presentation</vt:lpstr>
      <vt:lpstr>PowerPoint Presentation</vt:lpstr>
      <vt:lpstr>PowerPoint Presentation</vt:lpstr>
      <vt:lpstr>PowerPoint Presentation</vt:lpstr>
      <vt:lpstr>Health Insurance</vt:lpstr>
      <vt:lpstr>Influenza Vaccination</vt:lpstr>
      <vt:lpstr>Tuberculosis Test</vt:lpstr>
      <vt:lpstr>Commitment to Behavioral Standard in Patient Care</vt:lpstr>
      <vt:lpstr>HIPAA and Discrimination and Harassment Trainings</vt:lpstr>
      <vt:lpstr>The document you upload for the HIPAA and Discrimination trainings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108</cp:revision>
  <dcterms:created xsi:type="dcterms:W3CDTF">2016-02-25T18:57:01Z</dcterms:created>
  <dcterms:modified xsi:type="dcterms:W3CDTF">2024-08-20T15:51:20Z</dcterms:modified>
</cp:coreProperties>
</file>